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724" r:id="rId2"/>
    <p:sldId id="478" r:id="rId3"/>
    <p:sldId id="335" r:id="rId4"/>
    <p:sldId id="542" r:id="rId5"/>
    <p:sldId id="913" r:id="rId6"/>
    <p:sldId id="940" r:id="rId7"/>
    <p:sldId id="969" r:id="rId8"/>
    <p:sldId id="970" r:id="rId9"/>
    <p:sldId id="971" r:id="rId10"/>
    <p:sldId id="972" r:id="rId11"/>
    <p:sldId id="973" r:id="rId12"/>
    <p:sldId id="975" r:id="rId13"/>
    <p:sldId id="976" r:id="rId14"/>
    <p:sldId id="977" r:id="rId15"/>
    <p:sldId id="978" r:id="rId16"/>
    <p:sldId id="979" r:id="rId17"/>
    <p:sldId id="980" r:id="rId18"/>
    <p:sldId id="981" r:id="rId19"/>
    <p:sldId id="982" r:id="rId20"/>
    <p:sldId id="983" r:id="rId21"/>
    <p:sldId id="984" r:id="rId22"/>
    <p:sldId id="985" r:id="rId23"/>
    <p:sldId id="941" r:id="rId24"/>
    <p:sldId id="951" r:id="rId25"/>
    <p:sldId id="923" r:id="rId26"/>
    <p:sldId id="338" r:id="rId27"/>
    <p:sldId id="952" r:id="rId28"/>
    <p:sldId id="968" r:id="rId29"/>
    <p:sldId id="959" r:id="rId30"/>
    <p:sldId id="915" r:id="rId31"/>
    <p:sldId id="964" r:id="rId32"/>
    <p:sldId id="922" r:id="rId33"/>
    <p:sldId id="961" r:id="rId34"/>
    <p:sldId id="962" r:id="rId35"/>
    <p:sldId id="963" r:id="rId36"/>
    <p:sldId id="918" r:id="rId37"/>
    <p:sldId id="919" r:id="rId38"/>
    <p:sldId id="965" r:id="rId39"/>
    <p:sldId id="966" r:id="rId40"/>
    <p:sldId id="926" r:id="rId41"/>
    <p:sldId id="958" r:id="rId42"/>
    <p:sldId id="948" r:id="rId43"/>
    <p:sldId id="967" r:id="rId44"/>
    <p:sldId id="939" r:id="rId45"/>
    <p:sldId id="949" r:id="rId46"/>
    <p:sldId id="346" r:id="rId47"/>
    <p:sldId id="536" r:id="rId48"/>
  </p:sldIdLst>
  <p:sldSz cx="9144000" cy="5143500" type="screen16x9"/>
  <p:notesSz cx="9942513" cy="6810375"/>
  <p:defaultTextStyle>
    <a:defPPr>
      <a:defRPr lang="de-DE"/>
    </a:defPPr>
    <a:lvl1pPr marL="0" algn="l" defTabSz="641909" rtl="0" eaLnBrk="1" latinLnBrk="0" hangingPunct="1">
      <a:defRPr sz="1264" kern="1200">
        <a:solidFill>
          <a:schemeClr val="tx1"/>
        </a:solidFill>
        <a:latin typeface="+mn-lt"/>
        <a:ea typeface="+mn-ea"/>
        <a:cs typeface="+mn-cs"/>
      </a:defRPr>
    </a:lvl1pPr>
    <a:lvl2pPr marL="320954" algn="l" defTabSz="641909" rtl="0" eaLnBrk="1" latinLnBrk="0" hangingPunct="1">
      <a:defRPr sz="1264" kern="1200">
        <a:solidFill>
          <a:schemeClr val="tx1"/>
        </a:solidFill>
        <a:latin typeface="+mn-lt"/>
        <a:ea typeface="+mn-ea"/>
        <a:cs typeface="+mn-cs"/>
      </a:defRPr>
    </a:lvl2pPr>
    <a:lvl3pPr marL="641909" algn="l" defTabSz="641909" rtl="0" eaLnBrk="1" latinLnBrk="0" hangingPunct="1">
      <a:defRPr sz="1264" kern="1200">
        <a:solidFill>
          <a:schemeClr val="tx1"/>
        </a:solidFill>
        <a:latin typeface="+mn-lt"/>
        <a:ea typeface="+mn-ea"/>
        <a:cs typeface="+mn-cs"/>
      </a:defRPr>
    </a:lvl3pPr>
    <a:lvl4pPr marL="962863" algn="l" defTabSz="641909" rtl="0" eaLnBrk="1" latinLnBrk="0" hangingPunct="1">
      <a:defRPr sz="1264" kern="1200">
        <a:solidFill>
          <a:schemeClr val="tx1"/>
        </a:solidFill>
        <a:latin typeface="+mn-lt"/>
        <a:ea typeface="+mn-ea"/>
        <a:cs typeface="+mn-cs"/>
      </a:defRPr>
    </a:lvl4pPr>
    <a:lvl5pPr marL="1283818" algn="l" defTabSz="641909" rtl="0" eaLnBrk="1" latinLnBrk="0" hangingPunct="1">
      <a:defRPr sz="1264" kern="1200">
        <a:solidFill>
          <a:schemeClr val="tx1"/>
        </a:solidFill>
        <a:latin typeface="+mn-lt"/>
        <a:ea typeface="+mn-ea"/>
        <a:cs typeface="+mn-cs"/>
      </a:defRPr>
    </a:lvl5pPr>
    <a:lvl6pPr marL="1604772" algn="l" defTabSz="641909" rtl="0" eaLnBrk="1" latinLnBrk="0" hangingPunct="1">
      <a:defRPr sz="1264" kern="1200">
        <a:solidFill>
          <a:schemeClr val="tx1"/>
        </a:solidFill>
        <a:latin typeface="+mn-lt"/>
        <a:ea typeface="+mn-ea"/>
        <a:cs typeface="+mn-cs"/>
      </a:defRPr>
    </a:lvl6pPr>
    <a:lvl7pPr marL="1925726" algn="l" defTabSz="641909" rtl="0" eaLnBrk="1" latinLnBrk="0" hangingPunct="1">
      <a:defRPr sz="1264" kern="1200">
        <a:solidFill>
          <a:schemeClr val="tx1"/>
        </a:solidFill>
        <a:latin typeface="+mn-lt"/>
        <a:ea typeface="+mn-ea"/>
        <a:cs typeface="+mn-cs"/>
      </a:defRPr>
    </a:lvl7pPr>
    <a:lvl8pPr marL="2246681" algn="l" defTabSz="641909" rtl="0" eaLnBrk="1" latinLnBrk="0" hangingPunct="1">
      <a:defRPr sz="1264" kern="1200">
        <a:solidFill>
          <a:schemeClr val="tx1"/>
        </a:solidFill>
        <a:latin typeface="+mn-lt"/>
        <a:ea typeface="+mn-ea"/>
        <a:cs typeface="+mn-cs"/>
      </a:defRPr>
    </a:lvl8pPr>
    <a:lvl9pPr marL="2567635" algn="l" defTabSz="641909" rtl="0" eaLnBrk="1" latinLnBrk="0" hangingPunct="1">
      <a:defRPr sz="1264" kern="1200">
        <a:solidFill>
          <a:schemeClr val="tx1"/>
        </a:solidFill>
        <a:latin typeface="+mn-lt"/>
        <a:ea typeface="+mn-ea"/>
        <a:cs typeface="+mn-cs"/>
      </a:defRPr>
    </a:lvl9pPr>
  </p:defaultTextStyle>
  <p:extLst>
    <p:ext uri="{521415D9-36F7-43E2-AB2F-B90AF26B5E84}">
      <p14:sectionLst xmlns:p14="http://schemas.microsoft.com/office/powerpoint/2010/main">
        <p14:section name="Electric Cloud Overview" id="{734D4920-F21A-41B6-BEE0-3B43BA6DCB41}">
          <p14:sldIdLst>
            <p14:sldId id="724"/>
            <p14:sldId id="478"/>
            <p14:sldId id="335"/>
            <p14:sldId id="542"/>
            <p14:sldId id="913"/>
            <p14:sldId id="940"/>
            <p14:sldId id="969"/>
            <p14:sldId id="970"/>
            <p14:sldId id="971"/>
            <p14:sldId id="972"/>
            <p14:sldId id="973"/>
            <p14:sldId id="975"/>
            <p14:sldId id="976"/>
            <p14:sldId id="977"/>
            <p14:sldId id="978"/>
            <p14:sldId id="979"/>
            <p14:sldId id="980"/>
            <p14:sldId id="981"/>
            <p14:sldId id="982"/>
            <p14:sldId id="983"/>
            <p14:sldId id="984"/>
            <p14:sldId id="985"/>
            <p14:sldId id="941"/>
            <p14:sldId id="951"/>
            <p14:sldId id="923"/>
            <p14:sldId id="338"/>
            <p14:sldId id="952"/>
            <p14:sldId id="968"/>
            <p14:sldId id="959"/>
            <p14:sldId id="915"/>
            <p14:sldId id="964"/>
            <p14:sldId id="922"/>
            <p14:sldId id="961"/>
            <p14:sldId id="962"/>
            <p14:sldId id="963"/>
            <p14:sldId id="918"/>
            <p14:sldId id="919"/>
            <p14:sldId id="965"/>
            <p14:sldId id="966"/>
            <p14:sldId id="926"/>
            <p14:sldId id="958"/>
            <p14:sldId id="948"/>
            <p14:sldId id="967"/>
            <p14:sldId id="939"/>
            <p14:sldId id="949"/>
            <p14:sldId id="346"/>
            <p14:sldId id="536"/>
          </p14:sldIdLst>
        </p14:section>
        <p14:section name="Extras" id="{CF8BD93B-C99D-AA48-B658-03F74FC9D371}">
          <p14:sldIdLst/>
        </p14:section>
      </p14:sectionLst>
    </p:ext>
    <p:ext uri="{EFAFB233-063F-42B5-8137-9DF3F51BA10A}">
      <p15:sldGuideLst xmlns:p15="http://schemas.microsoft.com/office/powerpoint/2012/main" xmlns="">
        <p15:guide id="1" orient="horz" pos="480" userDrawn="1">
          <p15:clr>
            <a:srgbClr val="A4A3A4"/>
          </p15:clr>
        </p15:guide>
        <p15:guide id="2" orient="horz" pos="974" userDrawn="1">
          <p15:clr>
            <a:srgbClr val="A4A3A4"/>
          </p15:clr>
        </p15:guide>
        <p15:guide id="3" orient="horz" pos="752" userDrawn="1">
          <p15:clr>
            <a:srgbClr val="A4A3A4"/>
          </p15:clr>
        </p15:guide>
        <p15:guide id="4" orient="horz" pos="3134" userDrawn="1">
          <p15:clr>
            <a:srgbClr val="A4A3A4"/>
          </p15:clr>
        </p15:guide>
        <p15:guide id="5" orient="horz" pos="2878" userDrawn="1">
          <p15:clr>
            <a:srgbClr val="A4A3A4"/>
          </p15:clr>
        </p15:guide>
        <p15:guide id="6" orient="horz" pos="1977" userDrawn="1">
          <p15:clr>
            <a:srgbClr val="A4A3A4"/>
          </p15:clr>
        </p15:guide>
        <p15:guide id="7" orient="horz" pos="1875" userDrawn="1">
          <p15:clr>
            <a:srgbClr val="A4A3A4"/>
          </p15:clr>
        </p15:guide>
        <p15:guide id="8" pos="317" userDrawn="1">
          <p15:clr>
            <a:srgbClr val="A4A3A4"/>
          </p15:clr>
        </p15:guide>
        <p15:guide id="9" pos="5443" userDrawn="1">
          <p15:clr>
            <a:srgbClr val="A4A3A4"/>
          </p15:clr>
        </p15:guide>
        <p15:guide id="10" pos="1497" userDrawn="1">
          <p15:clr>
            <a:srgbClr val="A4A3A4"/>
          </p15:clr>
        </p15:guide>
        <p15:guide id="11" pos="1633" userDrawn="1">
          <p15:clr>
            <a:srgbClr val="A4A3A4"/>
          </p15:clr>
        </p15:guide>
        <p15:guide id="12" pos="2812" userDrawn="1">
          <p15:clr>
            <a:srgbClr val="A4A3A4"/>
          </p15:clr>
        </p15:guide>
        <p15:guide id="13" pos="2948" userDrawn="1">
          <p15:clr>
            <a:srgbClr val="A4A3A4"/>
          </p15:clr>
        </p15:guide>
        <p15:guide id="14" pos="4127" userDrawn="1">
          <p15:clr>
            <a:srgbClr val="A4A3A4"/>
          </p15:clr>
        </p15:guide>
        <p15:guide id="15" pos="4263" userDrawn="1">
          <p15:clr>
            <a:srgbClr val="A4A3A4"/>
          </p15:clr>
        </p15:guide>
      </p15:sldGuideLst>
    </p:ext>
    <p:ext uri="{2D200454-40CA-4A62-9FC3-DE9A4176ACB9}">
      <p15:notesGuideLst xmlns:p15="http://schemas.microsoft.com/office/powerpoint/2012/main" xmlns="">
        <p15:guide id="1" orient="horz" pos="3091">
          <p15:clr>
            <a:srgbClr val="A4A3A4"/>
          </p15:clr>
        </p15:guide>
        <p15:guide id="2" orient="horz" pos="535">
          <p15:clr>
            <a:srgbClr val="A4A3A4"/>
          </p15:clr>
        </p15:guide>
        <p15:guide id="3" orient="horz" pos="3925">
          <p15:clr>
            <a:srgbClr val="A4A3A4"/>
          </p15:clr>
        </p15:guide>
        <p15:guide id="4" pos="3698">
          <p15:clr>
            <a:srgbClr val="A4A3A4"/>
          </p15:clr>
        </p15:guide>
        <p15:guide id="5" pos="3947">
          <p15:clr>
            <a:srgbClr val="A4A3A4"/>
          </p15:clr>
        </p15:guide>
        <p15:guide id="6" pos="6017">
          <p15:clr>
            <a:srgbClr val="A4A3A4"/>
          </p15:clr>
        </p15:guide>
        <p15:guide id="7" pos="29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1E7"/>
    <a:srgbClr val="F3F3FF"/>
    <a:srgbClr val="DEDEDE"/>
    <a:srgbClr val="666666"/>
    <a:srgbClr val="48484A"/>
    <a:srgbClr val="333333"/>
    <a:srgbClr val="1BC4B8"/>
    <a:srgbClr val="FF7E00"/>
    <a:srgbClr val="90CFEE"/>
    <a:srgbClr val="F66E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29" autoAdjust="0"/>
    <p:restoredTop sz="95674" autoAdjust="0"/>
  </p:normalViewPr>
  <p:slideViewPr>
    <p:cSldViewPr snapToObjects="1" showGuides="1">
      <p:cViewPr>
        <p:scale>
          <a:sx n="90" d="100"/>
          <a:sy n="90" d="100"/>
        </p:scale>
        <p:origin x="-1404" y="-540"/>
      </p:cViewPr>
      <p:guideLst>
        <p:guide orient="horz" pos="480"/>
        <p:guide orient="horz" pos="974"/>
        <p:guide orient="horz" pos="752"/>
        <p:guide orient="horz" pos="3134"/>
        <p:guide orient="horz" pos="2878"/>
        <p:guide orient="horz" pos="1977"/>
        <p:guide orient="horz" pos="1875"/>
        <p:guide pos="317"/>
        <p:guide pos="5443"/>
        <p:guide pos="1497"/>
        <p:guide pos="1633"/>
        <p:guide pos="2812"/>
        <p:guide pos="2948"/>
        <p:guide pos="4127"/>
        <p:guide pos="4263"/>
      </p:guideLst>
    </p:cSldViewPr>
  </p:slideViewPr>
  <p:outlineViewPr>
    <p:cViewPr>
      <p:scale>
        <a:sx n="33" d="100"/>
        <a:sy n="33" d="100"/>
      </p:scale>
      <p:origin x="0" y="152048"/>
    </p:cViewPr>
  </p:outlineViewPr>
  <p:notesTextViewPr>
    <p:cViewPr>
      <p:scale>
        <a:sx n="1" d="1"/>
        <a:sy n="1" d="1"/>
      </p:scale>
      <p:origin x="0" y="0"/>
    </p:cViewPr>
  </p:notesTextViewPr>
  <p:sorterViewPr>
    <p:cViewPr>
      <p:scale>
        <a:sx n="155" d="100"/>
        <a:sy n="155" d="100"/>
      </p:scale>
      <p:origin x="0" y="0"/>
    </p:cViewPr>
  </p:sorterViewPr>
  <p:notesViewPr>
    <p:cSldViewPr snapToObjects="1" showGuides="1">
      <p:cViewPr>
        <p:scale>
          <a:sx n="170" d="100"/>
          <a:sy n="170" d="100"/>
        </p:scale>
        <p:origin x="-80" y="2704"/>
      </p:cViewPr>
      <p:guideLst>
        <p:guide orient="horz" pos="3091"/>
        <p:guide orient="horz" pos="535"/>
        <p:guide orient="horz" pos="3925"/>
        <p:guide pos="3698"/>
        <p:guide pos="3947"/>
        <p:guide pos="6017"/>
        <p:guide pos="29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8.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umsplatzhalter 2"/>
          <p:cNvSpPr>
            <a:spLocks noGrp="1"/>
          </p:cNvSpPr>
          <p:nvPr>
            <p:ph type="dt" idx="1"/>
          </p:nvPr>
        </p:nvSpPr>
        <p:spPr bwMode="gray">
          <a:xfrm>
            <a:off x="5206012" y="6512018"/>
            <a:ext cx="4334046" cy="143016"/>
          </a:xfrm>
          <a:prstGeom prst="rect">
            <a:avLst/>
          </a:prstGeom>
        </p:spPr>
        <p:txBody>
          <a:bodyPr vert="horz" wrap="none" lIns="0" tIns="0" rIns="0" bIns="0" rtlCol="0" anchor="t"/>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7" name="Fußzeilenplatzhalter 5"/>
          <p:cNvSpPr>
            <a:spLocks noGrp="1"/>
          </p:cNvSpPr>
          <p:nvPr>
            <p:ph type="ftr" sz="quarter" idx="2"/>
          </p:nvPr>
        </p:nvSpPr>
        <p:spPr bwMode="gray">
          <a:xfrm>
            <a:off x="469899" y="6512019"/>
            <a:ext cx="4266604" cy="143015"/>
          </a:xfrm>
          <a:prstGeom prst="rect">
            <a:avLst/>
          </a:prstGeom>
        </p:spPr>
        <p:txBody>
          <a:bodyPr vert="horz" lIns="0" tIns="0" rIns="0" bIns="0" rtlCol="0" anchor="t"/>
          <a:lstStyle>
            <a:lvl1pPr algn="r">
              <a:defRPr sz="800">
                <a:solidFill>
                  <a:schemeClr val="bg2"/>
                </a:solidFill>
              </a:defRPr>
            </a:lvl1pPr>
          </a:lstStyle>
          <a:p>
            <a:pPr algn="l"/>
            <a:r>
              <a:rPr lang="de-DE" smtClean="0"/>
              <a:t>Presentationstitle  |  Date</a:t>
            </a:r>
            <a:endParaRPr lang="de-DE" dirty="0"/>
          </a:p>
        </p:txBody>
      </p:sp>
      <p:sp>
        <p:nvSpPr>
          <p:cNvPr id="8" name="Foliennummernplatzhalter 6"/>
          <p:cNvSpPr>
            <a:spLocks noGrp="1"/>
          </p:cNvSpPr>
          <p:nvPr>
            <p:ph type="sldNum" sz="quarter" idx="3"/>
          </p:nvPr>
        </p:nvSpPr>
        <p:spPr bwMode="gray">
          <a:xfrm>
            <a:off x="4736503" y="6512019"/>
            <a:ext cx="469508" cy="298357"/>
          </a:xfrm>
          <a:prstGeom prst="rect">
            <a:avLst/>
          </a:prstGeom>
          <a:solidFill>
            <a:schemeClr val="tx2"/>
          </a:solidFill>
        </p:spPr>
        <p:txBody>
          <a:bodyPr vert="horz" wrap="none" lIns="0" tIns="36000" rIns="0" bIns="36000" rtlCol="0" anchor="t"/>
          <a:lstStyle>
            <a:lvl1pPr algn="r">
              <a:defRPr sz="800" b="1">
                <a:solidFill>
                  <a:schemeClr val="bg1"/>
                </a:solidFill>
              </a:defRPr>
            </a:lvl1pPr>
          </a:lstStyle>
          <a:p>
            <a:pPr algn="ctr"/>
            <a:fld id="{21613F40-7725-4229-977C-7AF5E84064F1}" type="slidenum">
              <a:rPr lang="de-DE" smtClean="0"/>
              <a:pPr algn="ctr"/>
              <a:t>‹#›</a:t>
            </a:fld>
            <a:endParaRPr lang="de-DE" dirty="0"/>
          </a:p>
        </p:txBody>
      </p:sp>
      <p:sp>
        <p:nvSpPr>
          <p:cNvPr id="29" name="Rectangle 21"/>
          <p:cNvSpPr>
            <a:spLocks noChangeArrowheads="1"/>
          </p:cNvSpPr>
          <p:nvPr/>
        </p:nvSpPr>
        <p:spPr bwMode="gray">
          <a:xfrm>
            <a:off x="4736503" y="0"/>
            <a:ext cx="469508" cy="428799"/>
          </a:xfrm>
          <a:prstGeom prst="rect">
            <a:avLst/>
          </a:prstGeom>
          <a:solidFill>
            <a:srgbClr val="01A1E7"/>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35" name="Gruppieren 34"/>
          <p:cNvGrpSpPr/>
          <p:nvPr/>
        </p:nvGrpSpPr>
        <p:grpSpPr bwMode="gray">
          <a:xfrm>
            <a:off x="-143933" y="-140761"/>
            <a:ext cx="10230378" cy="7121346"/>
            <a:chOff x="-132373" y="-141746"/>
            <a:chExt cx="9408746" cy="7171146"/>
          </a:xfrm>
        </p:grpSpPr>
        <p:grpSp>
          <p:nvGrpSpPr>
            <p:cNvPr id="36" name="Gruppieren 35"/>
            <p:cNvGrpSpPr/>
            <p:nvPr/>
          </p:nvGrpSpPr>
          <p:grpSpPr bwMode="gray">
            <a:xfrm>
              <a:off x="-132373" y="872715"/>
              <a:ext cx="95861" cy="5397500"/>
              <a:chOff x="-132373" y="872715"/>
              <a:chExt cx="95861" cy="5397500"/>
            </a:xfrm>
          </p:grpSpPr>
          <p:cxnSp>
            <p:nvCxnSpPr>
              <p:cNvPr id="70" name="Gerade Verbindung 69"/>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bwMode="gray">
            <a:xfrm>
              <a:off x="9180512" y="872715"/>
              <a:ext cx="95861" cy="5397500"/>
              <a:chOff x="-132373" y="872715"/>
              <a:chExt cx="95861" cy="5397500"/>
            </a:xfrm>
          </p:grpSpPr>
          <p:cxnSp>
            <p:nvCxnSpPr>
              <p:cNvPr id="67" name="Gerade Verbindung 66"/>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uppieren 56"/>
            <p:cNvGrpSpPr/>
            <p:nvPr/>
          </p:nvGrpSpPr>
          <p:grpSpPr bwMode="gray">
            <a:xfrm>
              <a:off x="425161" y="-141746"/>
              <a:ext cx="8358477" cy="108000"/>
              <a:chOff x="425161" y="-141746"/>
              <a:chExt cx="8358477" cy="108000"/>
            </a:xfrm>
          </p:grpSpPr>
          <p:cxnSp>
            <p:nvCxnSpPr>
              <p:cNvPr id="63" name="Gerade Verbindung 62"/>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bwMode="gray">
              <a:xfrm flipV="1">
                <a:off x="575145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bwMode="gray">
            <a:xfrm>
              <a:off x="425161" y="6921400"/>
              <a:ext cx="8358477" cy="108000"/>
              <a:chOff x="425161" y="-141746"/>
              <a:chExt cx="8358477" cy="108000"/>
            </a:xfrm>
          </p:grpSpPr>
          <p:cxnSp>
            <p:nvCxnSpPr>
              <p:cNvPr id="59" name="Gerade Verbindung 58"/>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V="1">
                <a:off x="576263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8" name="Picture 37"/>
          <p:cNvPicPr>
            <a:picLocks noChangeAspect="1"/>
          </p:cNvPicPr>
          <p:nvPr/>
        </p:nvPicPr>
        <p:blipFill>
          <a:blip r:embed="rId2"/>
          <a:stretch>
            <a:fillRect/>
          </a:stretch>
        </p:blipFill>
        <p:spPr>
          <a:xfrm>
            <a:off x="4757481" y="10930"/>
            <a:ext cx="2723083" cy="406581"/>
          </a:xfrm>
          <a:prstGeom prst="rect">
            <a:avLst/>
          </a:prstGeom>
        </p:spPr>
      </p:pic>
    </p:spTree>
    <p:extLst>
      <p:ext uri="{BB962C8B-B14F-4D97-AF65-F5344CB8AC3E}">
        <p14:creationId xmlns:p14="http://schemas.microsoft.com/office/powerpoint/2010/main" val="350472719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bwMode="gray">
          <a:xfrm>
            <a:off x="6265862" y="5844866"/>
            <a:ext cx="3274195" cy="143016"/>
          </a:xfrm>
          <a:prstGeom prst="rect">
            <a:avLst/>
          </a:prstGeom>
        </p:spPr>
        <p:txBody>
          <a:bodyPr vert="horz" wrap="none" lIns="0" tIns="0" rIns="0" bIns="0" rtlCol="0"/>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5" name="Notizenplatzhalter 4"/>
          <p:cNvSpPr>
            <a:spLocks noGrp="1"/>
          </p:cNvSpPr>
          <p:nvPr>
            <p:ph type="body" sz="quarter" idx="3"/>
          </p:nvPr>
        </p:nvSpPr>
        <p:spPr bwMode="gray">
          <a:xfrm>
            <a:off x="6265863" y="204787"/>
            <a:ext cx="3286544" cy="5486400"/>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a:t>
            </a:r>
          </a:p>
          <a:p>
            <a:pPr lvl="6"/>
            <a:r>
              <a:rPr lang="de-DE" dirty="0" smtClean="0"/>
              <a:t>Siebte</a:t>
            </a:r>
          </a:p>
          <a:p>
            <a:pPr lvl="7"/>
            <a:r>
              <a:rPr lang="de-DE" dirty="0" smtClean="0"/>
              <a:t>Achte</a:t>
            </a:r>
          </a:p>
          <a:p>
            <a:pPr lvl="8"/>
            <a:r>
              <a:rPr lang="de-DE" dirty="0" smtClean="0"/>
              <a:t>Neunte</a:t>
            </a:r>
            <a:endParaRPr lang="de-DE" dirty="0"/>
          </a:p>
        </p:txBody>
      </p:sp>
      <p:sp>
        <p:nvSpPr>
          <p:cNvPr id="6" name="Fußzeilenplatzhalter 5"/>
          <p:cNvSpPr>
            <a:spLocks noGrp="1"/>
          </p:cNvSpPr>
          <p:nvPr>
            <p:ph type="ftr" sz="quarter" idx="4"/>
          </p:nvPr>
        </p:nvSpPr>
        <p:spPr bwMode="gray">
          <a:xfrm>
            <a:off x="6265863" y="6020352"/>
            <a:ext cx="2933389" cy="209880"/>
          </a:xfrm>
          <a:prstGeom prst="rect">
            <a:avLst/>
          </a:prstGeom>
        </p:spPr>
        <p:txBody>
          <a:bodyPr vert="horz" lIns="72000" tIns="36000" rIns="72000" bIns="36000" rtlCol="0" anchor="b"/>
          <a:lstStyle>
            <a:lvl1pPr algn="r">
              <a:defRPr sz="800">
                <a:solidFill>
                  <a:schemeClr val="bg2"/>
                </a:solidFill>
              </a:defRPr>
            </a:lvl1pPr>
          </a:lstStyle>
          <a:p>
            <a:endParaRPr lang="de-DE" dirty="0"/>
          </a:p>
        </p:txBody>
      </p:sp>
      <p:sp>
        <p:nvSpPr>
          <p:cNvPr id="7" name="Foliennummernplatzhalter 6"/>
          <p:cNvSpPr>
            <a:spLocks noGrp="1"/>
          </p:cNvSpPr>
          <p:nvPr>
            <p:ph type="sldNum" sz="quarter" idx="5"/>
          </p:nvPr>
        </p:nvSpPr>
        <p:spPr bwMode="gray">
          <a:xfrm>
            <a:off x="9199252" y="6020352"/>
            <a:ext cx="350010" cy="203094"/>
          </a:xfrm>
          <a:prstGeom prst="rect">
            <a:avLst/>
          </a:prstGeom>
          <a:solidFill>
            <a:schemeClr val="tx2"/>
          </a:solidFill>
        </p:spPr>
        <p:txBody>
          <a:bodyPr vert="horz" wrap="none" lIns="0" tIns="36000" rIns="72000" bIns="36000" rtlCol="0" anchor="b"/>
          <a:lstStyle>
            <a:lvl1pPr algn="r">
              <a:defRPr sz="800" b="1">
                <a:solidFill>
                  <a:schemeClr val="bg1"/>
                </a:solidFill>
              </a:defRPr>
            </a:lvl1pPr>
          </a:lstStyle>
          <a:p>
            <a:fld id="{21613F40-7725-4229-977C-7AF5E84064F1}" type="slidenum">
              <a:rPr lang="de-DE" smtClean="0"/>
              <a:pPr/>
              <a:t>‹#›</a:t>
            </a:fld>
            <a:endParaRPr lang="de-DE" dirty="0"/>
          </a:p>
        </p:txBody>
      </p:sp>
      <p:grpSp>
        <p:nvGrpSpPr>
          <p:cNvPr id="11" name="Gruppieren 10"/>
          <p:cNvGrpSpPr/>
          <p:nvPr/>
        </p:nvGrpSpPr>
        <p:grpSpPr bwMode="gray">
          <a:xfrm>
            <a:off x="477481" y="5540787"/>
            <a:ext cx="5373547" cy="688965"/>
            <a:chOff x="6096000" y="3932993"/>
            <a:chExt cx="3394074" cy="1036890"/>
          </a:xfrm>
        </p:grpSpPr>
        <p:cxnSp>
          <p:nvCxnSpPr>
            <p:cNvPr id="14" name="Gerade Verbindung 13"/>
            <p:cNvCxnSpPr/>
            <p:nvPr/>
          </p:nvCxnSpPr>
          <p:spPr bwMode="gray">
            <a:xfrm>
              <a:off x="6096000" y="496988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6096000" y="4451438"/>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6096000" y="393299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Folienbildplatzhalter 50"/>
          <p:cNvSpPr>
            <a:spLocks noGrp="1" noRot="1" noChangeAspect="1"/>
          </p:cNvSpPr>
          <p:nvPr>
            <p:ph type="sldImg" idx="2"/>
          </p:nvPr>
        </p:nvSpPr>
        <p:spPr bwMode="gray">
          <a:xfrm>
            <a:off x="213810" y="204787"/>
            <a:ext cx="5824246" cy="3276703"/>
          </a:xfrm>
          <a:prstGeom prst="rect">
            <a:avLst/>
          </a:prstGeom>
          <a:noFill/>
          <a:ln w="12700">
            <a:noFill/>
          </a:ln>
        </p:spPr>
        <p:txBody>
          <a:bodyPr vert="horz" lIns="91440" tIns="45720" rIns="91440" bIns="45720" rtlCol="0" anchor="ctr"/>
          <a:lstStyle/>
          <a:p>
            <a:endParaRPr lang="de-DE" dirty="0"/>
          </a:p>
        </p:txBody>
      </p:sp>
      <p:cxnSp>
        <p:nvCxnSpPr>
          <p:cNvPr id="45" name="Gerade Verbindung 14"/>
          <p:cNvCxnSpPr/>
          <p:nvPr/>
        </p:nvCxnSpPr>
        <p:spPr bwMode="gray">
          <a:xfrm>
            <a:off x="475456" y="5194305"/>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rade Verbindung 15"/>
          <p:cNvCxnSpPr/>
          <p:nvPr/>
        </p:nvCxnSpPr>
        <p:spPr bwMode="gray">
          <a:xfrm>
            <a:off x="475456" y="4849822"/>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Gerade Verbindung 14"/>
          <p:cNvCxnSpPr/>
          <p:nvPr/>
        </p:nvCxnSpPr>
        <p:spPr bwMode="gray">
          <a:xfrm>
            <a:off x="475456" y="4505340"/>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Gerade Verbindung 15"/>
          <p:cNvCxnSpPr/>
          <p:nvPr/>
        </p:nvCxnSpPr>
        <p:spPr bwMode="gray">
          <a:xfrm>
            <a:off x="475456" y="4160857"/>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093269"/>
      </p:ext>
    </p:extLst>
  </p:cSld>
  <p:clrMap bg1="lt1" tx1="dk1" bg2="lt2" tx2="dk2" accent1="accent1" accent2="accent2" accent3="accent3" accent4="accent4" accent5="accent5" accent6="accent6" hlink="hlink" folHlink="folHlink"/>
  <p:hf hdr="0"/>
  <p:notesStyle>
    <a:lvl1pPr marL="0" indent="0" algn="l" defTabSz="641909" rtl="0" eaLnBrk="1" latinLnBrk="0" hangingPunct="1">
      <a:spcBef>
        <a:spcPts val="140"/>
      </a:spcBef>
      <a:spcAft>
        <a:spcPts val="140"/>
      </a:spcAft>
      <a:defRPr sz="772" kern="1200">
        <a:solidFill>
          <a:schemeClr val="tx1"/>
        </a:solidFill>
        <a:latin typeface="+mn-lt"/>
        <a:ea typeface="+mn-ea"/>
        <a:cs typeface="+mn-cs"/>
      </a:defRPr>
    </a:lvl1pPr>
    <a:lvl2pPr marL="0" indent="0" algn="l" defTabSz="641909" rtl="0" eaLnBrk="1" latinLnBrk="0" hangingPunct="1">
      <a:spcBef>
        <a:spcPts val="140"/>
      </a:spcBef>
      <a:spcAft>
        <a:spcPts val="140"/>
      </a:spcAft>
      <a:defRPr sz="772" b="1" kern="1200">
        <a:solidFill>
          <a:schemeClr val="tx1"/>
        </a:solidFill>
        <a:latin typeface="+mn-lt"/>
        <a:ea typeface="+mn-ea"/>
        <a:cs typeface="+mn-cs"/>
      </a:defRPr>
    </a:lvl2pPr>
    <a:lvl3pPr marL="120358" indent="-120358"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3pPr>
    <a:lvl4pPr marL="249631" indent="-124816"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4pPr>
    <a:lvl5pPr marL="124816" indent="-124816" algn="l" defTabSz="641909" rtl="0" eaLnBrk="1" latinLnBrk="0" hangingPunct="1">
      <a:spcBef>
        <a:spcPts val="140"/>
      </a:spcBef>
      <a:spcAft>
        <a:spcPts val="140"/>
      </a:spcAft>
      <a:buClr>
        <a:schemeClr val="accent1"/>
      </a:buClr>
      <a:buFont typeface="+mj-lt"/>
      <a:buAutoNum type="romanUcPeriod"/>
      <a:defRPr sz="772" kern="1200">
        <a:solidFill>
          <a:schemeClr val="tx1"/>
        </a:solidFill>
        <a:latin typeface="+mn-lt"/>
        <a:ea typeface="+mn-ea"/>
        <a:cs typeface="+mn-cs"/>
      </a:defRPr>
    </a:lvl5pPr>
    <a:lvl6pPr marL="0" indent="0" algn="l" defTabSz="641909" rtl="0" eaLnBrk="1" latinLnBrk="0" hangingPunct="1">
      <a:defRPr sz="983" b="0" kern="1200">
        <a:solidFill>
          <a:schemeClr val="accent5"/>
        </a:solidFill>
        <a:latin typeface="+mn-lt"/>
        <a:ea typeface="+mn-ea"/>
        <a:cs typeface="+mn-cs"/>
      </a:defRPr>
    </a:lvl6pPr>
    <a:lvl7pPr marL="0" indent="0" algn="l" defTabSz="641909" rtl="0" eaLnBrk="1" latinLnBrk="0" hangingPunct="1">
      <a:defRPr sz="983" b="0" kern="1200">
        <a:solidFill>
          <a:schemeClr val="accent6"/>
        </a:solidFill>
        <a:latin typeface="+mn-lt"/>
        <a:ea typeface="+mn-ea"/>
        <a:cs typeface="+mn-cs"/>
      </a:defRPr>
    </a:lvl7pPr>
    <a:lvl8pPr marL="0" indent="0" algn="l" defTabSz="641909" rtl="0" eaLnBrk="1" latinLnBrk="0" hangingPunct="1">
      <a:defRPr sz="983" b="0" kern="1200">
        <a:solidFill>
          <a:schemeClr val="accent3"/>
        </a:solidFill>
        <a:latin typeface="+mn-lt"/>
        <a:ea typeface="+mn-ea"/>
        <a:cs typeface="+mn-cs"/>
      </a:defRPr>
    </a:lvl8pPr>
    <a:lvl9pPr marL="0" indent="0" algn="l" defTabSz="641909" rtl="0" eaLnBrk="1" latinLnBrk="0" hangingPunct="1">
      <a:defRPr sz="632" b="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21613F40-7725-4229-977C-7AF5E84064F1}" type="slidenum">
              <a:rPr lang="de-DE" smtClean="0"/>
              <a:pPr/>
              <a:t>1</a:t>
            </a:fld>
            <a:endParaRPr lang="de-DE"/>
          </a:p>
        </p:txBody>
      </p:sp>
      <p:sp>
        <p:nvSpPr>
          <p:cNvPr id="5" name="Fußzeilenplatzhalter 4"/>
          <p:cNvSpPr>
            <a:spLocks noGrp="1"/>
          </p:cNvSpPr>
          <p:nvPr>
            <p:ph type="ftr" sz="quarter" idx="11"/>
          </p:nvPr>
        </p:nvSpPr>
        <p:spPr/>
        <p:txBody>
          <a:bodyPr/>
          <a:lstStyle/>
          <a:p>
            <a:r>
              <a:rPr lang="de-DE" smtClean="0"/>
              <a:t>Presentationstitle  |  Date</a:t>
            </a:r>
            <a:endParaRPr lang="de-DE" dirty="0"/>
          </a:p>
        </p:txBody>
      </p:sp>
      <p:sp>
        <p:nvSpPr>
          <p:cNvPr id="7" name="Datumsplatzhalter 6"/>
          <p:cNvSpPr>
            <a:spLocks noGrp="1"/>
          </p:cNvSpPr>
          <p:nvPr>
            <p:ph type="dt" idx="12"/>
          </p:nvPr>
        </p:nvSpPr>
        <p:spPr/>
        <p:txBody>
          <a:bodyPr/>
          <a:lstStyle/>
          <a:p>
            <a:r>
              <a:rPr lang="en-US" dirty="0" smtClean="0"/>
              <a:t>© Electric Cloud  |  </a:t>
            </a:r>
            <a:r>
              <a:rPr lang="en-US" dirty="0" err="1" smtClean="0"/>
              <a:t>www.electri-ccloud.com</a:t>
            </a:r>
            <a:endParaRPr lang="de-DE" dirty="0"/>
          </a:p>
        </p:txBody>
      </p:sp>
      <p:sp>
        <p:nvSpPr>
          <p:cNvPr id="8" name="Folienbildplatzhalter 7"/>
          <p:cNvSpPr>
            <a:spLocks noGrp="1" noRot="1" noChangeAspect="1"/>
          </p:cNvSpPr>
          <p:nvPr>
            <p:ph type="sldImg"/>
          </p:nvPr>
        </p:nvSpPr>
        <p:spPr>
          <a:xfrm>
            <a:off x="61913" y="1119188"/>
            <a:ext cx="6169025" cy="3470275"/>
          </a:xfrm>
        </p:spPr>
      </p:sp>
      <p:sp>
        <p:nvSpPr>
          <p:cNvPr id="9" name="Notizenplatzhalter 8"/>
          <p:cNvSpPr>
            <a:spLocks noGrp="1"/>
          </p:cNvSpPr>
          <p:nvPr>
            <p:ph type="body" idx="1"/>
          </p:nvPr>
        </p:nvSpPr>
        <p:spPr>
          <a:xfrm>
            <a:off x="6265863" y="849313"/>
            <a:ext cx="3286544" cy="4689474"/>
          </a:xfrm>
        </p:spPr>
        <p:txBody>
          <a:bodyPr/>
          <a:lstStyle/>
          <a:p>
            <a:endParaRPr lang="de-DE" dirty="0"/>
          </a:p>
        </p:txBody>
      </p:sp>
    </p:spTree>
    <p:extLst>
      <p:ext uri="{BB962C8B-B14F-4D97-AF65-F5344CB8AC3E}">
        <p14:creationId xmlns:p14="http://schemas.microsoft.com/office/powerpoint/2010/main" val="2670439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eaLnBrk="1" hangingPunct="1"/>
            <a:r>
              <a:rPr lang="en-US" sz="1300" dirty="0" smtClean="0"/>
              <a:t>File caching on nodes cuts 90-95% of network traffic</a:t>
            </a:r>
          </a:p>
          <a:p>
            <a:pPr eaLnBrk="1" hangingPunct="1">
              <a:spcBef>
                <a:spcPct val="20000"/>
              </a:spcBef>
            </a:pPr>
            <a:r>
              <a:rPr lang="en-US" sz="1300" dirty="0" smtClean="0"/>
              <a:t>Just-in-time compression cuts traffic 2.5-3x:</a:t>
            </a:r>
          </a:p>
          <a:p>
            <a:pPr lvl="1" eaLnBrk="1" hangingPunct="1"/>
            <a:r>
              <a:rPr lang="en-US" sz="1300" dirty="0" smtClean="0"/>
              <a:t>Match network bandwidth to disk</a:t>
            </a:r>
          </a:p>
          <a:p>
            <a:pPr eaLnBrk="1" hangingPunct="1">
              <a:spcBef>
                <a:spcPct val="20000"/>
              </a:spcBef>
            </a:pPr>
            <a:r>
              <a:rPr lang="en-US" sz="1300" dirty="0" smtClean="0"/>
              <a:t>P2P file transfers offload 20-25% of outbound traffic:</a:t>
            </a:r>
          </a:p>
          <a:p>
            <a:pPr lvl="1" eaLnBrk="1" hangingPunct="1">
              <a:spcBef>
                <a:spcPct val="20000"/>
              </a:spcBef>
            </a:pPr>
            <a:r>
              <a:rPr lang="en-US" sz="1300" dirty="0" smtClean="0"/>
              <a:t>Take advantage of inexpensive bandwidth within switch</a:t>
            </a:r>
          </a:p>
          <a:p>
            <a:pPr eaLnBrk="1" hangingPunct="1"/>
            <a:endParaRPr lang="en-US"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14</a:t>
            </a:fld>
            <a:endParaRPr lang="de-DE" dirty="0"/>
          </a:p>
        </p:txBody>
      </p:sp>
    </p:spTree>
    <p:extLst>
      <p:ext uri="{BB962C8B-B14F-4D97-AF65-F5344CB8AC3E}">
        <p14:creationId xmlns:p14="http://schemas.microsoft.com/office/powerpoint/2010/main" val="23374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eaLnBrk="1" hangingPunct="1"/>
            <a:r>
              <a:rPr lang="en-US" dirty="0" smtClean="0">
                <a:latin typeface="Arial" pitchFamily="34" charset="0"/>
              </a:rPr>
              <a:t>ElectricInsight mines the information produced by Electric Make to provide an easy-to-understand, graphical representation of the build structure for performance analysis.</a:t>
            </a:r>
          </a:p>
          <a:p>
            <a:pPr eaLnBrk="1" hangingPunct="1"/>
            <a:r>
              <a:rPr lang="en-US" dirty="0" smtClean="0">
                <a:latin typeface="Arial" pitchFamily="34" charset="0"/>
              </a:rPr>
              <a:t>It provides detailed information and reports on each job on each node of the build cluster, helping users identify which jobs are being performed, when, and with what files for at-a-glance diagnostics. Instead of manually pouring over tens of thousands of lines of information in a build output file, error detection and performance tuning that once took hours or days can now be done in seconds.</a:t>
            </a:r>
          </a:p>
          <a:p>
            <a:pPr eaLnBrk="1" hangingPunct="1"/>
            <a:endParaRPr lang="en-US" dirty="0" smtClean="0">
              <a:latin typeface="Arial" pitchFamily="34" charset="0"/>
            </a:endParaRPr>
          </a:p>
          <a:p>
            <a:pPr eaLnBrk="1" hangingPunct="1"/>
            <a:r>
              <a:rPr lang="en-US" dirty="0" smtClean="0">
                <a:latin typeface="Arial" pitchFamily="34" charset="0"/>
              </a:rPr>
              <a:t>By observing and tracing sources of serialization or slow-downs, your build can be fine tuned for maximum speed. With ElectricInsight you can quickly pinpoint opportunities for improvement.</a:t>
            </a:r>
          </a:p>
          <a:p>
            <a:pPr eaLnBrk="1" hangingPunct="1">
              <a:buFontTx/>
              <a:buChar char="•"/>
            </a:pPr>
            <a:r>
              <a:rPr lang="en-US" dirty="0" smtClean="0">
                <a:latin typeface="Arial" pitchFamily="34" charset="0"/>
              </a:rPr>
              <a:t>Are there any unnecessary serializations? </a:t>
            </a:r>
          </a:p>
          <a:p>
            <a:pPr eaLnBrk="1" hangingPunct="1">
              <a:buFontTx/>
              <a:buChar char="•"/>
            </a:pPr>
            <a:r>
              <a:rPr lang="en-US" dirty="0" smtClean="0">
                <a:latin typeface="Arial" pitchFamily="34" charset="0"/>
              </a:rPr>
              <a:t>Are jobs running locally that could be run on the cluster? </a:t>
            </a:r>
          </a:p>
          <a:p>
            <a:pPr eaLnBrk="1" hangingPunct="1">
              <a:buFontTx/>
              <a:buChar char="•"/>
            </a:pPr>
            <a:endParaRPr lang="en-US" dirty="0" smtClean="0">
              <a:latin typeface="Arial" pitchFamily="34" charset="0"/>
            </a:endParaRPr>
          </a:p>
          <a:p>
            <a:pPr eaLnBrk="1" hangingPunct="1"/>
            <a:r>
              <a:rPr lang="en-US" dirty="0" smtClean="0">
                <a:latin typeface="Arial" pitchFamily="34" charset="0"/>
              </a:rPr>
              <a:t>With this insight you can get the best possible performance out of your build environment.</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15</a:t>
            </a:fld>
            <a:endParaRPr lang="de-DE" dirty="0"/>
          </a:p>
        </p:txBody>
      </p:sp>
    </p:spTree>
    <p:extLst>
      <p:ext uri="{BB962C8B-B14F-4D97-AF65-F5344CB8AC3E}">
        <p14:creationId xmlns:p14="http://schemas.microsoft.com/office/powerpoint/2010/main" val="680464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eaLnBrk="1" hangingPunct="1"/>
            <a:r>
              <a:rPr lang="en-US" dirty="0" smtClean="0">
                <a:latin typeface="Arial" pitchFamily="34" charset="0"/>
              </a:rPr>
              <a:t>ElectricInsight mines the information produced by Electric Make to provide an easy-to-understand, graphical representation of the build structure for performance analysis.</a:t>
            </a:r>
          </a:p>
          <a:p>
            <a:pPr eaLnBrk="1" hangingPunct="1"/>
            <a:r>
              <a:rPr lang="en-US" dirty="0" smtClean="0">
                <a:latin typeface="Arial" pitchFamily="34" charset="0"/>
              </a:rPr>
              <a:t>It provides detailed information and reports on each job on each node of the build cluster, helping users identify which jobs are being performed, when, and with what files for at-a-glance diagnostics. Instead of manually pouring over tens of thousands of lines of information in a build output file, error detection and performance tuning that once took hours or days can now be done in seconds.</a:t>
            </a:r>
          </a:p>
          <a:p>
            <a:pPr eaLnBrk="1" hangingPunct="1"/>
            <a:endParaRPr lang="en-US" dirty="0" smtClean="0">
              <a:latin typeface="Arial" pitchFamily="34" charset="0"/>
            </a:endParaRPr>
          </a:p>
          <a:p>
            <a:pPr eaLnBrk="1" hangingPunct="1"/>
            <a:r>
              <a:rPr lang="en-US" dirty="0" smtClean="0">
                <a:latin typeface="Arial" pitchFamily="34" charset="0"/>
              </a:rPr>
              <a:t>By observing and tracing sources of serialization or slow-downs, your build can be fine tuned for maximum speed. With ElectricInsight you can quickly pinpoint opportunities for improvement.</a:t>
            </a:r>
          </a:p>
          <a:p>
            <a:pPr eaLnBrk="1" hangingPunct="1">
              <a:buFontTx/>
              <a:buChar char="•"/>
            </a:pPr>
            <a:r>
              <a:rPr lang="en-US" dirty="0" smtClean="0">
                <a:latin typeface="Arial" pitchFamily="34" charset="0"/>
              </a:rPr>
              <a:t>Are there any unnecessary serializations? </a:t>
            </a:r>
          </a:p>
          <a:p>
            <a:pPr eaLnBrk="1" hangingPunct="1">
              <a:buFontTx/>
              <a:buChar char="•"/>
            </a:pPr>
            <a:r>
              <a:rPr lang="en-US" dirty="0" smtClean="0">
                <a:latin typeface="Arial" pitchFamily="34" charset="0"/>
              </a:rPr>
              <a:t>Are jobs running locally that could be run on the cluster? </a:t>
            </a:r>
          </a:p>
          <a:p>
            <a:pPr eaLnBrk="1" hangingPunct="1">
              <a:buFontTx/>
              <a:buChar char="•"/>
            </a:pPr>
            <a:endParaRPr lang="en-US" dirty="0" smtClean="0">
              <a:latin typeface="Arial" pitchFamily="34" charset="0"/>
            </a:endParaRPr>
          </a:p>
          <a:p>
            <a:pPr eaLnBrk="1" hangingPunct="1"/>
            <a:r>
              <a:rPr lang="en-US" dirty="0" smtClean="0">
                <a:latin typeface="Arial" pitchFamily="34" charset="0"/>
              </a:rPr>
              <a:t>With this insight you can get the best possible performance out of your build environment.</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16</a:t>
            </a:fld>
            <a:endParaRPr lang="de-DE" dirty="0"/>
          </a:p>
        </p:txBody>
      </p:sp>
    </p:spTree>
    <p:extLst>
      <p:ext uri="{BB962C8B-B14F-4D97-AF65-F5344CB8AC3E}">
        <p14:creationId xmlns:p14="http://schemas.microsoft.com/office/powerpoint/2010/main" val="3725822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b="1" dirty="0" smtClean="0"/>
              <a:t>Transition to selling.</a:t>
            </a:r>
          </a:p>
          <a:p>
            <a:endParaRPr lang="en-US" dirty="0" smtClean="0"/>
          </a:p>
          <a:p>
            <a:r>
              <a:rPr lang="en-US" dirty="0" smtClean="0"/>
              <a:t>What is needed</a:t>
            </a:r>
            <a:r>
              <a:rPr lang="en-US" baseline="0" dirty="0" smtClean="0"/>
              <a:t> is a solution that provides integrated automation from </a:t>
            </a:r>
            <a:r>
              <a:rPr lang="en-US" baseline="0" dirty="0" err="1" smtClean="0"/>
              <a:t>Dev</a:t>
            </a:r>
            <a:r>
              <a:rPr lang="en-US" baseline="0" dirty="0" smtClean="0"/>
              <a:t> to Ops – automates all the process, all the bits, and provides full transparency into the process. </a:t>
            </a:r>
          </a:p>
          <a:p>
            <a:endParaRPr lang="en-US" baseline="0" dirty="0" smtClean="0"/>
          </a:p>
          <a:p>
            <a:r>
              <a:rPr lang="en-US" baseline="0" dirty="0" smtClean="0"/>
              <a:t>The solution needs to integrate to the </a:t>
            </a:r>
            <a:r>
              <a:rPr lang="en-US" baseline="0" dirty="0" err="1" smtClean="0"/>
              <a:t>Dev</a:t>
            </a:r>
            <a:r>
              <a:rPr lang="en-US" baseline="0" dirty="0" smtClean="0"/>
              <a:t> tools – because </a:t>
            </a:r>
            <a:r>
              <a:rPr lang="en-US" baseline="0" dirty="0" err="1" smtClean="0"/>
              <a:t>Dev</a:t>
            </a:r>
            <a:r>
              <a:rPr lang="en-US" baseline="0" dirty="0" smtClean="0"/>
              <a:t> owns the apps, has knowledge of the apps and its changes</a:t>
            </a:r>
          </a:p>
          <a:p>
            <a:r>
              <a:rPr lang="en-US" baseline="0" dirty="0" smtClean="0"/>
              <a:t>The solution also needs to integrate to Ops, because Ops owns the infrastructure.</a:t>
            </a:r>
          </a:p>
          <a:p>
            <a:r>
              <a:rPr lang="en-US" baseline="0" dirty="0" smtClean="0"/>
              <a:t>Lastly, the two teams have different cultures – therefore having a common toolset ensure that the same processes are applied as the process moves from </a:t>
            </a:r>
            <a:r>
              <a:rPr lang="en-US" baseline="0" dirty="0" err="1" smtClean="0"/>
              <a:t>dev</a:t>
            </a:r>
            <a:r>
              <a:rPr lang="en-US" baseline="0" dirty="0" smtClean="0"/>
              <a:t> -&gt; Ops. </a:t>
            </a:r>
            <a:endParaRPr lang="en-US"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25</a:t>
            </a:fld>
            <a:endParaRPr lang="de-DE" dirty="0"/>
          </a:p>
        </p:txBody>
      </p:sp>
    </p:spTree>
    <p:extLst>
      <p:ext uri="{BB962C8B-B14F-4D97-AF65-F5344CB8AC3E}">
        <p14:creationId xmlns:p14="http://schemas.microsoft.com/office/powerpoint/2010/main" val="2760530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34</a:t>
            </a:fld>
            <a:endParaRPr lang="de-DE" dirty="0"/>
          </a:p>
        </p:txBody>
      </p:sp>
    </p:spTree>
    <p:extLst>
      <p:ext uri="{BB962C8B-B14F-4D97-AF65-F5344CB8AC3E}">
        <p14:creationId xmlns:p14="http://schemas.microsoft.com/office/powerpoint/2010/main" val="115430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lvl="0"/>
            <a:r>
              <a:rPr lang="en-US" dirty="0" smtClean="0"/>
              <a:t>Our advanced</a:t>
            </a:r>
            <a:r>
              <a:rPr lang="en-US" baseline="0" dirty="0" smtClean="0"/>
              <a:t> resource management enables efficient use of the </a:t>
            </a:r>
            <a:r>
              <a:rPr lang="en-US" baseline="0" dirty="0" err="1" smtClean="0"/>
              <a:t>physcial</a:t>
            </a:r>
            <a:r>
              <a:rPr lang="en-US" baseline="0" dirty="0" smtClean="0"/>
              <a:t>/virtual and dynamic cloud resources by managing the resources with process context</a:t>
            </a: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800" b="0" i="0" u="none" strike="noStrike" kern="0" cap="none" spc="0" normalizeH="0" baseline="0" noProof="0" dirty="0" smtClean="0">
                <a:ln>
                  <a:noFill/>
                </a:ln>
                <a:solidFill>
                  <a:schemeClr val="bg1"/>
                </a:solidFill>
                <a:effectLst/>
                <a:uLnTx/>
                <a:uFillTx/>
              </a:rPr>
              <a:t>Securely control machines, VMs, cloud, devices</a:t>
            </a:r>
          </a:p>
          <a:p>
            <a:pPr marL="285750" marR="0" lvl="0" indent="-2857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800" b="0" i="0" u="none" strike="noStrike" kern="0" cap="none" spc="0" normalizeH="0" baseline="0" noProof="0" dirty="0" smtClean="0">
                <a:ln>
                  <a:noFill/>
                </a:ln>
                <a:solidFill>
                  <a:schemeClr val="bg1"/>
                </a:solidFill>
                <a:effectLst/>
                <a:uLnTx/>
                <a:uFillTx/>
              </a:rPr>
              <a:t>Transparently select by dynamic tags</a:t>
            </a:r>
          </a:p>
          <a:p>
            <a:pPr marL="171450" lvl="0" indent="-171450">
              <a:buFontTx/>
              <a:buChar char="•"/>
            </a:pPr>
            <a:r>
              <a:rPr lang="en-US" dirty="0" smtClean="0"/>
              <a:t>We offer out of the box integration with </a:t>
            </a:r>
            <a:r>
              <a:rPr lang="en-US" dirty="0" err="1" smtClean="0"/>
              <a:t>Vmware</a:t>
            </a:r>
            <a:r>
              <a:rPr lang="en-US" dirty="0" smtClean="0"/>
              <a:t>, AWS EC2, Eucalyptus etc.</a:t>
            </a:r>
          </a:p>
          <a:p>
            <a:pPr marL="171450" lvl="0" indent="-171450">
              <a:buFontTx/>
              <a:buChar char="•"/>
            </a:pPr>
            <a:r>
              <a:rPr lang="en-US" dirty="0" smtClean="0"/>
              <a:t>We offer integrations</a:t>
            </a:r>
            <a:r>
              <a:rPr lang="en-US" baseline="0" dirty="0" smtClean="0"/>
              <a:t> to configuration management tools such as with </a:t>
            </a:r>
            <a:r>
              <a:rPr lang="en-US" baseline="0" dirty="0" err="1" smtClean="0"/>
              <a:t>Opscode</a:t>
            </a:r>
            <a:r>
              <a:rPr lang="en-US" baseline="0" dirty="0" smtClean="0"/>
              <a:t> Chef and </a:t>
            </a:r>
            <a:r>
              <a:rPr lang="en-US" baseline="0" dirty="0" err="1" smtClean="0"/>
              <a:t>PuppetLabs</a:t>
            </a:r>
            <a:r>
              <a:rPr lang="en-US" baseline="0" dirty="0" smtClean="0"/>
              <a:t> Puppet.</a:t>
            </a:r>
            <a:endParaRPr lang="en-US" dirty="0" smtClean="0"/>
          </a:p>
          <a:p>
            <a:pPr marL="171450" lvl="0" indent="-171450">
              <a:buFontTx/>
              <a:buChar char="•"/>
            </a:pPr>
            <a:endParaRPr lang="en-US" dirty="0" smtClean="0"/>
          </a:p>
          <a:p>
            <a:pPr marL="0" lvl="0" indent="0">
              <a:buFontTx/>
              <a:buNone/>
            </a:pPr>
            <a:r>
              <a:rPr lang="en-US" dirty="0" smtClean="0"/>
              <a:t>By</a:t>
            </a:r>
            <a:r>
              <a:rPr lang="en-US" baseline="0" dirty="0" smtClean="0"/>
              <a:t> setting up these resources automatically, we can execute tasks in parallel.</a:t>
            </a:r>
          </a:p>
          <a:p>
            <a:pPr marL="0" lvl="0" indent="0">
              <a:buFontTx/>
              <a:buNone/>
            </a:pPr>
            <a:endParaRPr lang="en-US" baseline="0" dirty="0" smtClean="0"/>
          </a:p>
          <a:p>
            <a:pPr marL="0" lvl="0" indent="0">
              <a:buFontTx/>
              <a:buNone/>
            </a:pPr>
            <a:r>
              <a:rPr lang="en-US" baseline="0" dirty="0" smtClean="0"/>
              <a:t>By being close to the development process, we know when we can let go of resources, and when we need to keep them tied up.</a:t>
            </a:r>
          </a:p>
          <a:p>
            <a:pPr marL="0" lvl="0" indent="0">
              <a:buFontTx/>
              <a:buNone/>
            </a:pPr>
            <a:r>
              <a:rPr lang="en-US" baseline="0" dirty="0" smtClean="0"/>
              <a:t>For example, if a test fails, we might want to keep the resources so that development can troubleshoot it. But if there is a success,</a:t>
            </a:r>
          </a:p>
          <a:p>
            <a:pPr marL="0" lvl="0" indent="0">
              <a:buFontTx/>
              <a:buNone/>
            </a:pPr>
            <a:r>
              <a:rPr lang="en-US" baseline="0" dirty="0" smtClean="0"/>
              <a:t>we can record the details and then return the resource to the resource pool.</a:t>
            </a:r>
          </a:p>
          <a:p>
            <a:endParaRPr lang="en-US"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36</a:t>
            </a:fld>
            <a:endParaRPr lang="de-DE" dirty="0"/>
          </a:p>
        </p:txBody>
      </p:sp>
    </p:spTree>
    <p:extLst>
      <p:ext uri="{BB962C8B-B14F-4D97-AF65-F5344CB8AC3E}">
        <p14:creationId xmlns:p14="http://schemas.microsoft.com/office/powerpoint/2010/main" val="3897239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a:spcBef>
                <a:spcPct val="0"/>
              </a:spcBef>
            </a:pPr>
            <a:r>
              <a:rPr lang="en-US" dirty="0" smtClean="0">
                <a:latin typeface="Verdana" pitchFamily="34" charset="0"/>
              </a:rPr>
              <a:t>And by automating the process and the resources, we</a:t>
            </a:r>
            <a:r>
              <a:rPr lang="en-US" baseline="0" dirty="0" smtClean="0">
                <a:latin typeface="Verdana" pitchFamily="34" charset="0"/>
              </a:rPr>
              <a:t> help our customers</a:t>
            </a:r>
          </a:p>
          <a:p>
            <a:pPr marL="171435" indent="-171435">
              <a:spcBef>
                <a:spcPct val="0"/>
              </a:spcBef>
              <a:buFontTx/>
              <a:buChar char="•"/>
            </a:pPr>
            <a:r>
              <a:rPr lang="en-US" baseline="0" dirty="0" smtClean="0">
                <a:latin typeface="Verdana" pitchFamily="34" charset="0"/>
              </a:rPr>
              <a:t>Accelerate their process and reduce TTM</a:t>
            </a:r>
          </a:p>
          <a:p>
            <a:pPr marL="171435" indent="-171435">
              <a:spcBef>
                <a:spcPct val="0"/>
              </a:spcBef>
              <a:buFontTx/>
              <a:buChar char="•"/>
            </a:pPr>
            <a:r>
              <a:rPr lang="en-US" baseline="0" dirty="0" smtClean="0">
                <a:latin typeface="Verdana" pitchFamily="34" charset="0"/>
              </a:rPr>
              <a:t>Improve the quality of the deployed/released application</a:t>
            </a:r>
          </a:p>
          <a:p>
            <a:pPr marL="171435" indent="-171435">
              <a:spcBef>
                <a:spcPct val="0"/>
              </a:spcBef>
              <a:buFontTx/>
              <a:buChar char="•"/>
            </a:pPr>
            <a:r>
              <a:rPr lang="en-US" baseline="0" dirty="0" smtClean="0">
                <a:latin typeface="Verdana" pitchFamily="34" charset="0"/>
              </a:rPr>
              <a:t>Improve the resource utilization</a:t>
            </a:r>
          </a:p>
          <a:p>
            <a:pPr marL="171435" indent="-171435">
              <a:spcBef>
                <a:spcPct val="0"/>
              </a:spcBef>
              <a:buFontTx/>
              <a:buChar char="•"/>
            </a:pPr>
            <a:r>
              <a:rPr lang="en-US" baseline="0" dirty="0" smtClean="0">
                <a:latin typeface="Verdana" pitchFamily="34" charset="0"/>
              </a:rPr>
              <a:t>Improve the collaboration between the </a:t>
            </a:r>
            <a:r>
              <a:rPr lang="en-US" baseline="0" dirty="0" err="1" smtClean="0">
                <a:latin typeface="Verdana" pitchFamily="34" charset="0"/>
              </a:rPr>
              <a:t>Dev</a:t>
            </a:r>
            <a:r>
              <a:rPr lang="en-US" baseline="0" dirty="0" smtClean="0">
                <a:latin typeface="Verdana" pitchFamily="34" charset="0"/>
              </a:rPr>
              <a:t> and the Ops organization</a:t>
            </a:r>
            <a:endParaRPr lang="en-US" dirty="0" smtClean="0">
              <a:latin typeface="Verdana" pitchFamily="34" charset="0"/>
            </a:endParaRP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42</a:t>
            </a:fld>
            <a:endParaRPr lang="de-DE" dirty="0"/>
          </a:p>
        </p:txBody>
      </p:sp>
    </p:spTree>
    <p:extLst>
      <p:ext uri="{BB962C8B-B14F-4D97-AF65-F5344CB8AC3E}">
        <p14:creationId xmlns:p14="http://schemas.microsoft.com/office/powerpoint/2010/main" val="2697768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a:spcBef>
                <a:spcPct val="0"/>
              </a:spcBef>
            </a:pPr>
            <a:r>
              <a:rPr lang="en-US" sz="800" dirty="0" smtClean="0">
                <a:latin typeface="Arial" charset="0"/>
              </a:rPr>
              <a:t>Here’s  a sampling of our customers</a:t>
            </a:r>
          </a:p>
          <a:p>
            <a:pPr>
              <a:spcBef>
                <a:spcPct val="0"/>
              </a:spcBef>
            </a:pPr>
            <a:endParaRPr lang="en-US" sz="800" dirty="0" smtClean="0">
              <a:latin typeface="Arial" charset="0"/>
            </a:endParaRPr>
          </a:p>
          <a:p>
            <a:pPr>
              <a:spcBef>
                <a:spcPct val="0"/>
              </a:spcBef>
            </a:pPr>
            <a:r>
              <a:rPr lang="en-US" sz="800" dirty="0" smtClean="0">
                <a:latin typeface="Arial" charset="0"/>
              </a:rPr>
              <a:t>MS has deployed a B-T cloud on our solution</a:t>
            </a:r>
          </a:p>
          <a:p>
            <a:pPr>
              <a:spcBef>
                <a:spcPct val="0"/>
              </a:spcBef>
            </a:pPr>
            <a:r>
              <a:rPr lang="en-US" sz="800" dirty="0" err="1" smtClean="0">
                <a:latin typeface="Arial" charset="0"/>
              </a:rPr>
              <a:t>Vmware</a:t>
            </a:r>
            <a:r>
              <a:rPr lang="en-US" sz="800" dirty="0" smtClean="0">
                <a:latin typeface="Arial" charset="0"/>
              </a:rPr>
              <a:t> uses us for test </a:t>
            </a:r>
            <a:r>
              <a:rPr lang="en-US" sz="800" dirty="0" err="1" smtClean="0">
                <a:latin typeface="Arial" charset="0"/>
              </a:rPr>
              <a:t>mgmt</a:t>
            </a:r>
            <a:r>
              <a:rPr lang="en-US" sz="800" dirty="0" smtClean="0">
                <a:latin typeface="Arial" charset="0"/>
              </a:rPr>
              <a:t> in the </a:t>
            </a:r>
            <a:r>
              <a:rPr lang="en-US" sz="800" dirty="0" err="1" smtClean="0">
                <a:latin typeface="Arial" charset="0"/>
              </a:rPr>
              <a:t>Vcloud</a:t>
            </a:r>
            <a:r>
              <a:rPr lang="en-US" sz="800" dirty="0" smtClean="0">
                <a:latin typeface="Arial" charset="0"/>
              </a:rPr>
              <a:t> director group</a:t>
            </a:r>
          </a:p>
          <a:p>
            <a:pPr>
              <a:spcBef>
                <a:spcPct val="0"/>
              </a:spcBef>
            </a:pPr>
            <a:r>
              <a:rPr lang="en-US" sz="800" dirty="0" smtClean="0">
                <a:latin typeface="Arial" charset="0"/>
              </a:rPr>
              <a:t>RIM has built a cloud to manage the B-T process for all their phone software</a:t>
            </a:r>
          </a:p>
          <a:p>
            <a:endParaRPr lang="en-US" sz="800"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46</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a:spcBef>
                <a:spcPct val="0"/>
              </a:spcBef>
            </a:pPr>
            <a:r>
              <a:rPr lang="en-US" sz="800" dirty="0" smtClean="0">
                <a:latin typeface="Arial" charset="0"/>
              </a:rPr>
              <a:t>Here’s  a sampling of our customers</a:t>
            </a:r>
          </a:p>
          <a:p>
            <a:pPr>
              <a:spcBef>
                <a:spcPct val="0"/>
              </a:spcBef>
            </a:pPr>
            <a:endParaRPr lang="en-US" sz="800" dirty="0" smtClean="0">
              <a:latin typeface="Arial" charset="0"/>
            </a:endParaRPr>
          </a:p>
          <a:p>
            <a:pPr>
              <a:spcBef>
                <a:spcPct val="0"/>
              </a:spcBef>
            </a:pPr>
            <a:r>
              <a:rPr lang="en-US" sz="800" dirty="0" smtClean="0">
                <a:latin typeface="Arial" charset="0"/>
              </a:rPr>
              <a:t>MS has deployed a B-T cloud on our solution</a:t>
            </a:r>
          </a:p>
          <a:p>
            <a:pPr>
              <a:spcBef>
                <a:spcPct val="0"/>
              </a:spcBef>
            </a:pPr>
            <a:r>
              <a:rPr lang="en-US" sz="800" dirty="0" err="1" smtClean="0">
                <a:latin typeface="Arial" charset="0"/>
              </a:rPr>
              <a:t>Vmware</a:t>
            </a:r>
            <a:r>
              <a:rPr lang="en-US" sz="800" dirty="0" smtClean="0">
                <a:latin typeface="Arial" charset="0"/>
              </a:rPr>
              <a:t> uses us for test </a:t>
            </a:r>
            <a:r>
              <a:rPr lang="en-US" sz="800" dirty="0" err="1" smtClean="0">
                <a:latin typeface="Arial" charset="0"/>
              </a:rPr>
              <a:t>mgmt</a:t>
            </a:r>
            <a:r>
              <a:rPr lang="en-US" sz="800" dirty="0" smtClean="0">
                <a:latin typeface="Arial" charset="0"/>
              </a:rPr>
              <a:t> in the </a:t>
            </a:r>
            <a:r>
              <a:rPr lang="en-US" sz="800" dirty="0" err="1" smtClean="0">
                <a:latin typeface="Arial" charset="0"/>
              </a:rPr>
              <a:t>Vcloud</a:t>
            </a:r>
            <a:r>
              <a:rPr lang="en-US" sz="800" dirty="0" smtClean="0">
                <a:latin typeface="Arial" charset="0"/>
              </a:rPr>
              <a:t> director group</a:t>
            </a:r>
          </a:p>
          <a:p>
            <a:pPr>
              <a:spcBef>
                <a:spcPct val="0"/>
              </a:spcBef>
            </a:pPr>
            <a:r>
              <a:rPr lang="en-US" sz="800" dirty="0" smtClean="0">
                <a:latin typeface="Arial" charset="0"/>
              </a:rPr>
              <a:t>RIM has built a cloud to manage the B-T process for all their phone software</a:t>
            </a:r>
          </a:p>
          <a:p>
            <a:endParaRPr lang="en-US" sz="800"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47</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Lets</a:t>
            </a:r>
            <a:r>
              <a:rPr lang="en-US" baseline="0" dirty="0" smtClean="0"/>
              <a:t> drill down into this software delivery gap.</a:t>
            </a:r>
          </a:p>
          <a:p>
            <a:endParaRPr lang="en-US" baseline="0" dirty="0" smtClean="0"/>
          </a:p>
          <a:p>
            <a:r>
              <a:rPr lang="en-US" baseline="0" dirty="0" smtClean="0"/>
              <a:t>If you envision the software lifecycle from left to right, on the left you have development tools for requirements management, agile project management, source code control, bug tracking that span from requirements definition to code commit. On the right you have the operations tools that provide information regarding the health of the application while in production, including APM tools, helpdesk tools, ITSM, etc.   Software Delivery ties these worlds together and provides the gateway to the infrastructure where build, test, and deployment jobs are run, which today represent the biggest bottlenecks in the application lifecycle. This infrastructure can reside on premise or in private or public clouds.</a:t>
            </a:r>
          </a:p>
          <a:p>
            <a:endParaRPr lang="en-US" baseline="0" dirty="0" smtClean="0"/>
          </a:p>
          <a:p>
            <a:r>
              <a:rPr lang="en-US" baseline="0" dirty="0" smtClean="0"/>
              <a:t>The biggest bottlenecks in the software development lifecycle today exist in software delivery. Within software delivery there are the tasks of building, testing (the automated combination known better as continuous integration) and deploying your software applications onto the desired infrastructure. Today CI and deployment are done by non-integrated point tools that require manual and error prone handoffs. </a:t>
            </a:r>
            <a:endParaRPr lang="en-US" dirty="0" smtClean="0"/>
          </a:p>
          <a:p>
            <a:endParaRPr lang="en-US" dirty="0" smtClean="0"/>
          </a:p>
          <a:p>
            <a:endParaRPr lang="en-US" dirty="0" smtClean="0"/>
          </a:p>
          <a:p>
            <a:r>
              <a:rPr lang="en-US" dirty="0" smtClean="0"/>
              <a:t>Historically</a:t>
            </a:r>
            <a:r>
              <a:rPr lang="en-US" baseline="0" dirty="0" smtClean="0"/>
              <a:t> Dominated Major Players</a:t>
            </a:r>
          </a:p>
          <a:p>
            <a:pPr marL="162175" indent="-162175">
              <a:buFont typeface="Arial"/>
              <a:buChar char="•"/>
            </a:pPr>
            <a:r>
              <a:rPr lang="en-US" baseline="0" dirty="0" smtClean="0"/>
              <a:t>IBM, HP, BMC</a:t>
            </a:r>
          </a:p>
          <a:p>
            <a:pPr marL="162175" indent="-162175">
              <a:buFont typeface="Arial"/>
              <a:buChar char="•"/>
            </a:pPr>
            <a:r>
              <a:rPr lang="en-US" baseline="0" dirty="0" smtClean="0"/>
              <a:t>Slow Organic Growth</a:t>
            </a:r>
          </a:p>
          <a:p>
            <a:pPr marL="162175" indent="-162175">
              <a:buFont typeface="Arial"/>
              <a:buChar char="•"/>
            </a:pPr>
            <a:r>
              <a:rPr lang="en-US" baseline="0" dirty="0" smtClean="0"/>
              <a:t>Grow Acquisitions</a:t>
            </a:r>
          </a:p>
          <a:p>
            <a:pPr marL="594640" lvl="1" indent="-162175">
              <a:buFont typeface="Arial"/>
              <a:buChar char="•"/>
            </a:pPr>
            <a:r>
              <a:rPr lang="en-US" baseline="0" dirty="0" err="1" smtClean="0"/>
              <a:t>Opsware</a:t>
            </a:r>
            <a:endParaRPr lang="en-US" baseline="0" dirty="0" smtClean="0"/>
          </a:p>
          <a:p>
            <a:pPr marL="594640" lvl="1" indent="-162175">
              <a:buFont typeface="Arial"/>
              <a:buChar char="•"/>
            </a:pPr>
            <a:r>
              <a:rPr lang="en-US" baseline="0" dirty="0" err="1" smtClean="0"/>
              <a:t>BladeLogic</a:t>
            </a:r>
            <a:endParaRPr lang="en-US" baseline="0" dirty="0" smtClean="0"/>
          </a:p>
          <a:p>
            <a:pPr marL="162175" indent="-162175" defTabSz="432465">
              <a:buFont typeface="Arial"/>
              <a:buChar char="•"/>
              <a:defRPr/>
            </a:pPr>
            <a:r>
              <a:rPr lang="en-US" baseline="0" dirty="0" smtClean="0"/>
              <a:t>Graying Players</a:t>
            </a:r>
          </a:p>
          <a:p>
            <a:pPr marL="594640" lvl="1" indent="-162175" defTabSz="432465">
              <a:buFont typeface="Arial"/>
              <a:buChar char="•"/>
              <a:defRPr/>
            </a:pPr>
            <a:r>
              <a:rPr lang="en-US" baseline="0" dirty="0" smtClean="0"/>
              <a:t>Disruptions in Market Impacting Leaders</a:t>
            </a:r>
          </a:p>
          <a:p>
            <a:pPr marL="162175" indent="-162175">
              <a:buFont typeface="Arial"/>
              <a:buChar char="•"/>
            </a:pPr>
            <a:endParaRPr lang="en-US" baseline="0" dirty="0" smtClean="0"/>
          </a:p>
          <a:p>
            <a:endParaRPr lang="en-US" dirty="0" smtClean="0"/>
          </a:p>
          <a:p>
            <a:r>
              <a:rPr lang="en-US" dirty="0" smtClean="0"/>
              <a:t>Entire</a:t>
            </a:r>
            <a:r>
              <a:rPr lang="en-US" baseline="0" dirty="0" smtClean="0"/>
              <a:t> New Gen of Vendors</a:t>
            </a:r>
          </a:p>
          <a:p>
            <a:endParaRPr lang="en-US" baseline="0" dirty="0" smtClean="0"/>
          </a:p>
          <a:p>
            <a:r>
              <a:rPr lang="en-US" baseline="0" dirty="0" smtClean="0"/>
              <a:t>Development</a:t>
            </a:r>
          </a:p>
          <a:p>
            <a:pPr marL="162175" lvl="1" indent="-162175" defTabSz="432465">
              <a:buFontTx/>
              <a:buChar char="-"/>
              <a:defRPr/>
            </a:pPr>
            <a:r>
              <a:rPr lang="en-US" baseline="0" dirty="0" smtClean="0"/>
              <a:t>Embedded </a:t>
            </a:r>
          </a:p>
          <a:p>
            <a:pPr marL="594640" lvl="2" indent="-162175" defTabSz="432465">
              <a:buFontTx/>
              <a:buChar char="-"/>
              <a:defRPr/>
            </a:pPr>
            <a:r>
              <a:rPr lang="en-US" baseline="0" dirty="0" err="1" smtClean="0"/>
              <a:t>WindRiver</a:t>
            </a:r>
            <a:r>
              <a:rPr lang="en-US" baseline="0" dirty="0" smtClean="0"/>
              <a:t> ($1B)</a:t>
            </a:r>
          </a:p>
          <a:p>
            <a:pPr marL="594640" lvl="1" indent="-162175">
              <a:buFontTx/>
              <a:buChar char="-"/>
            </a:pPr>
            <a:r>
              <a:rPr lang="en-US" baseline="0" dirty="0" smtClean="0"/>
              <a:t>PTC </a:t>
            </a:r>
            <a:r>
              <a:rPr lang="en-US" baseline="0" dirty="0" smtClean="0">
                <a:sym typeface="Wingdings"/>
              </a:rPr>
              <a:t> </a:t>
            </a:r>
            <a:r>
              <a:rPr lang="en-US" baseline="0" dirty="0" smtClean="0"/>
              <a:t>MKS</a:t>
            </a:r>
          </a:p>
          <a:p>
            <a:pPr marL="162175" indent="-162175">
              <a:buFontTx/>
              <a:buChar char="-"/>
            </a:pPr>
            <a:r>
              <a:rPr lang="en-US" baseline="0" dirty="0" smtClean="0"/>
              <a:t>IT/ISV</a:t>
            </a:r>
          </a:p>
          <a:p>
            <a:pPr marL="594640" lvl="1" indent="-162175">
              <a:buFontTx/>
              <a:buChar char="-"/>
            </a:pPr>
            <a:r>
              <a:rPr lang="en-US" baseline="0" dirty="0" err="1" smtClean="0"/>
              <a:t>Atlassian</a:t>
            </a:r>
            <a:r>
              <a:rPr lang="en-US" baseline="0" dirty="0" smtClean="0"/>
              <a:t> $100M Revenue</a:t>
            </a:r>
          </a:p>
          <a:p>
            <a:pPr marL="594640" lvl="1" indent="-162175">
              <a:buFontTx/>
              <a:buChar char="-"/>
            </a:pPr>
            <a:r>
              <a:rPr lang="en-US" baseline="0" dirty="0" err="1" smtClean="0"/>
              <a:t>GitHub</a:t>
            </a:r>
            <a:r>
              <a:rPr lang="en-US" baseline="0" dirty="0" smtClean="0"/>
              <a:t> – 4M Users, 6M+ Repos, $100M Investment</a:t>
            </a:r>
          </a:p>
          <a:p>
            <a:pPr marL="594640" lvl="1" indent="-162175">
              <a:buFontTx/>
              <a:buChar char="-"/>
            </a:pPr>
            <a:r>
              <a:rPr lang="en-US" baseline="0" dirty="0" smtClean="0"/>
              <a:t>Rally – Agile, 1000 Customers, $60M Biz, $730M market cap</a:t>
            </a:r>
          </a:p>
          <a:p>
            <a:pPr marL="594640" lvl="1" indent="-162175">
              <a:buFontTx/>
              <a:buChar char="-"/>
            </a:pPr>
            <a:r>
              <a:rPr lang="en-US" baseline="0" dirty="0" err="1" smtClean="0"/>
              <a:t>SaaS</a:t>
            </a:r>
            <a:endParaRPr lang="en-US" baseline="0" dirty="0" smtClean="0"/>
          </a:p>
          <a:p>
            <a:pPr marL="162175" indent="-162175">
              <a:buFontTx/>
              <a:buChar char="-"/>
            </a:pPr>
            <a:r>
              <a:rPr lang="en-US" baseline="0" dirty="0" smtClean="0"/>
              <a:t>IT Ops</a:t>
            </a:r>
          </a:p>
          <a:p>
            <a:pPr marL="594640" lvl="1" indent="-162175">
              <a:buFontTx/>
              <a:buChar char="-"/>
            </a:pPr>
            <a:r>
              <a:rPr lang="en-US" baseline="0" dirty="0" smtClean="0"/>
              <a:t>Service Now </a:t>
            </a:r>
          </a:p>
          <a:p>
            <a:pPr marL="1027106" lvl="2" indent="-162175">
              <a:buFontTx/>
              <a:buChar char="-"/>
            </a:pPr>
            <a:r>
              <a:rPr lang="en-US" baseline="0" dirty="0" smtClean="0"/>
              <a:t>ITSM ($7B+ Market Cap)</a:t>
            </a:r>
          </a:p>
          <a:p>
            <a:pPr marL="1027106" lvl="2" indent="-162175">
              <a:buFontTx/>
              <a:buChar char="-"/>
            </a:pPr>
            <a:r>
              <a:rPr lang="en-US" baseline="0" dirty="0" smtClean="0"/>
              <a:t>Eating BMC &amp; HP Lunch</a:t>
            </a:r>
          </a:p>
          <a:p>
            <a:pPr marL="1027106" lvl="2" indent="-162175">
              <a:buFontTx/>
              <a:buChar char="-"/>
            </a:pPr>
            <a:r>
              <a:rPr lang="en-US" baseline="0" dirty="0" err="1" smtClean="0"/>
              <a:t>SaaS</a:t>
            </a:r>
            <a:endParaRPr lang="en-US" baseline="0" dirty="0" smtClean="0"/>
          </a:p>
          <a:p>
            <a:pPr marL="594640" lvl="1" indent="-162175">
              <a:buFontTx/>
              <a:buChar char="-"/>
            </a:pPr>
            <a:r>
              <a:rPr lang="en-US" baseline="0" dirty="0" smtClean="0"/>
              <a:t>APM Market – </a:t>
            </a:r>
            <a:r>
              <a:rPr lang="en-US" baseline="0" dirty="0" err="1" smtClean="0"/>
              <a:t>Freemium</a:t>
            </a:r>
            <a:r>
              <a:rPr lang="en-US" baseline="0" dirty="0" smtClean="0"/>
              <a:t> &amp; </a:t>
            </a:r>
            <a:r>
              <a:rPr lang="en-US" baseline="0" dirty="0" err="1" smtClean="0"/>
              <a:t>SaaS</a:t>
            </a:r>
            <a:endParaRPr lang="en-US" baseline="0" dirty="0" smtClean="0"/>
          </a:p>
          <a:p>
            <a:pPr marL="1027106" lvl="2" indent="-162175">
              <a:buFontTx/>
              <a:buChar char="-"/>
            </a:pPr>
            <a:r>
              <a:rPr lang="en-US" baseline="0" dirty="0" smtClean="0"/>
              <a:t>Disrupting CA/Wily</a:t>
            </a:r>
          </a:p>
          <a:p>
            <a:pPr marL="1027106" lvl="2" indent="-162175">
              <a:buFontTx/>
              <a:buChar char="-"/>
            </a:pPr>
            <a:r>
              <a:rPr lang="en-US" baseline="0" dirty="0" err="1" smtClean="0"/>
              <a:t>NewRelic</a:t>
            </a:r>
            <a:r>
              <a:rPr lang="en-US" baseline="0" dirty="0" smtClean="0"/>
              <a:t> - 30K Customers</a:t>
            </a:r>
          </a:p>
          <a:p>
            <a:pPr marL="1459571" lvl="3" indent="-162175">
              <a:buFontTx/>
              <a:buChar char="-"/>
            </a:pPr>
            <a:r>
              <a:rPr lang="en-US" baseline="0" dirty="0" smtClean="0"/>
              <a:t>$80M investment</a:t>
            </a:r>
          </a:p>
          <a:p>
            <a:pPr marL="1027106" lvl="2" indent="-162175">
              <a:buFontTx/>
              <a:buChar char="-"/>
            </a:pPr>
            <a:r>
              <a:rPr lang="en-US" baseline="0" dirty="0" err="1" smtClean="0"/>
              <a:t>AppDynamics</a:t>
            </a:r>
            <a:r>
              <a:rPr lang="en-US" baseline="0" dirty="0" smtClean="0"/>
              <a:t> – 60K </a:t>
            </a:r>
            <a:r>
              <a:rPr lang="en-US" baseline="0" dirty="0" err="1" smtClean="0"/>
              <a:t>Dowloads</a:t>
            </a:r>
            <a:r>
              <a:rPr lang="en-US" baseline="0" dirty="0" smtClean="0"/>
              <a:t>, $90M revenue</a:t>
            </a:r>
          </a:p>
          <a:p>
            <a:pPr marL="1459571" lvl="3" indent="-162175">
              <a:buFontTx/>
              <a:buChar char="-"/>
            </a:pPr>
            <a:r>
              <a:rPr lang="en-US" baseline="0" dirty="0" smtClean="0"/>
              <a:t>$50M Series D</a:t>
            </a:r>
          </a:p>
          <a:p>
            <a:pPr marL="594640" lvl="1" indent="-162175">
              <a:buFontTx/>
              <a:buChar char="-"/>
            </a:pPr>
            <a:r>
              <a:rPr lang="en-US" baseline="0" dirty="0" smtClean="0"/>
              <a:t>Infrastructure</a:t>
            </a:r>
          </a:p>
          <a:p>
            <a:pPr marL="1027106" lvl="2" indent="-162175">
              <a:buFontTx/>
              <a:buChar char="-"/>
            </a:pPr>
            <a:r>
              <a:rPr lang="en-US" baseline="0" dirty="0" smtClean="0"/>
              <a:t>SW Defined Datacenter</a:t>
            </a:r>
          </a:p>
          <a:p>
            <a:pPr marL="1027106" lvl="2" indent="-162175">
              <a:buFontTx/>
              <a:buChar char="-"/>
            </a:pPr>
            <a:r>
              <a:rPr lang="en-US" baseline="0" dirty="0" err="1" smtClean="0"/>
              <a:t>VMWare</a:t>
            </a:r>
            <a:r>
              <a:rPr lang="en-US" baseline="0" dirty="0" smtClean="0"/>
              <a:t> – Virtualization</a:t>
            </a:r>
          </a:p>
          <a:p>
            <a:pPr marL="1027106" lvl="2" indent="-162175">
              <a:buFontTx/>
              <a:buChar char="-"/>
            </a:pPr>
            <a:r>
              <a:rPr lang="en-US" baseline="0" dirty="0" smtClean="0"/>
              <a:t>AWS - $2B</a:t>
            </a:r>
          </a:p>
          <a:p>
            <a:pPr marL="1027106" lvl="2" indent="-162175">
              <a:buFontTx/>
              <a:buChar char="-"/>
            </a:pPr>
            <a:r>
              <a:rPr lang="en-US" baseline="0" dirty="0" smtClean="0"/>
              <a:t>Infrastructure </a:t>
            </a:r>
            <a:r>
              <a:rPr lang="en-US" baseline="0" dirty="0" err="1" smtClean="0"/>
              <a:t>Mgmt</a:t>
            </a:r>
            <a:r>
              <a:rPr lang="en-US" baseline="0" dirty="0" smtClean="0"/>
              <a:t> &amp; Configuration</a:t>
            </a:r>
          </a:p>
          <a:p>
            <a:pPr marL="1027106" lvl="2" indent="-162175">
              <a:buFontTx/>
              <a:buChar char="-"/>
            </a:pPr>
            <a:r>
              <a:rPr lang="en-US" baseline="0" dirty="0" smtClean="0"/>
              <a:t>Puppet/Chef – 10s of thousands OSS User</a:t>
            </a:r>
          </a:p>
          <a:p>
            <a:pPr marL="1459571" lvl="3" indent="-162175">
              <a:buFontTx/>
              <a:buChar char="-"/>
            </a:pPr>
            <a:r>
              <a:rPr lang="en-US" baseline="0" dirty="0" smtClean="0"/>
              <a:t>Puppet 400 Paying </a:t>
            </a:r>
            <a:r>
              <a:rPr lang="en-US" baseline="0" dirty="0" err="1" smtClean="0"/>
              <a:t>Ent</a:t>
            </a:r>
            <a:r>
              <a:rPr lang="en-US" baseline="0" dirty="0" smtClean="0"/>
              <a:t> Customers</a:t>
            </a:r>
          </a:p>
          <a:p>
            <a:pPr marL="1459571" lvl="3" indent="-162175">
              <a:buFontTx/>
              <a:buChar char="-"/>
            </a:pPr>
            <a:r>
              <a:rPr lang="en-US" baseline="0" dirty="0" err="1" smtClean="0"/>
              <a:t>Opscode</a:t>
            </a:r>
            <a:r>
              <a:rPr lang="en-US" baseline="0" dirty="0" smtClean="0"/>
              <a:t> 400 Hosted Chef Customers</a:t>
            </a:r>
          </a:p>
          <a:p>
            <a:pPr marL="162175" indent="-162175">
              <a:buFontTx/>
              <a:buChar char="-"/>
            </a:pPr>
            <a:r>
              <a:rPr lang="en-US" baseline="0" dirty="0" smtClean="0"/>
              <a:t>New-Gen</a:t>
            </a:r>
          </a:p>
          <a:p>
            <a:pPr marL="594640" lvl="1" indent="-162175">
              <a:buFontTx/>
              <a:buChar char="-"/>
            </a:pPr>
            <a:r>
              <a:rPr lang="en-US" baseline="0" dirty="0" smtClean="0"/>
              <a:t>Usability</a:t>
            </a:r>
          </a:p>
          <a:p>
            <a:pPr marL="594640" lvl="1" indent="-162175">
              <a:buFontTx/>
              <a:buChar char="-"/>
            </a:pPr>
            <a:r>
              <a:rPr lang="en-US" baseline="0" dirty="0" smtClean="0"/>
              <a:t>Time to Value</a:t>
            </a:r>
          </a:p>
          <a:p>
            <a:pPr marL="594640" lvl="1" indent="-162175">
              <a:buFontTx/>
              <a:buChar char="-"/>
            </a:pPr>
            <a:r>
              <a:rPr lang="en-US" baseline="0" dirty="0" err="1" smtClean="0"/>
              <a:t>SaaS</a:t>
            </a:r>
            <a:endParaRPr lang="en-US" baseline="0" dirty="0" smtClean="0"/>
          </a:p>
          <a:p>
            <a:pPr marL="594640" lvl="1" indent="-162175">
              <a:buFontTx/>
              <a:buChar char="-"/>
            </a:pPr>
            <a:r>
              <a:rPr lang="en-US" baseline="0" dirty="0" smtClean="0"/>
              <a:t>Download &amp; Try</a:t>
            </a:r>
          </a:p>
          <a:p>
            <a:pPr marL="594640" lvl="1" indent="-162175">
              <a:buFontTx/>
              <a:buChar char="-"/>
            </a:pPr>
            <a:r>
              <a:rPr lang="en-US" baseline="0" dirty="0" smtClean="0"/>
              <a:t>Community</a:t>
            </a:r>
          </a:p>
          <a:p>
            <a:pPr marL="594640" lvl="1" indent="-162175">
              <a:buFontTx/>
              <a:buChar char="-"/>
            </a:pPr>
            <a:endParaRPr lang="en-US" baseline="0" dirty="0" smtClean="0"/>
          </a:p>
          <a:p>
            <a:r>
              <a:rPr lang="en-US" dirty="0" smtClean="0"/>
              <a:t>Some Players Attempting</a:t>
            </a:r>
            <a:r>
              <a:rPr lang="en-US" baseline="0" dirty="0" smtClean="0"/>
              <a:t> to Fill Gap</a:t>
            </a:r>
          </a:p>
          <a:p>
            <a:endParaRPr lang="en-US" baseline="0" dirty="0" smtClean="0"/>
          </a:p>
          <a:p>
            <a:r>
              <a:rPr lang="en-US" baseline="0" dirty="0" smtClean="0"/>
              <a:t>CI</a:t>
            </a:r>
          </a:p>
          <a:p>
            <a:r>
              <a:rPr lang="en-US" baseline="0" dirty="0" smtClean="0"/>
              <a:t>	OSS – Jenkins</a:t>
            </a:r>
          </a:p>
          <a:p>
            <a:r>
              <a:rPr lang="en-US" baseline="0" dirty="0" smtClean="0"/>
              <a:t>	</a:t>
            </a:r>
            <a:r>
              <a:rPr lang="en-US" baseline="0" dirty="0" err="1" smtClean="0"/>
              <a:t>CloudBees</a:t>
            </a:r>
            <a:r>
              <a:rPr lang="en-US" baseline="0" dirty="0" smtClean="0"/>
              <a:t> – CI &amp; </a:t>
            </a:r>
            <a:r>
              <a:rPr lang="en-US" baseline="0" dirty="0" err="1" smtClean="0"/>
              <a:t>Paas</a:t>
            </a:r>
            <a:r>
              <a:rPr lang="en-US" baseline="0" dirty="0" smtClean="0"/>
              <a:t> in Cloud</a:t>
            </a:r>
          </a:p>
          <a:p>
            <a:r>
              <a:rPr lang="en-US" baseline="0" dirty="0" smtClean="0"/>
              <a:t>Deploy</a:t>
            </a:r>
          </a:p>
          <a:p>
            <a:r>
              <a:rPr lang="en-US" baseline="0" dirty="0" smtClean="0"/>
              <a:t>	</a:t>
            </a:r>
            <a:r>
              <a:rPr lang="en-US" baseline="0" dirty="0" err="1" smtClean="0"/>
              <a:t>Nolio</a:t>
            </a:r>
            <a:endParaRPr lang="en-US" baseline="0" dirty="0" smtClean="0"/>
          </a:p>
          <a:p>
            <a:r>
              <a:rPr lang="en-US" baseline="0" dirty="0" smtClean="0"/>
              <a:t>	</a:t>
            </a:r>
            <a:r>
              <a:rPr lang="en-US" baseline="0" dirty="0" err="1" smtClean="0"/>
              <a:t>Urbancode</a:t>
            </a:r>
            <a:endParaRPr lang="en-US" baseline="0" dirty="0" smtClean="0"/>
          </a:p>
          <a:p>
            <a:r>
              <a:rPr lang="en-US" baseline="0" dirty="0" smtClean="0"/>
              <a:t>	</a:t>
            </a:r>
            <a:r>
              <a:rPr lang="en-US" baseline="0" dirty="0" err="1" smtClean="0"/>
              <a:t>Collabnet</a:t>
            </a:r>
            <a:r>
              <a:rPr lang="en-US" baseline="0" dirty="0" smtClean="0"/>
              <a:t> (</a:t>
            </a:r>
            <a:r>
              <a:rPr lang="en-US" baseline="0" dirty="0" err="1" smtClean="0"/>
              <a:t>Automic</a:t>
            </a:r>
            <a:r>
              <a:rPr lang="en-US" baseline="0" dirty="0" smtClean="0"/>
              <a:t>)</a:t>
            </a:r>
          </a:p>
          <a:p>
            <a:r>
              <a:rPr lang="en-US" baseline="0" dirty="0" smtClean="0"/>
              <a:t>Only Fills Part of Gap</a:t>
            </a:r>
          </a:p>
          <a:p>
            <a:r>
              <a:rPr lang="en-US" baseline="0" dirty="0" smtClean="0"/>
              <a:t>Fragmented</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a:t>
            </a:fld>
            <a:endParaRPr lang="de-DE" dirty="0"/>
          </a:p>
        </p:txBody>
      </p:sp>
    </p:spTree>
    <p:extLst>
      <p:ext uri="{BB962C8B-B14F-4D97-AF65-F5344CB8AC3E}">
        <p14:creationId xmlns:p14="http://schemas.microsoft.com/office/powerpoint/2010/main" val="3882443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sz="800" dirty="0" smtClean="0"/>
              <a:t>Electric Cloud provides</a:t>
            </a:r>
            <a:r>
              <a:rPr lang="en-US" sz="800" baseline="0" dirty="0" smtClean="0"/>
              <a:t> a single end-to-end platform for build, test, and deployment – so you are using the same platform for building and testing your apps that you are using for deploying onto production servers. We are the only provider of a single platform for automating and accelerating continuous delivery</a:t>
            </a:r>
            <a:endParaRPr lang="en-US" sz="800" dirty="0" smtClean="0"/>
          </a:p>
          <a:p>
            <a:endParaRPr lang="en-US" sz="800" dirty="0" smtClean="0"/>
          </a:p>
          <a:p>
            <a:r>
              <a:rPr lang="en-US" sz="800" dirty="0" smtClean="0"/>
              <a:t>Continuous Delivery </a:t>
            </a:r>
          </a:p>
          <a:p>
            <a:r>
              <a:rPr lang="en-US" sz="800" dirty="0" smtClean="0"/>
              <a:t>“Deployments to production can occur after every build.”</a:t>
            </a:r>
          </a:p>
          <a:p>
            <a:r>
              <a:rPr lang="en-US" sz="800" dirty="0" smtClean="0"/>
              <a:t>Continuous Delivery is a software development discipline where you build software in such a way that the software can be released to production at any time. Continuous</a:t>
            </a:r>
            <a:r>
              <a:rPr lang="en-US" sz="800" baseline="0" dirty="0" smtClean="0"/>
              <a:t> Delivery is the new Agile and picks up where Agile left off.</a:t>
            </a:r>
          </a:p>
          <a:p>
            <a:endParaRPr lang="en-US" sz="800" dirty="0" smtClean="0"/>
          </a:p>
          <a:p>
            <a:r>
              <a:rPr lang="en-US" sz="800" dirty="0" smtClean="0"/>
              <a:t>“Install application software.”</a:t>
            </a:r>
          </a:p>
          <a:p>
            <a:r>
              <a:rPr lang="en-US" sz="800" dirty="0" smtClean="0"/>
              <a:t>The process of installing a version of an application onto one or more machines, either in preparation for testing the application or as part of a production release process</a:t>
            </a:r>
          </a:p>
          <a:p>
            <a:endParaRPr lang="en-US" sz="800" dirty="0" smtClean="0"/>
          </a:p>
          <a:p>
            <a:endParaRPr lang="en-US" sz="800" dirty="0" smtClean="0"/>
          </a:p>
          <a:p>
            <a:endParaRPr lang="en-US" sz="800" dirty="0" smtClean="0"/>
          </a:p>
          <a:p>
            <a:endParaRPr lang="en-US" sz="800" dirty="0" smtClean="0"/>
          </a:p>
          <a:p>
            <a:r>
              <a:rPr lang="en-US" sz="800" dirty="0" smtClean="0"/>
              <a:t>Opportunity for EC</a:t>
            </a:r>
          </a:p>
          <a:p>
            <a:pPr marL="162175" indent="-162175">
              <a:buFont typeface="Arial"/>
              <a:buChar char="•"/>
            </a:pPr>
            <a:r>
              <a:rPr lang="en-US" sz="800" dirty="0" smtClean="0"/>
              <a:t>Fill Gap</a:t>
            </a:r>
          </a:p>
          <a:p>
            <a:pPr marL="162175" indent="-162175">
              <a:buFont typeface="Arial"/>
              <a:buChar char="•"/>
            </a:pPr>
            <a:r>
              <a:rPr lang="en-US" sz="800" dirty="0" smtClean="0"/>
              <a:t>Become Market</a:t>
            </a:r>
            <a:r>
              <a:rPr lang="en-US" sz="800" baseline="0" dirty="0" smtClean="0"/>
              <a:t> Leader</a:t>
            </a:r>
          </a:p>
          <a:p>
            <a:pPr marL="162175" indent="-162175">
              <a:buFont typeface="Arial"/>
              <a:buChar char="•"/>
            </a:pPr>
            <a:endParaRPr lang="en-US" sz="800" baseline="0" dirty="0" smtClean="0"/>
          </a:p>
          <a:p>
            <a:r>
              <a:rPr lang="en-US" sz="800" baseline="0" dirty="0" smtClean="0"/>
              <a:t>Estimated $1B </a:t>
            </a:r>
            <a:r>
              <a:rPr lang="en-US" sz="800" baseline="0" dirty="0" smtClean="0">
                <a:sym typeface="Wingdings"/>
              </a:rPr>
              <a:t> $1.8B in 2017</a:t>
            </a:r>
            <a:endParaRPr lang="en-US" sz="800" baseline="0" dirty="0" smtClean="0"/>
          </a:p>
          <a:p>
            <a:pPr marL="162175" indent="-162175">
              <a:buFont typeface="Arial"/>
              <a:buChar char="•"/>
            </a:pPr>
            <a:r>
              <a:rPr lang="en-US" sz="800" baseline="0" dirty="0" smtClean="0"/>
              <a:t>Fragmented</a:t>
            </a:r>
          </a:p>
          <a:p>
            <a:pPr marL="162175" indent="-162175">
              <a:buFont typeface="Arial"/>
              <a:buChar char="•"/>
            </a:pPr>
            <a:r>
              <a:rPr lang="en-US" sz="800" baseline="0" dirty="0" smtClean="0"/>
              <a:t>No Clear Dominant Player</a:t>
            </a:r>
          </a:p>
          <a:p>
            <a:pPr marL="162175" indent="-162175">
              <a:buFont typeface="Arial"/>
              <a:buChar char="•"/>
            </a:pPr>
            <a:endParaRPr lang="en-US" sz="800" baseline="0" dirty="0" smtClean="0"/>
          </a:p>
          <a:p>
            <a:pPr marL="162175" indent="-162175">
              <a:buFont typeface="Arial"/>
              <a:buChar char="•"/>
            </a:pPr>
            <a:endParaRPr lang="en-US" sz="800" baseline="0" dirty="0" smtClean="0"/>
          </a:p>
          <a:p>
            <a:r>
              <a:rPr lang="en-US" sz="800" baseline="0" dirty="0" smtClean="0"/>
              <a:t>Automating &amp; Accelerating Software Delivery</a:t>
            </a:r>
          </a:p>
          <a:p>
            <a:pPr marL="162175" indent="-162175">
              <a:buFont typeface="Arial"/>
              <a:buChar char="•"/>
            </a:pPr>
            <a:r>
              <a:rPr lang="en-US" sz="800" baseline="0" dirty="0" smtClean="0"/>
              <a:t>IT &amp; Embedded</a:t>
            </a:r>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t>So how do we do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ElectricCommander provides end to end pipeline automation and governance to help our customers build, test, and deploy at scale, making releases automated, predictable, and routine. It also provides easy integration our customers favorite tools if desired so that you can track everything.</a:t>
            </a: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t>And </a:t>
            </a:r>
            <a:r>
              <a:rPr lang="en-US" sz="800" baseline="0" dirty="0" smtClean="0"/>
              <a:t>Electric Accelerator is patented technology (9 patents) that takes complex build and tests, discovers the dependencies inherent in the code, then parallelizes and safely distributes builds and tests across servers in a network and/or processor cores on a server. This results in build and test acceleration that can be orders of magnitude faster than what’s possible on a single server, while providing greatly improved infrastructure utilization.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We already have the world’s most powerful platform for build and test automation being used by customers like GE, </a:t>
            </a:r>
            <a:r>
              <a:rPr lang="en-US" sz="800" baseline="0" dirty="0" err="1" smtClean="0"/>
              <a:t>SpaceX</a:t>
            </a:r>
            <a:r>
              <a:rPr lang="en-US" sz="800" baseline="0" dirty="0" smtClean="0"/>
              <a:t> and GAP.  In this release, we have extended Commander to be the best end-to-end continuous delivery platform.  ElectricFlow, which is a suite of applications for continuous delivery spanning build, test and deploy dramatically accelerates time-to-value.  With the deploy application, customers can easily model their applications, environments and deploy with a single click.  The application is ready for mobile so that DevOps teams can trigger deployments and view progress on the go.  Because these applications are built on our end-to-end continuous delivery platform, we bring together </a:t>
            </a:r>
            <a:r>
              <a:rPr lang="en-US" sz="800" baseline="0" dirty="0" err="1" smtClean="0"/>
              <a:t>Dev</a:t>
            </a:r>
            <a:r>
              <a:rPr lang="en-US" sz="800" baseline="0" dirty="0" smtClean="0"/>
              <a:t> and Ops with unparalleled visibility.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For an enterprise, continuous delivery is only continuous if you can rely on the platform 24/7 to be running builds, tests and deployments.   This is the reality for our customers with globally distributed development sites.  ElectricCommander can be set up in a high availability configuration so that if any server becomes unresponsive, other servers in the cluster pick up the work without skipping a beat.  Customers can also add additional servers into their cluster to scale out to meet increasing needs.</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Speed is essential for agile teams and continuous delivery.  When build times take hours it is difficult for developers to get that fast feedback that they rely on to iterate on the product.  ElectricAccelerator Huddle is our offering for small development teams to speed up their builds – it cuts down builds from hours to minutes to help them iterate faster.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4</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dirty="0" smtClean="0"/>
              <a:t>So how do we do it? Our</a:t>
            </a:r>
            <a:r>
              <a:rPr lang="en-US" sz="800" baseline="0" dirty="0" smtClean="0"/>
              <a:t> Electric Accelerator tool is patented technology (9 patents) that take complex build jobs, extracts the parallelism inherent in the code, then partitions and parallelizes the builds and tests across servers in a network and/or processor cores on a server. This results in build and test acceleration that can be orders of magnitude faster than what’s possible on a single server, while providing greatly improved infrastructure utilization.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800" baseline="0" dirty="0" smtClean="0"/>
              <a:t>ElectricCommander provides end to end pipeline automation and governance to help our customers build, test, and deploy at scale, making releases automated, predictable, and routine. It also provides easy integration our customers favorite tools if desired so that you can track everything.</a:t>
            </a:r>
            <a:endParaRPr lang="en-US" sz="80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5</a:t>
            </a:fld>
            <a:endParaRPr lang="de-DE" dirty="0"/>
          </a:p>
        </p:txBody>
      </p:sp>
    </p:spTree>
    <p:extLst>
      <p:ext uri="{BB962C8B-B14F-4D97-AF65-F5344CB8AC3E}">
        <p14:creationId xmlns:p14="http://schemas.microsoft.com/office/powerpoint/2010/main" val="2049681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The net-net of all</a:t>
            </a:r>
            <a:r>
              <a:rPr lang="en-US" baseline="0" dirty="0" smtClean="0"/>
              <a:t> this is that application delivery process is very </a:t>
            </a:r>
            <a:r>
              <a:rPr lang="en-US" baseline="0" dirty="0" err="1" smtClean="0"/>
              <a:t>ineffecient</a:t>
            </a:r>
            <a:r>
              <a:rPr lang="en-US" baseline="0" dirty="0" smtClean="0"/>
              <a:t> today. </a:t>
            </a:r>
          </a:p>
          <a:p>
            <a:endParaRPr lang="en-US" baseline="0" dirty="0" smtClean="0"/>
          </a:p>
          <a:p>
            <a:r>
              <a:rPr lang="en-US" baseline="0" dirty="0" smtClean="0"/>
              <a:t>Many of our customers have struggled with this process – prior to adopting Electric Commander. </a:t>
            </a:r>
          </a:p>
          <a:p>
            <a:endParaRPr lang="en-US" baseline="0" dirty="0" smtClean="0"/>
          </a:p>
          <a:p>
            <a:endParaRPr lang="en-US"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9</a:t>
            </a:fld>
            <a:endParaRPr lang="de-DE" dirty="0"/>
          </a:p>
        </p:txBody>
      </p:sp>
    </p:spTree>
    <p:extLst>
      <p:ext uri="{BB962C8B-B14F-4D97-AF65-F5344CB8AC3E}">
        <p14:creationId xmlns:p14="http://schemas.microsoft.com/office/powerpoint/2010/main" val="353997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10</a:t>
            </a:fld>
            <a:endParaRPr lang="de-DE" dirty="0"/>
          </a:p>
        </p:txBody>
      </p:sp>
    </p:spTree>
    <p:extLst>
      <p:ext uri="{BB962C8B-B14F-4D97-AF65-F5344CB8AC3E}">
        <p14:creationId xmlns:p14="http://schemas.microsoft.com/office/powerpoint/2010/main" val="1854646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Key points for the slide:</a:t>
            </a:r>
          </a:p>
          <a:p>
            <a:endParaRPr lang="en-US" dirty="0" smtClean="0"/>
          </a:p>
          <a:p>
            <a:r>
              <a:rPr lang="en-US" dirty="0" smtClean="0"/>
              <a:t>ElectricAccelerator consists of 3 software components that work together:</a:t>
            </a:r>
          </a:p>
          <a:p>
            <a:pPr>
              <a:buFontTx/>
              <a:buChar char="•"/>
            </a:pPr>
            <a:r>
              <a:rPr lang="en-US" dirty="0" err="1" smtClean="0"/>
              <a:t>ElectricMake</a:t>
            </a:r>
            <a:r>
              <a:rPr lang="en-US" dirty="0" smtClean="0"/>
              <a:t>: run this where ever you would previously have run GNU Make etc., such as developer machines or nightly build machines.  It behaves just like other versions of make, except it doesn’t actually do the detailed work of compiling: it farms that out to machines in the build cluster.</a:t>
            </a:r>
          </a:p>
          <a:p>
            <a:pPr>
              <a:buFontTx/>
              <a:buChar char="•"/>
            </a:pPr>
            <a:r>
              <a:rPr lang="en-US" dirty="0" smtClean="0"/>
              <a:t>Node software (agent plus EFS): no need to go into a lot of detail about these.  Just say that they run jobs on behalf of </a:t>
            </a:r>
            <a:r>
              <a:rPr lang="en-US" dirty="0" err="1" smtClean="0"/>
              <a:t>emake</a:t>
            </a:r>
            <a:r>
              <a:rPr lang="en-US" dirty="0" smtClean="0"/>
              <a:t> and return results to </a:t>
            </a:r>
            <a:r>
              <a:rPr lang="en-US" dirty="0" err="1" smtClean="0"/>
              <a:t>emake</a:t>
            </a:r>
            <a:r>
              <a:rPr lang="en-US" dirty="0" smtClean="0"/>
              <a:t>.  People haven’t yet seen the dependency management mechanism so you can’t say much about EFS (you can come back to this slide after doing the next slide if you need to explain that).  If people ask why there are multiple agents running on a single node, you can tell them that each agent represents one job running at a time; nodes with multiple CPUs can accommodate multiple jobs running simultaneously, so you end up with multiple agents.  You can mention that nodes are inexpensive off-the-shelf servers (typical costs: $500-1000 per CPU core).  A small cluster would be 10 CPUs; our largest known cluster is more than 300 CPUs at Qualcomm).</a:t>
            </a:r>
          </a:p>
          <a:p>
            <a:pPr>
              <a:buFontTx/>
              <a:buChar char="•"/>
            </a:pPr>
            <a:r>
              <a:rPr lang="en-US" dirty="0" smtClean="0"/>
              <a:t>The cluster manager consists of an Apache-based Web server plus a database.  It serves 2 purposes.  First, it manages the nodes on the cluster (when </a:t>
            </a:r>
            <a:r>
              <a:rPr lang="en-US" dirty="0" err="1" smtClean="0"/>
              <a:t>emake</a:t>
            </a:r>
            <a:r>
              <a:rPr lang="en-US" dirty="0" smtClean="0"/>
              <a:t> starts up, it requests nodes from the cluster manager).  The cluster manager allows multiple independent builds to be running at the same time (e.g., two different developers running builds on their machines, plus a production build).  When a new build starts up, the cluster manager will take nodes away from pre-existing builds in order to balance the resource allocation; when a build finishes, the cluster manager will reallocate its nodes back to other builds so they can run faster again.  You can specify priorities for different builds so that, for example, a critical production build can get a disproportionate share of resources in order to finish faster.</a:t>
            </a:r>
          </a:p>
          <a:p>
            <a:pPr>
              <a:buFontTx/>
              <a:buNone/>
            </a:pPr>
            <a:endParaRPr lang="en-US"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r>
              <a:rPr lang="de-DE" smtClean="0"/>
              <a:t>Presentationstitle  |  Date</a:t>
            </a:r>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11</a:t>
            </a:fld>
            <a:endParaRPr lang="de-DE" dirty="0"/>
          </a:p>
        </p:txBody>
      </p:sp>
    </p:spTree>
    <p:extLst>
      <p:ext uri="{BB962C8B-B14F-4D97-AF65-F5344CB8AC3E}">
        <p14:creationId xmlns:p14="http://schemas.microsoft.com/office/powerpoint/2010/main" val="3228285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xfrm>
            <a:off x="214313" y="204788"/>
            <a:ext cx="5822950" cy="3276600"/>
          </a:xfrm>
          <a:noFill/>
          <a:ln>
            <a:solidFill>
              <a:srgbClr val="000000"/>
            </a:solidFill>
            <a:miter lim="800000"/>
            <a:headEnd/>
            <a:tailEnd/>
          </a:ln>
        </p:spPr>
      </p:sp>
      <p:sp>
        <p:nvSpPr>
          <p:cNvPr id="3" name="Notes Placeholder 2"/>
          <p:cNvSpPr>
            <a:spLocks noGrp="1"/>
          </p:cNvSpPr>
          <p:nvPr>
            <p:ph type="body" idx="1"/>
          </p:nvPr>
        </p:nvSpPr>
        <p:spPr/>
        <p:txBody>
          <a:bodyPr/>
          <a:lstStyle/>
          <a:p>
            <a:pPr>
              <a:defRPr/>
            </a:pPr>
            <a:endParaRPr lang="en-US" dirty="0" smtClean="0"/>
          </a:p>
        </p:txBody>
      </p:sp>
      <p:sp>
        <p:nvSpPr>
          <p:cNvPr id="307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C4207F-690F-4158-82B8-FEC5A7F9D865}" type="slidenum">
              <a:rPr lang="en-US">
                <a:solidFill>
                  <a:prstClr val="black"/>
                </a:solidFill>
                <a:latin typeface="Calibri"/>
              </a:rPr>
              <a:pPr fontAlgn="base">
                <a:spcBef>
                  <a:spcPct val="0"/>
                </a:spcBef>
                <a:spcAft>
                  <a:spcPct val="0"/>
                </a:spcAft>
              </a:pPr>
              <a:t>12</a:t>
            </a:fld>
            <a:endParaRPr lang="en-US">
              <a:solidFill>
                <a:prstClr val="black"/>
              </a:solidFill>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 y="28928"/>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620792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930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626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04941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0016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83354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2378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1086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37244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181364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868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611157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61179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4087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8382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893465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55389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15109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15582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049672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err="1" smtClean="0">
                <a:solidFill>
                  <a:schemeClr val="accent1"/>
                </a:solidFill>
              </a:rPr>
              <a:t>Thank</a:t>
            </a:r>
            <a:r>
              <a:rPr lang="de-DE" sz="2800" dirty="0" smtClean="0">
                <a:solidFill>
                  <a:schemeClr val="accent1"/>
                </a:solidFill>
              </a:rPr>
              <a:t> </a:t>
            </a:r>
            <a:r>
              <a:rPr lang="de-DE" sz="2800" dirty="0" err="1" smtClean="0">
                <a:solidFill>
                  <a:schemeClr val="accent1"/>
                </a:solidFill>
              </a:rPr>
              <a:t>you</a:t>
            </a:r>
            <a:r>
              <a:rPr lang="de-DE" sz="2800" dirty="0" smtClean="0">
                <a:solidFill>
                  <a:schemeClr val="accent1"/>
                </a:solidFill>
              </a:rPr>
              <a:t>!</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
        <p:nvSpPr>
          <p:cNvPr id="10"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Tree>
    <p:extLst>
      <p:ext uri="{BB962C8B-B14F-4D97-AF65-F5344CB8AC3E}">
        <p14:creationId xmlns:p14="http://schemas.microsoft.com/office/powerpoint/2010/main" val="2162237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smtClean="0">
                <a:solidFill>
                  <a:schemeClr val="accent1"/>
                </a:solidFill>
              </a:rPr>
              <a:t>Q&amp;A</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5866153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6747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2" y="89301"/>
            <a:ext cx="8375909" cy="575497"/>
          </a:xfrm>
          <a:prstGeom prst="rect">
            <a:avLst/>
          </a:prstGeom>
        </p:spPr>
        <p:txBody>
          <a:bodyPr anchor="ctr"/>
          <a:lstStyle>
            <a:lvl1pPr algn="l">
              <a:defRPr sz="2600" b="1">
                <a:solidFill>
                  <a:schemeClr val="bg1"/>
                </a:solidFill>
                <a:effectLst>
                  <a:outerShdw blurRad="50800" dist="38100" dir="2700000" algn="tl" rotWithShape="0">
                    <a:prstClr val="black">
                      <a:alpha val="40000"/>
                    </a:prstClr>
                  </a:outerShdw>
                </a:effectLst>
                <a:latin typeface="+mn-lt"/>
                <a:cs typeface="Rockwe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47664" y="1116266"/>
            <a:ext cx="8172074" cy="3558129"/>
          </a:xfrm>
          <a:prstGeom prst="rect">
            <a:avLst/>
          </a:prstGeom>
        </p:spPr>
        <p:txBody>
          <a:bodyPr/>
          <a:lstStyle>
            <a:lvl1pPr marL="0" indent="0">
              <a:buClr>
                <a:schemeClr val="accent5"/>
              </a:buClr>
              <a:buFontTx/>
              <a:buNone/>
              <a:defRPr sz="2000">
                <a:solidFill>
                  <a:srgbClr val="404040"/>
                </a:solidFill>
              </a:defRPr>
            </a:lvl1pPr>
            <a:lvl2pPr marL="742950" indent="-285750">
              <a:buClr>
                <a:schemeClr val="accent5"/>
              </a:buClr>
              <a:buFont typeface="Arial"/>
              <a:buChar char="•"/>
              <a:defRPr sz="1800">
                <a:solidFill>
                  <a:srgbClr val="404040"/>
                </a:solidFill>
              </a:defRPr>
            </a:lvl2pPr>
            <a:lvl3pPr marL="1143000" indent="-228600">
              <a:buClr>
                <a:schemeClr val="accent5"/>
              </a:buClr>
              <a:buFont typeface="Arial"/>
              <a:buChar char="•"/>
              <a:defRPr sz="1600">
                <a:solidFill>
                  <a:srgbClr val="404040"/>
                </a:solidFill>
              </a:defRPr>
            </a:lvl3pPr>
            <a:lvl4pPr marL="1600200" indent="-228600">
              <a:buClr>
                <a:schemeClr val="accent5"/>
              </a:buClr>
              <a:buFont typeface="Arial"/>
              <a:buChar char="•"/>
              <a:defRPr sz="1600">
                <a:solidFill>
                  <a:srgbClr val="404040"/>
                </a:solidFill>
              </a:defRPr>
            </a:lvl4pPr>
            <a:lvl5pPr marL="2057400" indent="-228600">
              <a:buClr>
                <a:schemeClr val="accent5"/>
              </a:buClr>
              <a:buFont typeface="Arial"/>
              <a:buChar char="•"/>
              <a:defRPr sz="1600">
                <a:solidFill>
                  <a:srgbClr val="40404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3"/>
          </p:nvPr>
        </p:nvSpPr>
        <p:spPr>
          <a:xfrm>
            <a:off x="311150" y="564049"/>
            <a:ext cx="8375650" cy="308022"/>
          </a:xfrm>
          <a:prstGeom prst="rect">
            <a:avLst/>
          </a:prstGeom>
        </p:spPr>
        <p:txBody>
          <a:bodyPr vert="horz"/>
          <a:lstStyle>
            <a:lvl1pPr marL="0" indent="0">
              <a:buNone/>
              <a:defRPr sz="1600" b="0">
                <a:solidFill>
                  <a:srgbClr val="FFFFFF"/>
                </a:solidFill>
                <a:effectLst>
                  <a:outerShdw blurRad="50800" dist="38100" dir="2700000" algn="tl"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13" name="Slide Number Placeholder 3"/>
          <p:cNvSpPr>
            <a:spLocks noGrp="1"/>
          </p:cNvSpPr>
          <p:nvPr>
            <p:ph type="sldNum" sz="quarter" idx="4"/>
          </p:nvPr>
        </p:nvSpPr>
        <p:spPr>
          <a:xfrm>
            <a:off x="347663" y="4717266"/>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35E2F9D-F9DD-284E-B8F3-DEA11EC79815}" type="slidenum">
              <a:rPr lang="en-US"/>
              <a:pPr/>
              <a:t>‹#›</a:t>
            </a:fld>
            <a:endParaRPr lang="en-US"/>
          </a:p>
        </p:txBody>
      </p:sp>
    </p:spTree>
    <p:extLst>
      <p:ext uri="{BB962C8B-B14F-4D97-AF65-F5344CB8AC3E}">
        <p14:creationId xmlns:p14="http://schemas.microsoft.com/office/powerpoint/2010/main" val="262593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147270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331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
        <p:nvSpPr>
          <p:cNvPr id="5" name="Rectangle 4"/>
          <p:cNvSpPr/>
          <p:nvPr/>
        </p:nvSpPr>
        <p:spPr>
          <a:xfrm>
            <a:off x="232698" y="4933950"/>
            <a:ext cx="1672302" cy="185897"/>
          </a:xfrm>
          <a:prstGeom prst="rect">
            <a:avLst/>
          </a:prstGeom>
        </p:spPr>
        <p:txBody>
          <a:bodyPr vert="horz" lIns="0" tIns="18000" rIns="0" bIns="0" rtlCol="0" anchor="t"/>
          <a:lstStyle/>
          <a:p>
            <a:pPr lvl="0" algn="l"/>
            <a:r>
              <a:rPr lang="en-US" sz="608" dirty="0" smtClean="0">
                <a:solidFill>
                  <a:schemeClr val="bg2"/>
                </a:solidFill>
              </a:rPr>
              <a:t>© Electric Cloud  |  </a:t>
            </a:r>
            <a:r>
              <a:rPr lang="en-US" sz="608" dirty="0" err="1" smtClean="0">
                <a:solidFill>
                  <a:schemeClr val="bg2"/>
                </a:solidFill>
              </a:rPr>
              <a:t>www.electric-cloud.com</a:t>
            </a:r>
            <a:endParaRPr lang="de-DE" sz="608" dirty="0">
              <a:solidFill>
                <a:schemeClr val="bg2"/>
              </a:solidFill>
            </a:endParaRPr>
          </a:p>
        </p:txBody>
      </p:sp>
      <p:pic>
        <p:nvPicPr>
          <p:cNvPr id="9" name="Picture 8"/>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76390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 id="2147483672" r:id="rId4"/>
    <p:sldLayoutId id="2147483677" r:id="rId5"/>
    <p:sldLayoutId id="2147483671" r:id="rId6"/>
    <p:sldLayoutId id="2147483678" r:id="rId7"/>
    <p:sldLayoutId id="2147483679" r:id="rId8"/>
    <p:sldLayoutId id="2147483680" r:id="rId9"/>
    <p:sldLayoutId id="2147483651" r:id="rId10"/>
    <p:sldLayoutId id="2147483663" r:id="rId11"/>
    <p:sldLayoutId id="2147483664" r:id="rId12"/>
    <p:sldLayoutId id="2147483665" r:id="rId13"/>
    <p:sldLayoutId id="2147483655" r:id="rId14"/>
    <p:sldLayoutId id="2147483668" r:id="rId15"/>
    <p:sldLayoutId id="2147483654" r:id="rId16"/>
    <p:sldLayoutId id="2147483661" r:id="rId17"/>
    <p:sldLayoutId id="2147483669" r:id="rId18"/>
    <p:sldLayoutId id="2147483667" r:id="rId19"/>
    <p:sldLayoutId id="2147483666" r:id="rId20"/>
    <p:sldLayoutId id="2147483656" r:id="rId21"/>
    <p:sldLayoutId id="2147483657" r:id="rId22"/>
    <p:sldLayoutId id="2147483658" r:id="rId23"/>
    <p:sldLayoutId id="2147483674" r:id="rId24"/>
    <p:sldLayoutId id="2147483675" r:id="rId25"/>
    <p:sldLayoutId id="2147483673" r:id="rId26"/>
    <p:sldLayoutId id="2147483676" r:id="rId27"/>
    <p:sldLayoutId id="2147483662" r:id="rId28"/>
    <p:sldLayoutId id="2147483681" r:id="rId29"/>
    <p:sldLayoutId id="2147483682" r:id="rId3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3" Type="http://schemas.openxmlformats.org/officeDocument/2006/relationships/image" Target="../media/image8.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jpe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s>
</file>

<file path=ppt/slides/_rels/slide20.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gif"/><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jpeg"/><Relationship Id="rId11" Type="http://schemas.openxmlformats.org/officeDocument/2006/relationships/image" Target="../media/image119.jpeg"/><Relationship Id="rId5" Type="http://schemas.openxmlformats.org/officeDocument/2006/relationships/image" Target="../media/image113.jpeg"/><Relationship Id="rId10" Type="http://schemas.openxmlformats.org/officeDocument/2006/relationships/image" Target="../media/image118.jpeg"/><Relationship Id="rId4" Type="http://schemas.openxmlformats.org/officeDocument/2006/relationships/image" Target="../media/image112.jpeg"/><Relationship Id="rId9" Type="http://schemas.openxmlformats.org/officeDocument/2006/relationships/image" Target="../media/image117.jpeg"/></Relationships>
</file>

<file path=ppt/slides/_rels/slide21.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130.jpeg"/><Relationship Id="rId3" Type="http://schemas.openxmlformats.org/officeDocument/2006/relationships/image" Target="../media/image121.png"/><Relationship Id="rId7" Type="http://schemas.openxmlformats.org/officeDocument/2006/relationships/image" Target="../media/image111.gif"/><Relationship Id="rId12" Type="http://schemas.openxmlformats.org/officeDocument/2006/relationships/image" Target="../media/image129.jpeg"/><Relationship Id="rId2" Type="http://schemas.openxmlformats.org/officeDocument/2006/relationships/image" Target="../media/image120.jpeg"/><Relationship Id="rId1" Type="http://schemas.openxmlformats.org/officeDocument/2006/relationships/slideLayout" Target="../slideLayouts/slideLayout2.xml"/><Relationship Id="rId6" Type="http://schemas.openxmlformats.org/officeDocument/2006/relationships/image" Target="../media/image124.jpeg"/><Relationship Id="rId11" Type="http://schemas.openxmlformats.org/officeDocument/2006/relationships/image" Target="../media/image128.png"/><Relationship Id="rId5" Type="http://schemas.openxmlformats.org/officeDocument/2006/relationships/image" Target="../media/image123.jpe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18" Type="http://schemas.openxmlformats.org/officeDocument/2006/relationships/image" Target="../media/image78.png"/><Relationship Id="rId26" Type="http://schemas.openxmlformats.org/officeDocument/2006/relationships/image" Target="../media/image91.png"/><Relationship Id="rId3" Type="http://schemas.openxmlformats.org/officeDocument/2006/relationships/image" Target="../media/image57.png"/><Relationship Id="rId21" Type="http://schemas.openxmlformats.org/officeDocument/2006/relationships/image" Target="../media/image82.png"/><Relationship Id="rId7" Type="http://schemas.openxmlformats.org/officeDocument/2006/relationships/image" Target="../media/image62.png"/><Relationship Id="rId12" Type="http://schemas.openxmlformats.org/officeDocument/2006/relationships/image" Target="../media/image70.png"/><Relationship Id="rId17" Type="http://schemas.openxmlformats.org/officeDocument/2006/relationships/image" Target="../media/image77.jpeg"/><Relationship Id="rId25" Type="http://schemas.openxmlformats.org/officeDocument/2006/relationships/image" Target="../media/image87.png"/><Relationship Id="rId2" Type="http://schemas.openxmlformats.org/officeDocument/2006/relationships/image" Target="../media/image56.png"/><Relationship Id="rId16" Type="http://schemas.openxmlformats.org/officeDocument/2006/relationships/image" Target="../media/image76.png"/><Relationship Id="rId20" Type="http://schemas.openxmlformats.org/officeDocument/2006/relationships/image" Target="../media/image81.png"/><Relationship Id="rId29"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9.png"/><Relationship Id="rId24" Type="http://schemas.openxmlformats.org/officeDocument/2006/relationships/image" Target="../media/image86.png"/><Relationship Id="rId5" Type="http://schemas.openxmlformats.org/officeDocument/2006/relationships/image" Target="../media/image59.png"/><Relationship Id="rId15" Type="http://schemas.openxmlformats.org/officeDocument/2006/relationships/image" Target="../media/image75.png"/><Relationship Id="rId23" Type="http://schemas.openxmlformats.org/officeDocument/2006/relationships/image" Target="../media/image85.png"/><Relationship Id="rId28" Type="http://schemas.openxmlformats.org/officeDocument/2006/relationships/image" Target="../media/image132.jpeg"/><Relationship Id="rId10" Type="http://schemas.openxmlformats.org/officeDocument/2006/relationships/image" Target="../media/image65.png"/><Relationship Id="rId19" Type="http://schemas.openxmlformats.org/officeDocument/2006/relationships/image" Target="../media/image79.png"/><Relationship Id="rId31" Type="http://schemas.openxmlformats.org/officeDocument/2006/relationships/image" Target="../media/image135.png"/><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73.png"/><Relationship Id="rId22" Type="http://schemas.openxmlformats.org/officeDocument/2006/relationships/image" Target="../media/image84.png"/><Relationship Id="rId27" Type="http://schemas.openxmlformats.org/officeDocument/2006/relationships/image" Target="../media/image131.jpeg"/><Relationship Id="rId30" Type="http://schemas.openxmlformats.org/officeDocument/2006/relationships/image" Target="../media/image1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8.png"/><Relationship Id="rId3" Type="http://schemas.openxmlformats.org/officeDocument/2006/relationships/image" Target="../media/image8.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51.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5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jpe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jpeg"/></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7.xml"/><Relationship Id="rId4" Type="http://schemas.openxmlformats.org/officeDocument/2006/relationships/image" Target="../media/image152.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158.png"/><Relationship Id="rId7" Type="http://schemas.microsoft.com/office/2007/relationships/hdphoto" Target="../media/hdphoto3.wdp"/><Relationship Id="rId12" Type="http://schemas.openxmlformats.org/officeDocument/2006/relationships/image" Target="../media/image16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164.png"/><Relationship Id="rId4" Type="http://schemas.openxmlformats.org/officeDocument/2006/relationships/image" Target="../media/image159.png"/><Relationship Id="rId9" Type="http://schemas.openxmlformats.org/officeDocument/2006/relationships/image" Target="../media/image163.png"/></Relationships>
</file>

<file path=ppt/slides/_rels/slide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tiff"/><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38.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88.png"/><Relationship Id="rId3" Type="http://schemas.openxmlformats.org/officeDocument/2006/relationships/image" Target="../media/image9.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87.png"/><Relationship Id="rId2" Type="http://schemas.openxmlformats.org/officeDocument/2006/relationships/notesSlide" Target="../notesSlides/notesSlide4.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41"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jpeg"/><Relationship Id="rId36" Type="http://schemas.openxmlformats.org/officeDocument/2006/relationships/image" Target="../media/image85.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s>
</file>

<file path=ppt/slides/_rels/slide40.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4.png"/><Relationship Id="rId18" Type="http://schemas.openxmlformats.org/officeDocument/2006/relationships/image" Target="../media/image189.png"/><Relationship Id="rId26" Type="http://schemas.openxmlformats.org/officeDocument/2006/relationships/image" Target="../media/image197.png"/><Relationship Id="rId39" Type="http://schemas.openxmlformats.org/officeDocument/2006/relationships/image" Target="../media/image210.png"/><Relationship Id="rId3" Type="http://schemas.openxmlformats.org/officeDocument/2006/relationships/image" Target="../media/image175.png"/><Relationship Id="rId21" Type="http://schemas.openxmlformats.org/officeDocument/2006/relationships/image" Target="../media/image192.png"/><Relationship Id="rId34" Type="http://schemas.openxmlformats.org/officeDocument/2006/relationships/image" Target="../media/image205.jpeg"/><Relationship Id="rId42" Type="http://schemas.openxmlformats.org/officeDocument/2006/relationships/image" Target="../media/image213.png"/><Relationship Id="rId47" Type="http://schemas.openxmlformats.org/officeDocument/2006/relationships/image" Target="../media/image218.png"/><Relationship Id="rId7" Type="http://schemas.openxmlformats.org/officeDocument/2006/relationships/image" Target="../media/image179.png"/><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6.png"/><Relationship Id="rId33" Type="http://schemas.openxmlformats.org/officeDocument/2006/relationships/image" Target="../media/image204.jpeg"/><Relationship Id="rId38" Type="http://schemas.openxmlformats.org/officeDocument/2006/relationships/image" Target="../media/image209.png"/><Relationship Id="rId46" Type="http://schemas.openxmlformats.org/officeDocument/2006/relationships/image" Target="../media/image217.jpeg"/><Relationship Id="rId2" Type="http://schemas.openxmlformats.org/officeDocument/2006/relationships/image" Target="../media/image174.png"/><Relationship Id="rId16" Type="http://schemas.openxmlformats.org/officeDocument/2006/relationships/image" Target="../media/image187.png"/><Relationship Id="rId20" Type="http://schemas.openxmlformats.org/officeDocument/2006/relationships/image" Target="../media/image191.png"/><Relationship Id="rId29" Type="http://schemas.openxmlformats.org/officeDocument/2006/relationships/image" Target="../media/image200.jpeg"/><Relationship Id="rId41"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2.png"/><Relationship Id="rId24" Type="http://schemas.openxmlformats.org/officeDocument/2006/relationships/image" Target="../media/image195.png"/><Relationship Id="rId32" Type="http://schemas.openxmlformats.org/officeDocument/2006/relationships/image" Target="../media/image203.png"/><Relationship Id="rId37" Type="http://schemas.openxmlformats.org/officeDocument/2006/relationships/image" Target="../media/image208.png"/><Relationship Id="rId40" Type="http://schemas.openxmlformats.org/officeDocument/2006/relationships/image" Target="../media/image211.png"/><Relationship Id="rId45" Type="http://schemas.openxmlformats.org/officeDocument/2006/relationships/image" Target="../media/image216.jpeg"/><Relationship Id="rId5" Type="http://schemas.openxmlformats.org/officeDocument/2006/relationships/image" Target="../media/image177.png"/><Relationship Id="rId15" Type="http://schemas.openxmlformats.org/officeDocument/2006/relationships/image" Target="../media/image186.png"/><Relationship Id="rId23" Type="http://schemas.openxmlformats.org/officeDocument/2006/relationships/image" Target="../media/image194.png"/><Relationship Id="rId28" Type="http://schemas.openxmlformats.org/officeDocument/2006/relationships/image" Target="../media/image199.png"/><Relationship Id="rId36" Type="http://schemas.openxmlformats.org/officeDocument/2006/relationships/image" Target="../media/image207.png"/><Relationship Id="rId10" Type="http://schemas.openxmlformats.org/officeDocument/2006/relationships/image" Target="../media/image181.png"/><Relationship Id="rId19" Type="http://schemas.openxmlformats.org/officeDocument/2006/relationships/image" Target="../media/image190.png"/><Relationship Id="rId31" Type="http://schemas.openxmlformats.org/officeDocument/2006/relationships/image" Target="../media/image202.jpeg"/><Relationship Id="rId44" Type="http://schemas.openxmlformats.org/officeDocument/2006/relationships/image" Target="../media/image215.jpeg"/><Relationship Id="rId4" Type="http://schemas.openxmlformats.org/officeDocument/2006/relationships/image" Target="../media/image176.png"/><Relationship Id="rId9" Type="http://schemas.openxmlformats.org/officeDocument/2006/relationships/image" Target="../media/image164.png"/><Relationship Id="rId14" Type="http://schemas.openxmlformats.org/officeDocument/2006/relationships/image" Target="../media/image185.png"/><Relationship Id="rId22" Type="http://schemas.openxmlformats.org/officeDocument/2006/relationships/image" Target="../media/image193.png"/><Relationship Id="rId27" Type="http://schemas.openxmlformats.org/officeDocument/2006/relationships/image" Target="../media/image198.png"/><Relationship Id="rId30" Type="http://schemas.openxmlformats.org/officeDocument/2006/relationships/image" Target="../media/image201.png"/><Relationship Id="rId35" Type="http://schemas.openxmlformats.org/officeDocument/2006/relationships/image" Target="../media/image206.jpeg"/><Relationship Id="rId43" Type="http://schemas.openxmlformats.org/officeDocument/2006/relationships/image" Target="../media/image214.jpeg"/></Relationships>
</file>

<file path=ppt/slides/_rels/slide4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jpeg"/><Relationship Id="rId4" Type="http://schemas.openxmlformats.org/officeDocument/2006/relationships/image" Target="../media/image225.jpeg"/></Relationships>
</file>

<file path=ppt/slides/_rels/slide46.xml.rels><?xml version="1.0" encoding="UTF-8" standalone="yes"?>
<Relationships xmlns="http://schemas.openxmlformats.org/package/2006/relationships"><Relationship Id="rId13" Type="http://schemas.openxmlformats.org/officeDocument/2006/relationships/hyperlink" Target="http://images.google.com/imgres?imgurl=http://www.jazzsemi.com/images/services/cadence_logo1.gif&amp;imgrefurl=http://www.jazzsemi.com/services/partners/cadence.shtml&amp;h=138&amp;w=280&amp;sz=5&amp;hl=en&amp;start=1&amp;tbnid=n4WQCNjZ-38tKM:&amp;tbnh=56&amp;tbnw=114&amp;prev=/images?q=cadence+logo&amp;svnum=10&amp;hl=en" TargetMode="External"/><Relationship Id="rId18" Type="http://schemas.openxmlformats.org/officeDocument/2006/relationships/image" Target="../media/image239.jpeg"/><Relationship Id="rId26" Type="http://schemas.openxmlformats.org/officeDocument/2006/relationships/image" Target="../media/image244.jpeg"/><Relationship Id="rId39" Type="http://schemas.openxmlformats.org/officeDocument/2006/relationships/image" Target="../media/image255.png"/><Relationship Id="rId21" Type="http://schemas.openxmlformats.org/officeDocument/2006/relationships/oleObject" Target="../embeddings/oleObject1.bin"/><Relationship Id="rId34" Type="http://schemas.openxmlformats.org/officeDocument/2006/relationships/image" Target="../media/image250.jpeg"/><Relationship Id="rId42" Type="http://schemas.openxmlformats.org/officeDocument/2006/relationships/image" Target="../media/image258.png"/><Relationship Id="rId47" Type="http://schemas.openxmlformats.org/officeDocument/2006/relationships/image" Target="../media/image263.png"/><Relationship Id="rId50" Type="http://schemas.openxmlformats.org/officeDocument/2006/relationships/image" Target="../media/image266.png"/><Relationship Id="rId55" Type="http://schemas.openxmlformats.org/officeDocument/2006/relationships/image" Target="../media/image270.png"/><Relationship Id="rId63" Type="http://schemas.openxmlformats.org/officeDocument/2006/relationships/image" Target="../media/image278.jpeg"/><Relationship Id="rId7" Type="http://schemas.openxmlformats.org/officeDocument/2006/relationships/image" Target="../media/image231.png"/><Relationship Id="rId2" Type="http://schemas.openxmlformats.org/officeDocument/2006/relationships/slideLayout" Target="../slideLayouts/slideLayout2.xml"/><Relationship Id="rId16" Type="http://schemas.openxmlformats.org/officeDocument/2006/relationships/hyperlink" Target="http://images.google.com/imgres?imgurl=http://www.swdinc.com/images/Delphi%20Logo.gif&amp;imgrefurl=http://www.swdinc.com/dip_spin_specifications.htm&amp;h=96&amp;w=192&amp;sz=3&amp;hl=en&amp;start=4&amp;tbnid=1BFc3BLdQmvZeM:&amp;tbnh=52&amp;tbnw=103&amp;prev=/images?q=delphi+logo&amp;svnum=10&amp;hl=en" TargetMode="External"/><Relationship Id="rId20" Type="http://schemas.openxmlformats.org/officeDocument/2006/relationships/image" Target="../media/image241.png"/><Relationship Id="rId29" Type="http://schemas.openxmlformats.org/officeDocument/2006/relationships/image" Target="../media/image246.jpeg"/><Relationship Id="rId41" Type="http://schemas.openxmlformats.org/officeDocument/2006/relationships/image" Target="../media/image257.png"/><Relationship Id="rId54" Type="http://schemas.openxmlformats.org/officeDocument/2006/relationships/image" Target="../media/image269.jpeg"/><Relationship Id="rId62" Type="http://schemas.openxmlformats.org/officeDocument/2006/relationships/image" Target="../media/image277.png"/><Relationship Id="rId1" Type="http://schemas.openxmlformats.org/officeDocument/2006/relationships/vmlDrawing" Target="../drawings/vmlDrawing1.vml"/><Relationship Id="rId6" Type="http://schemas.openxmlformats.org/officeDocument/2006/relationships/image" Target="../media/image230.png"/><Relationship Id="rId11" Type="http://schemas.openxmlformats.org/officeDocument/2006/relationships/hyperlink" Target="http://images.google.com/imgres?imgurl=http://www.samsung.com/gr/presscenter/images/samsung-logo.jpg&amp;imgrefurl=http://www.samsung.com/gr/presscenter/awards/index.htm&amp;h=290&amp;w=496&amp;sz=15&amp;hl=en&amp;start=1&amp;tbnid=evZTc_XRtk9rGM:&amp;tbnh=76&amp;tbnw=130&amp;prev=/images?q=samsung+logo&amp;svnum=10&amp;hl=en&amp;sa=X" TargetMode="External"/><Relationship Id="rId24" Type="http://schemas.openxmlformats.org/officeDocument/2006/relationships/image" Target="../media/image242.jpeg"/><Relationship Id="rId32" Type="http://schemas.openxmlformats.org/officeDocument/2006/relationships/hyperlink" Target="http://images.google.com/imgres?imgurl=http://www.mediabistro.com/news/original/GE%20Logo.jpg&amp;imgrefurl=http://www.mediabistro.com/news/newsfeed/the_morning_newsfeed_081309_124251.asp&amp;usg=__DmYTdmVzDIYkWfRsrWkNoxQmnC4=&amp;h=250&amp;w=250&amp;sz=19&amp;hl=en&amp;start=1&amp;um=1&amp;itbs=1&amp;tbnid=EFtg0twRh4QqHM:&amp;tbnh=111&amp;tbnw=111&amp;prev=/images?q=general+electric+logo&amp;um=1&amp;hl=en&amp;rls=com.microsoft:en-us:IE-SearchBox&amp;tbs=isch:1" TargetMode="External"/><Relationship Id="rId37" Type="http://schemas.openxmlformats.org/officeDocument/2006/relationships/image" Target="../media/image253.png"/><Relationship Id="rId40" Type="http://schemas.openxmlformats.org/officeDocument/2006/relationships/image" Target="../media/image256.png"/><Relationship Id="rId45" Type="http://schemas.openxmlformats.org/officeDocument/2006/relationships/image" Target="../media/image261.png"/><Relationship Id="rId53" Type="http://schemas.openxmlformats.org/officeDocument/2006/relationships/hyperlink" Target="http://images.google.com/imgres?imgurl=http://www.mikesappliances.co.uk/images/Bosch-Logo-1.jpg&amp;imgrefurl=http://www.mikesappliances.co.uk/&amp;usg=__XfxhyZ2Aj8xSIzegkAmjEYJd-tM=&amp;h=286&amp;w=1000&amp;sz=42&amp;hl=en&amp;start=2&amp;um=1&amp;itbs=1&amp;tbnid=YMxBIsC8Kk3KHM:&amp;tbnh=43&amp;tbnw=149&amp;prev=/images?q=bosch+logo&amp;um=1&amp;hl=en&amp;sa=X&amp;rls=com.microsoft:en-us:IE-SearchBox&amp;tbs=isch:1" TargetMode="External"/><Relationship Id="rId58" Type="http://schemas.openxmlformats.org/officeDocument/2006/relationships/image" Target="../media/image273.png"/><Relationship Id="rId66" Type="http://schemas.openxmlformats.org/officeDocument/2006/relationships/image" Target="../media/image1.emf"/><Relationship Id="rId5" Type="http://schemas.openxmlformats.org/officeDocument/2006/relationships/image" Target="../media/image229.jpeg"/><Relationship Id="rId15" Type="http://schemas.openxmlformats.org/officeDocument/2006/relationships/image" Target="../media/image237.png"/><Relationship Id="rId23" Type="http://schemas.openxmlformats.org/officeDocument/2006/relationships/hyperlink" Target="http://images.google.com/imgres?imgurl=http://www.cellmaking.com/images/cell_phone_logos/texas-instruments.jpg&amp;imgrefurl=http://www.cellmaking.com/cell_phone_brand_logos.html&amp;h=160&amp;w=200&amp;sz=7&amp;hl=en&amp;start=1&amp;tbnid=-1cY3MH1qEOLPM:&amp;tbnh=83&amp;tbnw=104&amp;prev=/images?q=texas+instruments+logo&amp;svnum=10&amp;hl=en&amp;sa=X" TargetMode="External"/><Relationship Id="rId28" Type="http://schemas.openxmlformats.org/officeDocument/2006/relationships/hyperlink" Target="http://images.google.com/imgres?imgurl=http://www.iamjoshbrown.com/blog/wp-content/uploads/2007/01/DIRECTV.jpg&amp;imgrefurl=http://www.iamjoshbrown.com/blog/2007/01/12/direct-tv-evil-empires-something-worse-than-wal-mart/&amp;usg=__zegoP5a2X8KTc_f_UXZXzcwtH5g=&amp;h=497&amp;w=664&amp;sz=105&amp;hl=en&amp;start=2&amp;sig2=D5t7SaTR__5qwKxOBmgmJg&amp;um=1&amp;itbs=1&amp;tbnid=Ll-sUrpjkNapuM:&amp;tbnh=103&amp;tbnw=138&amp;prev=/images?q=directv&amp;hl=en&amp;rls=com.microsoft:en-us:IE-SearchBox&amp;sa=N&amp;um=1&amp;ei=og0oS5K0GJWvlAeJ_oiVDQ" TargetMode="External"/><Relationship Id="rId36" Type="http://schemas.openxmlformats.org/officeDocument/2006/relationships/image" Target="../media/image252.png"/><Relationship Id="rId49" Type="http://schemas.openxmlformats.org/officeDocument/2006/relationships/image" Target="../media/image265.png"/><Relationship Id="rId57" Type="http://schemas.openxmlformats.org/officeDocument/2006/relationships/image" Target="../media/image272.png"/><Relationship Id="rId61" Type="http://schemas.openxmlformats.org/officeDocument/2006/relationships/image" Target="../media/image276.png"/><Relationship Id="rId10" Type="http://schemas.openxmlformats.org/officeDocument/2006/relationships/image" Target="../media/image234.png"/><Relationship Id="rId19" Type="http://schemas.openxmlformats.org/officeDocument/2006/relationships/image" Target="../media/image240.jpeg"/><Relationship Id="rId31" Type="http://schemas.openxmlformats.org/officeDocument/2006/relationships/image" Target="../media/image248.jpeg"/><Relationship Id="rId44" Type="http://schemas.openxmlformats.org/officeDocument/2006/relationships/image" Target="../media/image260.png"/><Relationship Id="rId52" Type="http://schemas.openxmlformats.org/officeDocument/2006/relationships/image" Target="../media/image268.png"/><Relationship Id="rId60" Type="http://schemas.openxmlformats.org/officeDocument/2006/relationships/image" Target="../media/image275.png"/><Relationship Id="rId65" Type="http://schemas.openxmlformats.org/officeDocument/2006/relationships/image" Target="../media/image280.png"/><Relationship Id="rId4" Type="http://schemas.openxmlformats.org/officeDocument/2006/relationships/hyperlink" Target="http://images.google.com/imgres?imgurl=http://www.htsalg.com/Bestill/ericsson_logo_darkblue.gif&amp;imgrefurl=http://www.htsalg.com/Bestill/r290%20info.htm&amp;h=658&amp;w=3208&amp;sz=29&amp;hl=en&amp;start=1&amp;tbnid=J0BCxskKEjC_vM:&amp;tbnh=31&amp;tbnw=150&amp;prev=/images?q=ericsson+logo&amp;svnum=10&amp;hl=en" TargetMode="External"/><Relationship Id="rId9" Type="http://schemas.openxmlformats.org/officeDocument/2006/relationships/image" Target="../media/image233.png"/><Relationship Id="rId14" Type="http://schemas.openxmlformats.org/officeDocument/2006/relationships/image" Target="../media/image236.jpeg"/><Relationship Id="rId22" Type="http://schemas.openxmlformats.org/officeDocument/2006/relationships/image" Target="../media/image228.png"/><Relationship Id="rId27" Type="http://schemas.openxmlformats.org/officeDocument/2006/relationships/image" Target="../media/image245.jpeg"/><Relationship Id="rId30" Type="http://schemas.openxmlformats.org/officeDocument/2006/relationships/image" Target="../media/image247.jpeg"/><Relationship Id="rId35" Type="http://schemas.openxmlformats.org/officeDocument/2006/relationships/image" Target="../media/image251.png"/><Relationship Id="rId43" Type="http://schemas.openxmlformats.org/officeDocument/2006/relationships/image" Target="../media/image259.png"/><Relationship Id="rId48" Type="http://schemas.openxmlformats.org/officeDocument/2006/relationships/image" Target="../media/image264.png"/><Relationship Id="rId56" Type="http://schemas.openxmlformats.org/officeDocument/2006/relationships/image" Target="../media/image271.png"/><Relationship Id="rId64" Type="http://schemas.openxmlformats.org/officeDocument/2006/relationships/image" Target="../media/image279.png"/><Relationship Id="rId8" Type="http://schemas.openxmlformats.org/officeDocument/2006/relationships/image" Target="../media/image232.png"/><Relationship Id="rId51" Type="http://schemas.openxmlformats.org/officeDocument/2006/relationships/image" Target="../media/image267.png"/><Relationship Id="rId3" Type="http://schemas.openxmlformats.org/officeDocument/2006/relationships/notesSlide" Target="../notesSlides/notesSlide18.xml"/><Relationship Id="rId12" Type="http://schemas.openxmlformats.org/officeDocument/2006/relationships/image" Target="../media/image235.jpeg"/><Relationship Id="rId17" Type="http://schemas.openxmlformats.org/officeDocument/2006/relationships/image" Target="../media/image238.jpeg"/><Relationship Id="rId25" Type="http://schemas.openxmlformats.org/officeDocument/2006/relationships/image" Target="../media/image243.jpeg"/><Relationship Id="rId33" Type="http://schemas.openxmlformats.org/officeDocument/2006/relationships/image" Target="../media/image249.jpeg"/><Relationship Id="rId38" Type="http://schemas.openxmlformats.org/officeDocument/2006/relationships/image" Target="../media/image254.jpeg"/><Relationship Id="rId46" Type="http://schemas.openxmlformats.org/officeDocument/2006/relationships/image" Target="../media/image262.png"/><Relationship Id="rId59" Type="http://schemas.openxmlformats.org/officeDocument/2006/relationships/image" Target="../media/image274.png"/></Relationships>
</file>

<file path=ppt/slides/_rels/slide47.xml.rels><?xml version="1.0" encoding="UTF-8" standalone="yes"?>
<Relationships xmlns="http://schemas.openxmlformats.org/package/2006/relationships"><Relationship Id="rId13" Type="http://schemas.openxmlformats.org/officeDocument/2006/relationships/hyperlink" Target="http://images.google.com/imgres?imgurl=http://www.jazzsemi.com/images/services/cadence_logo1.gif&amp;imgrefurl=http://www.jazzsemi.com/services/partners/cadence.shtml&amp;h=138&amp;w=280&amp;sz=5&amp;hl=en&amp;start=1&amp;tbnid=n4WQCNjZ-38tKM:&amp;tbnh=56&amp;tbnw=114&amp;prev=/images?q=cadence+logo&amp;svnum=10&amp;hl=en" TargetMode="External"/><Relationship Id="rId18" Type="http://schemas.openxmlformats.org/officeDocument/2006/relationships/image" Target="../media/image239.jpeg"/><Relationship Id="rId26" Type="http://schemas.openxmlformats.org/officeDocument/2006/relationships/image" Target="../media/image281.jpeg"/><Relationship Id="rId39" Type="http://schemas.openxmlformats.org/officeDocument/2006/relationships/image" Target="../media/image254.jpeg"/><Relationship Id="rId21" Type="http://schemas.openxmlformats.org/officeDocument/2006/relationships/oleObject" Target="../embeddings/oleObject2.bin"/><Relationship Id="rId34" Type="http://schemas.openxmlformats.org/officeDocument/2006/relationships/image" Target="../media/image249.jpeg"/><Relationship Id="rId42" Type="http://schemas.openxmlformats.org/officeDocument/2006/relationships/image" Target="../media/image257.png"/><Relationship Id="rId47" Type="http://schemas.openxmlformats.org/officeDocument/2006/relationships/image" Target="../media/image262.png"/><Relationship Id="rId50" Type="http://schemas.openxmlformats.org/officeDocument/2006/relationships/image" Target="../media/image265.png"/><Relationship Id="rId55" Type="http://schemas.openxmlformats.org/officeDocument/2006/relationships/image" Target="../media/image269.jpeg"/><Relationship Id="rId63" Type="http://schemas.openxmlformats.org/officeDocument/2006/relationships/image" Target="../media/image277.png"/><Relationship Id="rId7" Type="http://schemas.openxmlformats.org/officeDocument/2006/relationships/image" Target="../media/image231.png"/><Relationship Id="rId2" Type="http://schemas.openxmlformats.org/officeDocument/2006/relationships/slideLayout" Target="../slideLayouts/slideLayout2.xml"/><Relationship Id="rId16" Type="http://schemas.openxmlformats.org/officeDocument/2006/relationships/hyperlink" Target="http://images.google.com/imgres?imgurl=http://www.swdinc.com/images/Delphi%20Logo.gif&amp;imgrefurl=http://www.swdinc.com/dip_spin_specifications.htm&amp;h=96&amp;w=192&amp;sz=3&amp;hl=en&amp;start=4&amp;tbnid=1BFc3BLdQmvZeM:&amp;tbnh=52&amp;tbnw=103&amp;prev=/images?q=delphi+logo&amp;svnum=10&amp;hl=en" TargetMode="External"/><Relationship Id="rId20" Type="http://schemas.openxmlformats.org/officeDocument/2006/relationships/image" Target="../media/image241.png"/><Relationship Id="rId29" Type="http://schemas.openxmlformats.org/officeDocument/2006/relationships/hyperlink" Target="http://images.google.com/imgres?imgurl=http://www.iamjoshbrown.com/blog/wp-content/uploads/2007/01/DIRECTV.jpg&amp;imgrefurl=http://www.iamjoshbrown.com/blog/2007/01/12/direct-tv-evil-empires-something-worse-than-wal-mart/&amp;usg=__zegoP5a2X8KTc_f_UXZXzcwtH5g=&amp;h=497&amp;w=664&amp;sz=105&amp;hl=en&amp;start=2&amp;sig2=D5t7SaTR__5qwKxOBmgmJg&amp;um=1&amp;itbs=1&amp;tbnid=Ll-sUrpjkNapuM:&amp;tbnh=103&amp;tbnw=138&amp;prev=/images?q=directv&amp;hl=en&amp;rls=com.microsoft:en-us:IE-SearchBox&amp;sa=N&amp;um=1&amp;ei=og0oS5K0GJWvlAeJ_oiVDQ" TargetMode="External"/><Relationship Id="rId41" Type="http://schemas.openxmlformats.org/officeDocument/2006/relationships/image" Target="../media/image256.png"/><Relationship Id="rId54" Type="http://schemas.openxmlformats.org/officeDocument/2006/relationships/hyperlink" Target="http://images.google.com/imgres?imgurl=http://www.mikesappliances.co.uk/images/Bosch-Logo-1.jpg&amp;imgrefurl=http://www.mikesappliances.co.uk/&amp;usg=__XfxhyZ2Aj8xSIzegkAmjEYJd-tM=&amp;h=286&amp;w=1000&amp;sz=42&amp;hl=en&amp;start=2&amp;um=1&amp;itbs=1&amp;tbnid=YMxBIsC8Kk3KHM:&amp;tbnh=43&amp;tbnw=149&amp;prev=/images?q=bosch+logo&amp;um=1&amp;hl=en&amp;sa=X&amp;rls=com.microsoft:en-us:IE-SearchBox&amp;tbs=isch:1" TargetMode="External"/><Relationship Id="rId62" Type="http://schemas.openxmlformats.org/officeDocument/2006/relationships/image" Target="../media/image276.png"/><Relationship Id="rId1" Type="http://schemas.openxmlformats.org/officeDocument/2006/relationships/vmlDrawing" Target="../drawings/vmlDrawing2.vml"/><Relationship Id="rId6" Type="http://schemas.openxmlformats.org/officeDocument/2006/relationships/image" Target="../media/image230.png"/><Relationship Id="rId11" Type="http://schemas.openxmlformats.org/officeDocument/2006/relationships/hyperlink" Target="http://images.google.com/imgres?imgurl=http://www.samsung.com/gr/presscenter/images/samsung-logo.jpg&amp;imgrefurl=http://www.samsung.com/gr/presscenter/awards/index.htm&amp;h=290&amp;w=496&amp;sz=15&amp;hl=en&amp;start=1&amp;tbnid=evZTc_XRtk9rGM:&amp;tbnh=76&amp;tbnw=130&amp;prev=/images?q=samsung+logo&amp;svnum=10&amp;hl=en&amp;sa=X" TargetMode="External"/><Relationship Id="rId24" Type="http://schemas.openxmlformats.org/officeDocument/2006/relationships/image" Target="../media/image242.jpeg"/><Relationship Id="rId32" Type="http://schemas.openxmlformats.org/officeDocument/2006/relationships/image" Target="../media/image248.jpeg"/><Relationship Id="rId37" Type="http://schemas.openxmlformats.org/officeDocument/2006/relationships/image" Target="../media/image252.png"/><Relationship Id="rId40" Type="http://schemas.openxmlformats.org/officeDocument/2006/relationships/image" Target="../media/image255.png"/><Relationship Id="rId45" Type="http://schemas.openxmlformats.org/officeDocument/2006/relationships/image" Target="../media/image260.png"/><Relationship Id="rId53" Type="http://schemas.openxmlformats.org/officeDocument/2006/relationships/image" Target="../media/image268.png"/><Relationship Id="rId58" Type="http://schemas.openxmlformats.org/officeDocument/2006/relationships/image" Target="../media/image272.png"/><Relationship Id="rId66" Type="http://schemas.openxmlformats.org/officeDocument/2006/relationships/image" Target="../media/image280.png"/><Relationship Id="rId5" Type="http://schemas.openxmlformats.org/officeDocument/2006/relationships/image" Target="../media/image229.jpeg"/><Relationship Id="rId15" Type="http://schemas.openxmlformats.org/officeDocument/2006/relationships/image" Target="../media/image237.png"/><Relationship Id="rId23" Type="http://schemas.openxmlformats.org/officeDocument/2006/relationships/hyperlink" Target="http://images.google.com/imgres?imgurl=http://www.cellmaking.com/images/cell_phone_logos/texas-instruments.jpg&amp;imgrefurl=http://www.cellmaking.com/cell_phone_brand_logos.html&amp;h=160&amp;w=200&amp;sz=7&amp;hl=en&amp;start=1&amp;tbnid=-1cY3MH1qEOLPM:&amp;tbnh=83&amp;tbnw=104&amp;prev=/images?q=texas+instruments+logo&amp;svnum=10&amp;hl=en&amp;sa=X" TargetMode="External"/><Relationship Id="rId28" Type="http://schemas.openxmlformats.org/officeDocument/2006/relationships/image" Target="../media/image245.jpeg"/><Relationship Id="rId36" Type="http://schemas.openxmlformats.org/officeDocument/2006/relationships/image" Target="../media/image251.png"/><Relationship Id="rId49" Type="http://schemas.openxmlformats.org/officeDocument/2006/relationships/image" Target="../media/image264.png"/><Relationship Id="rId57" Type="http://schemas.openxmlformats.org/officeDocument/2006/relationships/image" Target="../media/image271.png"/><Relationship Id="rId61" Type="http://schemas.openxmlformats.org/officeDocument/2006/relationships/image" Target="../media/image275.png"/><Relationship Id="rId10" Type="http://schemas.openxmlformats.org/officeDocument/2006/relationships/image" Target="../media/image234.png"/><Relationship Id="rId19" Type="http://schemas.openxmlformats.org/officeDocument/2006/relationships/image" Target="../media/image240.jpeg"/><Relationship Id="rId31" Type="http://schemas.openxmlformats.org/officeDocument/2006/relationships/image" Target="../media/image247.jpeg"/><Relationship Id="rId44" Type="http://schemas.openxmlformats.org/officeDocument/2006/relationships/image" Target="../media/image259.png"/><Relationship Id="rId52" Type="http://schemas.openxmlformats.org/officeDocument/2006/relationships/image" Target="../media/image267.png"/><Relationship Id="rId60" Type="http://schemas.openxmlformats.org/officeDocument/2006/relationships/image" Target="../media/image274.png"/><Relationship Id="rId65" Type="http://schemas.openxmlformats.org/officeDocument/2006/relationships/image" Target="../media/image279.png"/><Relationship Id="rId4" Type="http://schemas.openxmlformats.org/officeDocument/2006/relationships/hyperlink" Target="http://images.google.com/imgres?imgurl=http://www.htsalg.com/Bestill/ericsson_logo_darkblue.gif&amp;imgrefurl=http://www.htsalg.com/Bestill/r290%20info.htm&amp;h=658&amp;w=3208&amp;sz=29&amp;hl=en&amp;start=1&amp;tbnid=J0BCxskKEjC_vM:&amp;tbnh=31&amp;tbnw=150&amp;prev=/images?q=ericsson+logo&amp;svnum=10&amp;hl=en" TargetMode="External"/><Relationship Id="rId9" Type="http://schemas.openxmlformats.org/officeDocument/2006/relationships/image" Target="../media/image233.png"/><Relationship Id="rId14" Type="http://schemas.openxmlformats.org/officeDocument/2006/relationships/image" Target="../media/image236.jpeg"/><Relationship Id="rId22" Type="http://schemas.openxmlformats.org/officeDocument/2006/relationships/image" Target="../media/image228.png"/><Relationship Id="rId27" Type="http://schemas.openxmlformats.org/officeDocument/2006/relationships/image" Target="../media/image244.jpeg"/><Relationship Id="rId30" Type="http://schemas.openxmlformats.org/officeDocument/2006/relationships/image" Target="../media/image246.jpeg"/><Relationship Id="rId35" Type="http://schemas.openxmlformats.org/officeDocument/2006/relationships/image" Target="../media/image250.jpeg"/><Relationship Id="rId43" Type="http://schemas.openxmlformats.org/officeDocument/2006/relationships/image" Target="../media/image258.png"/><Relationship Id="rId48" Type="http://schemas.openxmlformats.org/officeDocument/2006/relationships/image" Target="../media/image263.png"/><Relationship Id="rId56" Type="http://schemas.openxmlformats.org/officeDocument/2006/relationships/image" Target="../media/image270.png"/><Relationship Id="rId64" Type="http://schemas.openxmlformats.org/officeDocument/2006/relationships/image" Target="../media/image278.jpeg"/><Relationship Id="rId8" Type="http://schemas.openxmlformats.org/officeDocument/2006/relationships/image" Target="../media/image232.png"/><Relationship Id="rId51" Type="http://schemas.openxmlformats.org/officeDocument/2006/relationships/image" Target="../media/image266.png"/><Relationship Id="rId3" Type="http://schemas.openxmlformats.org/officeDocument/2006/relationships/notesSlide" Target="../notesSlides/notesSlide19.xml"/><Relationship Id="rId12" Type="http://schemas.openxmlformats.org/officeDocument/2006/relationships/image" Target="../media/image235.jpeg"/><Relationship Id="rId17" Type="http://schemas.openxmlformats.org/officeDocument/2006/relationships/image" Target="../media/image238.jpeg"/><Relationship Id="rId25" Type="http://schemas.openxmlformats.org/officeDocument/2006/relationships/image" Target="../media/image243.jpeg"/><Relationship Id="rId33" Type="http://schemas.openxmlformats.org/officeDocument/2006/relationships/hyperlink" Target="http://images.google.com/imgres?imgurl=http://www.mediabistro.com/news/original/GE%20Logo.jpg&amp;imgrefurl=http://www.mediabistro.com/news/newsfeed/the_morning_newsfeed_081309_124251.asp&amp;usg=__DmYTdmVzDIYkWfRsrWkNoxQmnC4=&amp;h=250&amp;w=250&amp;sz=19&amp;hl=en&amp;start=1&amp;um=1&amp;itbs=1&amp;tbnid=EFtg0twRh4QqHM:&amp;tbnh=111&amp;tbnw=111&amp;prev=/images?q=general+electric+logo&amp;um=1&amp;hl=en&amp;rls=com.microsoft:en-us:IE-SearchBox&amp;tbs=isch:1" TargetMode="External"/><Relationship Id="rId38" Type="http://schemas.openxmlformats.org/officeDocument/2006/relationships/image" Target="../media/image253.png"/><Relationship Id="rId46" Type="http://schemas.openxmlformats.org/officeDocument/2006/relationships/image" Target="../media/image261.png"/><Relationship Id="rId59" Type="http://schemas.openxmlformats.org/officeDocument/2006/relationships/image" Target="../media/image2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96.gif"/><Relationship Id="rId4" Type="http://schemas.openxmlformats.org/officeDocument/2006/relationships/image" Target="../media/image9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p:cNvSpPr>
            <a:spLocks noGrp="1"/>
          </p:cNvSpPr>
          <p:nvPr>
            <p:ph type="subTitle" idx="1"/>
          </p:nvPr>
        </p:nvSpPr>
        <p:spPr bwMode="gray"/>
        <p:txBody>
          <a:bodyPr/>
          <a:lstStyle/>
          <a:p>
            <a:r>
              <a:rPr lang="en-US" noProof="0" dirty="0" smtClean="0">
                <a:latin typeface="Trebuchet MS"/>
                <a:cs typeface="Trebuchet MS"/>
              </a:rPr>
              <a:t>Jane Kuo – Group Product Manager</a:t>
            </a:r>
          </a:p>
          <a:p>
            <a:r>
              <a:rPr lang="en-US" dirty="0" smtClean="0">
                <a:latin typeface="Trebuchet MS"/>
                <a:cs typeface="Trebuchet MS"/>
              </a:rPr>
              <a:t>Anand Ahire- Director, Product Management</a:t>
            </a:r>
            <a:endParaRPr lang="en-US" noProof="0" dirty="0">
              <a:latin typeface="Trebuchet MS"/>
              <a:cs typeface="Trebuchet MS"/>
            </a:endParaRPr>
          </a:p>
        </p:txBody>
      </p:sp>
      <p:sp>
        <p:nvSpPr>
          <p:cNvPr id="9" name="Titel 8"/>
          <p:cNvSpPr>
            <a:spLocks noGrp="1"/>
          </p:cNvSpPr>
          <p:nvPr>
            <p:ph type="ctrTitle"/>
          </p:nvPr>
        </p:nvSpPr>
        <p:spPr bwMode="gray"/>
        <p:txBody>
          <a:bodyPr/>
          <a:lstStyle/>
          <a:p>
            <a:r>
              <a:rPr lang="en-US" dirty="0"/>
              <a:t>Electric Cloud </a:t>
            </a:r>
            <a:r>
              <a:rPr lang="en-US" dirty="0" smtClean="0"/>
              <a:t>101</a:t>
            </a:r>
            <a:br>
              <a:rPr lang="en-US" dirty="0" smtClean="0"/>
            </a:br>
            <a:r>
              <a:rPr lang="en-US" sz="1400" dirty="0">
                <a:cs typeface="Trebuchet MS"/>
              </a:rPr>
              <a:t>Powering Continuous </a:t>
            </a:r>
            <a:r>
              <a:rPr lang="en-US" sz="1400" dirty="0" smtClean="0">
                <a:cs typeface="Trebuchet MS"/>
              </a:rPr>
              <a:t>Delivery</a:t>
            </a:r>
            <a:endParaRPr lang="en-US" sz="1400" noProof="0" dirty="0">
              <a:latin typeface="Trebuchet MS"/>
              <a:cs typeface="Trebuchet MS"/>
            </a:endParaRPr>
          </a:p>
        </p:txBody>
      </p:sp>
    </p:spTree>
    <p:extLst>
      <p:ext uri="{BB962C8B-B14F-4D97-AF65-F5344CB8AC3E}">
        <p14:creationId xmlns:p14="http://schemas.microsoft.com/office/powerpoint/2010/main" val="32522359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Introducing ElectricAccelerator</a:t>
            </a:r>
            <a:br>
              <a:rPr lang="en-US" dirty="0" smtClean="0">
                <a:latin typeface="Trebuchet MS"/>
                <a:cs typeface="Trebuchet MS"/>
              </a:rPr>
            </a:br>
            <a:r>
              <a:rPr lang="en-US" sz="1200" dirty="0" smtClean="0">
                <a:latin typeface="Trebuchet MS"/>
                <a:cs typeface="Trebuchet MS"/>
              </a:rPr>
              <a:t>Dramatically accelerated &amp; accurate builds</a:t>
            </a:r>
            <a:endParaRPr lang="en-US" sz="1200" dirty="0">
              <a:latin typeface="Trebuchet MS"/>
              <a:cs typeface="Trebuchet MS"/>
            </a:endParaRPr>
          </a:p>
        </p:txBody>
      </p:sp>
      <p:sp>
        <p:nvSpPr>
          <p:cNvPr id="6" name="Rounded Rectangle 5"/>
          <p:cNvSpPr/>
          <p:nvPr/>
        </p:nvSpPr>
        <p:spPr>
          <a:xfrm>
            <a:off x="1894560" y="1194810"/>
            <a:ext cx="5320298" cy="1405925"/>
          </a:xfrm>
          <a:prstGeom prst="roundRect">
            <a:avLst>
              <a:gd name="adj" fmla="val 0"/>
            </a:avLst>
          </a:prstGeom>
          <a:solidFill>
            <a:schemeClr val="accent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8800" dirty="0">
              <a:solidFill>
                <a:srgbClr val="C9E0F3"/>
              </a:solidFill>
              <a:latin typeface="Trebuchet MS"/>
              <a:cs typeface="Trebuchet MS"/>
            </a:endParaRPr>
          </a:p>
        </p:txBody>
      </p:sp>
      <p:sp>
        <p:nvSpPr>
          <p:cNvPr id="7" name="Freeform 325"/>
          <p:cNvSpPr>
            <a:spLocks/>
          </p:cNvSpPr>
          <p:nvPr/>
        </p:nvSpPr>
        <p:spPr bwMode="auto">
          <a:xfrm rot="15587527">
            <a:off x="5318172" y="1454886"/>
            <a:ext cx="190051" cy="286848"/>
          </a:xfrm>
          <a:custGeom>
            <a:avLst/>
            <a:gdLst>
              <a:gd name="T0" fmla="*/ 0 w 135"/>
              <a:gd name="T1" fmla="*/ 2106105513 h 393"/>
              <a:gd name="T2" fmla="*/ 187325 w 135"/>
              <a:gd name="T3" fmla="*/ 1006024224 h 393"/>
              <a:gd name="T4" fmla="*/ 161925 w 135"/>
              <a:gd name="T5" fmla="*/ 0 h 393"/>
              <a:gd name="T6" fmla="*/ 0 60000 65536"/>
              <a:gd name="T7" fmla="*/ 0 60000 65536"/>
              <a:gd name="T8" fmla="*/ 0 60000 65536"/>
              <a:gd name="T9" fmla="*/ 0 w 135"/>
              <a:gd name="T10" fmla="*/ 0 h 393"/>
              <a:gd name="T11" fmla="*/ 135 w 135"/>
              <a:gd name="T12" fmla="*/ 393 h 393"/>
            </a:gdLst>
            <a:ahLst/>
            <a:cxnLst>
              <a:cxn ang="T6">
                <a:pos x="T0" y="T1"/>
              </a:cxn>
              <a:cxn ang="T7">
                <a:pos x="T2" y="T3"/>
              </a:cxn>
              <a:cxn ang="T8">
                <a:pos x="T4" y="T5"/>
              </a:cxn>
            </a:cxnLst>
            <a:rect l="T9" t="T10" r="T11" b="T12"/>
            <a:pathLst>
              <a:path w="135" h="393">
                <a:moveTo>
                  <a:pt x="0" y="393"/>
                </a:moveTo>
                <a:cubicBezTo>
                  <a:pt x="50" y="323"/>
                  <a:pt x="101" y="253"/>
                  <a:pt x="118" y="188"/>
                </a:cubicBezTo>
                <a:cubicBezTo>
                  <a:pt x="135" y="123"/>
                  <a:pt x="118" y="61"/>
                  <a:pt x="102" y="0"/>
                </a:cubicBezTo>
              </a:path>
            </a:pathLst>
          </a:custGeom>
          <a:noFill/>
          <a:ln w="28575">
            <a:solidFill>
              <a:srgbClr val="1B4D5B"/>
            </a:solidFill>
            <a:prstDash val="sysDot"/>
            <a:round/>
            <a:headEnd type="triangle" w="med" len="med"/>
            <a:tailEnd type="triangle" w="med" len="med"/>
          </a:ln>
        </p:spPr>
        <p:txBody>
          <a:bodyPr wrap="square">
            <a:spAutoFit/>
          </a:bodyPr>
          <a:lstStyle/>
          <a:p>
            <a:endParaRPr lang="en-US">
              <a:latin typeface="Trebuchet MS"/>
              <a:cs typeface="Trebuchet MS"/>
            </a:endParaRPr>
          </a:p>
        </p:txBody>
      </p:sp>
      <p:sp>
        <p:nvSpPr>
          <p:cNvPr id="8" name="TextBox 72"/>
          <p:cNvSpPr txBox="1">
            <a:spLocks noChangeArrowheads="1"/>
          </p:cNvSpPr>
          <p:nvPr/>
        </p:nvSpPr>
        <p:spPr bwMode="auto">
          <a:xfrm>
            <a:off x="1808035" y="1951248"/>
            <a:ext cx="1854200" cy="584775"/>
          </a:xfrm>
          <a:prstGeom prst="rect">
            <a:avLst/>
          </a:prstGeom>
          <a:noFill/>
          <a:ln w="9525">
            <a:noFill/>
            <a:miter lim="800000"/>
            <a:headEnd/>
            <a:tailEnd/>
          </a:ln>
        </p:spPr>
        <p:txBody>
          <a:bodyPr wrap="square">
            <a:spAutoFit/>
          </a:bodyPr>
          <a:lstStyle/>
          <a:p>
            <a:pPr algn="ctr"/>
            <a:r>
              <a:rPr lang="en-US" sz="2000" dirty="0" err="1" smtClean="0">
                <a:latin typeface="Trebuchet MS"/>
                <a:cs typeface="Trebuchet MS"/>
              </a:rPr>
              <a:t>Dev</a:t>
            </a:r>
            <a:endParaRPr lang="en-US" sz="2000" dirty="0" smtClean="0">
              <a:latin typeface="Trebuchet MS"/>
              <a:cs typeface="Trebuchet MS"/>
            </a:endParaRPr>
          </a:p>
          <a:p>
            <a:pPr algn="ctr"/>
            <a:r>
              <a:rPr lang="en-US" sz="1200" dirty="0" smtClean="0">
                <a:latin typeface="Trebuchet MS"/>
                <a:cs typeface="Trebuchet MS"/>
              </a:rPr>
              <a:t>Code &amp; </a:t>
            </a:r>
            <a:r>
              <a:rPr lang="en-US" sz="1200" b="1" dirty="0" smtClean="0">
                <a:latin typeface="Trebuchet MS"/>
                <a:cs typeface="Trebuchet MS"/>
              </a:rPr>
              <a:t>BUILD</a:t>
            </a:r>
            <a:endParaRPr lang="en-US" sz="1200" b="1" dirty="0">
              <a:latin typeface="Trebuchet MS"/>
              <a:cs typeface="Trebuchet MS"/>
            </a:endParaRPr>
          </a:p>
        </p:txBody>
      </p:sp>
      <p:sp>
        <p:nvSpPr>
          <p:cNvPr id="9" name="TextBox 73"/>
          <p:cNvSpPr txBox="1">
            <a:spLocks noChangeArrowheads="1"/>
          </p:cNvSpPr>
          <p:nvPr/>
        </p:nvSpPr>
        <p:spPr bwMode="auto">
          <a:xfrm>
            <a:off x="3960686" y="1959187"/>
            <a:ext cx="1190624" cy="471514"/>
          </a:xfrm>
          <a:prstGeom prst="rect">
            <a:avLst/>
          </a:prstGeom>
          <a:noFill/>
          <a:ln w="9525">
            <a:noFill/>
            <a:miter lim="800000"/>
            <a:headEnd/>
            <a:tailEnd/>
          </a:ln>
        </p:spPr>
        <p:txBody>
          <a:bodyPr wrap="square">
            <a:spAutoFit/>
          </a:bodyPr>
          <a:lstStyle/>
          <a:p>
            <a:pPr algn="ctr"/>
            <a:r>
              <a:rPr lang="en-US" dirty="0" smtClean="0">
                <a:latin typeface="Trebuchet MS"/>
                <a:cs typeface="Trebuchet MS"/>
              </a:rPr>
              <a:t>QA</a:t>
            </a:r>
          </a:p>
          <a:p>
            <a:pPr algn="ctr"/>
            <a:r>
              <a:rPr lang="en-US" sz="1200" b="1" dirty="0" smtClean="0">
                <a:latin typeface="Trebuchet MS"/>
                <a:cs typeface="Trebuchet MS"/>
              </a:rPr>
              <a:t>BUILD </a:t>
            </a:r>
            <a:r>
              <a:rPr lang="en-US" sz="1200" dirty="0" smtClean="0">
                <a:latin typeface="Trebuchet MS"/>
                <a:cs typeface="Trebuchet MS"/>
              </a:rPr>
              <a:t>&amp; Test</a:t>
            </a:r>
            <a:endParaRPr lang="en-US" dirty="0">
              <a:latin typeface="Trebuchet MS"/>
              <a:cs typeface="Trebuchet MS"/>
            </a:endParaRPr>
          </a:p>
        </p:txBody>
      </p:sp>
      <p:sp>
        <p:nvSpPr>
          <p:cNvPr id="10" name="TextBox 74"/>
          <p:cNvSpPr txBox="1">
            <a:spLocks noChangeArrowheads="1"/>
          </p:cNvSpPr>
          <p:nvPr/>
        </p:nvSpPr>
        <p:spPr bwMode="auto">
          <a:xfrm>
            <a:off x="5521516" y="1948273"/>
            <a:ext cx="1623693" cy="471514"/>
          </a:xfrm>
          <a:prstGeom prst="rect">
            <a:avLst/>
          </a:prstGeom>
          <a:noFill/>
          <a:ln w="9525">
            <a:noFill/>
            <a:miter lim="800000"/>
            <a:headEnd/>
            <a:tailEnd/>
          </a:ln>
        </p:spPr>
        <p:txBody>
          <a:bodyPr wrap="square">
            <a:spAutoFit/>
          </a:bodyPr>
          <a:lstStyle/>
          <a:p>
            <a:pPr algn="ctr"/>
            <a:r>
              <a:rPr lang="en-US" dirty="0" smtClean="0">
                <a:latin typeface="Trebuchet MS"/>
                <a:cs typeface="Trebuchet MS"/>
              </a:rPr>
              <a:t>Release</a:t>
            </a:r>
          </a:p>
          <a:p>
            <a:pPr algn="ctr"/>
            <a:r>
              <a:rPr lang="en-US" sz="1200" b="1" dirty="0" smtClean="0">
                <a:latin typeface="Trebuchet MS"/>
                <a:cs typeface="Trebuchet MS"/>
              </a:rPr>
              <a:t>BUILD </a:t>
            </a:r>
            <a:r>
              <a:rPr lang="en-US" sz="1200" dirty="0" smtClean="0">
                <a:latin typeface="Trebuchet MS"/>
                <a:cs typeface="Trebuchet MS"/>
              </a:rPr>
              <a:t>&amp; Package</a:t>
            </a:r>
            <a:endParaRPr lang="en-US" sz="1200" dirty="0">
              <a:latin typeface="Trebuchet MS"/>
              <a:cs typeface="Trebuchet MS"/>
            </a:endParaRPr>
          </a:p>
        </p:txBody>
      </p:sp>
      <p:cxnSp>
        <p:nvCxnSpPr>
          <p:cNvPr id="11" name="Straight Connector 10"/>
          <p:cNvCxnSpPr/>
          <p:nvPr/>
        </p:nvCxnSpPr>
        <p:spPr>
          <a:xfrm flipH="1">
            <a:off x="3662555" y="1471503"/>
            <a:ext cx="10084" cy="872299"/>
          </a:xfrm>
          <a:prstGeom prst="line">
            <a:avLst/>
          </a:prstGeom>
          <a:ln>
            <a:solidFill>
              <a:schemeClr val="accent4"/>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5453255" y="1466513"/>
            <a:ext cx="164" cy="878876"/>
          </a:xfrm>
          <a:prstGeom prst="line">
            <a:avLst/>
          </a:prstGeom>
          <a:ln>
            <a:solidFill>
              <a:schemeClr val="accent4"/>
            </a:solidFill>
            <a:prstDash val="dash"/>
          </a:ln>
        </p:spPr>
        <p:style>
          <a:lnRef idx="1">
            <a:schemeClr val="dk1"/>
          </a:lnRef>
          <a:fillRef idx="0">
            <a:schemeClr val="dk1"/>
          </a:fillRef>
          <a:effectRef idx="0">
            <a:schemeClr val="dk1"/>
          </a:effectRef>
          <a:fontRef idx="minor">
            <a:schemeClr val="tx1"/>
          </a:fontRef>
        </p:style>
      </p:cxnSp>
      <p:grpSp>
        <p:nvGrpSpPr>
          <p:cNvPr id="13" name="Group 203"/>
          <p:cNvGrpSpPr>
            <a:grpSpLocks/>
          </p:cNvGrpSpPr>
          <p:nvPr/>
        </p:nvGrpSpPr>
        <p:grpSpPr bwMode="auto">
          <a:xfrm>
            <a:off x="2443035" y="1298985"/>
            <a:ext cx="667512" cy="612648"/>
            <a:chOff x="2205176" y="1678205"/>
            <a:chExt cx="668882" cy="612569"/>
          </a:xfrm>
        </p:grpSpPr>
        <p:sp>
          <p:nvSpPr>
            <p:cNvPr id="14" name="Oval 94"/>
            <p:cNvSpPr>
              <a:spLocks noChangeArrowheads="1"/>
            </p:cNvSpPr>
            <p:nvPr/>
          </p:nvSpPr>
          <p:spPr bwMode="auto">
            <a:xfrm>
              <a:off x="2205176" y="1678205"/>
              <a:ext cx="668882" cy="612569"/>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grpSp>
          <p:nvGrpSpPr>
            <p:cNvPr id="15" name="Group 95"/>
            <p:cNvGrpSpPr>
              <a:grpSpLocks/>
            </p:cNvGrpSpPr>
            <p:nvPr/>
          </p:nvGrpSpPr>
          <p:grpSpPr bwMode="auto">
            <a:xfrm>
              <a:off x="2295612" y="1780039"/>
              <a:ext cx="486305" cy="407335"/>
              <a:chOff x="424" y="1477"/>
              <a:chExt cx="364" cy="332"/>
            </a:xfrm>
          </p:grpSpPr>
          <p:grpSp>
            <p:nvGrpSpPr>
              <p:cNvPr id="16" name="Group 96"/>
              <p:cNvGrpSpPr>
                <a:grpSpLocks/>
              </p:cNvGrpSpPr>
              <p:nvPr/>
            </p:nvGrpSpPr>
            <p:grpSpPr bwMode="auto">
              <a:xfrm>
                <a:off x="424" y="1489"/>
                <a:ext cx="139" cy="227"/>
                <a:chOff x="2992" y="2360"/>
                <a:chExt cx="322" cy="527"/>
              </a:xfrm>
            </p:grpSpPr>
            <p:sp>
              <p:nvSpPr>
                <p:cNvPr id="23"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24" name="Picture 98"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7" name="Group 99"/>
              <p:cNvGrpSpPr>
                <a:grpSpLocks/>
              </p:cNvGrpSpPr>
              <p:nvPr/>
            </p:nvGrpSpPr>
            <p:grpSpPr bwMode="auto">
              <a:xfrm>
                <a:off x="649" y="1489"/>
                <a:ext cx="139" cy="227"/>
                <a:chOff x="2992" y="2360"/>
                <a:chExt cx="322" cy="527"/>
              </a:xfrm>
            </p:grpSpPr>
            <p:sp>
              <p:nvSpPr>
                <p:cNvPr id="21" name="Oval 100"/>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22" name="Picture 101"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8" name="Group 102"/>
              <p:cNvGrpSpPr>
                <a:grpSpLocks/>
              </p:cNvGrpSpPr>
              <p:nvPr/>
            </p:nvGrpSpPr>
            <p:grpSpPr bwMode="auto">
              <a:xfrm>
                <a:off x="503" y="1477"/>
                <a:ext cx="206" cy="332"/>
                <a:chOff x="2992" y="2360"/>
                <a:chExt cx="322" cy="527"/>
              </a:xfrm>
            </p:grpSpPr>
            <p:sp>
              <p:nvSpPr>
                <p:cNvPr id="19" name="Oval 103"/>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20" name="Picture 104"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nvGrpSpPr>
          <p:cNvPr id="25" name="Group 217"/>
          <p:cNvGrpSpPr>
            <a:grpSpLocks/>
          </p:cNvGrpSpPr>
          <p:nvPr/>
        </p:nvGrpSpPr>
        <p:grpSpPr bwMode="auto">
          <a:xfrm>
            <a:off x="4222942" y="1306923"/>
            <a:ext cx="668337" cy="612775"/>
            <a:chOff x="4106375" y="1677673"/>
            <a:chExt cx="668882" cy="612569"/>
          </a:xfrm>
        </p:grpSpPr>
        <p:sp>
          <p:nvSpPr>
            <p:cNvPr id="26" name="Oval 118"/>
            <p:cNvSpPr>
              <a:spLocks noChangeArrowheads="1"/>
            </p:cNvSpPr>
            <p:nvPr/>
          </p:nvSpPr>
          <p:spPr bwMode="auto">
            <a:xfrm>
              <a:off x="4106375" y="1677673"/>
              <a:ext cx="668882" cy="612569"/>
            </a:xfrm>
            <a:prstGeom prst="ellipse">
              <a:avLst/>
            </a:prstGeom>
            <a:gradFill flip="none" rotWithShape="1">
              <a:gsLst>
                <a:gs pos="0">
                  <a:schemeClr val="tx2"/>
                </a:gs>
                <a:gs pos="100000">
                  <a:schemeClr val="tx2">
                    <a:lumMod val="20000"/>
                    <a:lumOff val="80000"/>
                  </a:schemeClr>
                </a:gs>
              </a:gsLst>
              <a:lin ang="16200000" scaled="0"/>
              <a:tileRect/>
            </a:gradFill>
            <a:ln w="19050">
              <a:solidFill>
                <a:schemeClr val="tx2"/>
              </a:solid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grpSp>
          <p:nvGrpSpPr>
            <p:cNvPr id="27" name="Group 119"/>
            <p:cNvGrpSpPr>
              <a:grpSpLocks/>
            </p:cNvGrpSpPr>
            <p:nvPr/>
          </p:nvGrpSpPr>
          <p:grpSpPr bwMode="auto">
            <a:xfrm>
              <a:off x="4196811" y="1779507"/>
              <a:ext cx="486305" cy="407335"/>
              <a:chOff x="424" y="1477"/>
              <a:chExt cx="364" cy="332"/>
            </a:xfrm>
          </p:grpSpPr>
          <p:grpSp>
            <p:nvGrpSpPr>
              <p:cNvPr id="28" name="Group 120"/>
              <p:cNvGrpSpPr>
                <a:grpSpLocks/>
              </p:cNvGrpSpPr>
              <p:nvPr/>
            </p:nvGrpSpPr>
            <p:grpSpPr bwMode="auto">
              <a:xfrm>
                <a:off x="424" y="1489"/>
                <a:ext cx="139" cy="227"/>
                <a:chOff x="2992" y="2360"/>
                <a:chExt cx="322" cy="527"/>
              </a:xfrm>
            </p:grpSpPr>
            <p:sp>
              <p:nvSpPr>
                <p:cNvPr id="35"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36" name="Picture 122"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29" name="Group 123"/>
              <p:cNvGrpSpPr>
                <a:grpSpLocks/>
              </p:cNvGrpSpPr>
              <p:nvPr/>
            </p:nvGrpSpPr>
            <p:grpSpPr bwMode="auto">
              <a:xfrm>
                <a:off x="649" y="1489"/>
                <a:ext cx="139" cy="227"/>
                <a:chOff x="2992" y="2360"/>
                <a:chExt cx="322" cy="527"/>
              </a:xfrm>
            </p:grpSpPr>
            <p:sp>
              <p:nvSpPr>
                <p:cNvPr id="33"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34" name="Picture 125"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30" name="Group 126"/>
              <p:cNvGrpSpPr>
                <a:grpSpLocks/>
              </p:cNvGrpSpPr>
              <p:nvPr/>
            </p:nvGrpSpPr>
            <p:grpSpPr bwMode="auto">
              <a:xfrm>
                <a:off x="503" y="1477"/>
                <a:ext cx="206" cy="332"/>
                <a:chOff x="2992" y="2360"/>
                <a:chExt cx="322" cy="527"/>
              </a:xfrm>
            </p:grpSpPr>
            <p:sp>
              <p:nvSpPr>
                <p:cNvPr id="31"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32" name="Picture 128"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nvGrpSpPr>
          <p:cNvPr id="37" name="Group 257"/>
          <p:cNvGrpSpPr>
            <a:grpSpLocks/>
          </p:cNvGrpSpPr>
          <p:nvPr/>
        </p:nvGrpSpPr>
        <p:grpSpPr bwMode="auto">
          <a:xfrm>
            <a:off x="6003010" y="1306923"/>
            <a:ext cx="668338" cy="612775"/>
            <a:chOff x="6019324" y="1677673"/>
            <a:chExt cx="668882" cy="612569"/>
          </a:xfrm>
        </p:grpSpPr>
        <p:sp>
          <p:nvSpPr>
            <p:cNvPr id="38" name="Oval 199"/>
            <p:cNvSpPr>
              <a:spLocks noChangeArrowheads="1"/>
            </p:cNvSpPr>
            <p:nvPr/>
          </p:nvSpPr>
          <p:spPr bwMode="auto">
            <a:xfrm>
              <a:off x="6019324" y="1677673"/>
              <a:ext cx="668882" cy="612569"/>
            </a:xfrm>
            <a:prstGeom prst="ellipse">
              <a:avLst/>
            </a:prstGeom>
            <a:gradFill flip="none" rotWithShape="1">
              <a:gsLst>
                <a:gs pos="0">
                  <a:schemeClr val="tx1"/>
                </a:gs>
                <a:gs pos="100000">
                  <a:schemeClr val="tx1">
                    <a:lumMod val="90000"/>
                    <a:lumOff val="10000"/>
                  </a:schemeClr>
                </a:gs>
              </a:gsLst>
              <a:lin ang="16200000" scaled="0"/>
              <a:tileRect/>
            </a:gradFill>
            <a:ln w="19050">
              <a:solidFill>
                <a:schemeClr val="tx1"/>
              </a:solidFill>
              <a:round/>
              <a:headEnd/>
              <a:tailEnd/>
            </a:ln>
          </p:spPr>
          <p:txBody>
            <a:bodyPr wrap="none" anchor="ctr"/>
            <a:lstStyle/>
            <a:p>
              <a:pPr fontAlgn="auto">
                <a:spcBef>
                  <a:spcPts val="0"/>
                </a:spcBef>
                <a:spcAft>
                  <a:spcPts val="0"/>
                </a:spcAft>
                <a:defRPr/>
              </a:pPr>
              <a:endParaRPr lang="en-US">
                <a:latin typeface="Trebuchet MS"/>
                <a:cs typeface="Trebuchet MS"/>
              </a:endParaRPr>
            </a:p>
          </p:txBody>
        </p:sp>
        <p:grpSp>
          <p:nvGrpSpPr>
            <p:cNvPr id="39" name="Group 200"/>
            <p:cNvGrpSpPr>
              <a:grpSpLocks/>
            </p:cNvGrpSpPr>
            <p:nvPr/>
          </p:nvGrpSpPr>
          <p:grpSpPr bwMode="auto">
            <a:xfrm>
              <a:off x="6109760" y="1779507"/>
              <a:ext cx="486305" cy="407335"/>
              <a:chOff x="424" y="1477"/>
              <a:chExt cx="364" cy="332"/>
            </a:xfrm>
          </p:grpSpPr>
          <p:grpSp>
            <p:nvGrpSpPr>
              <p:cNvPr id="40" name="Group 201"/>
              <p:cNvGrpSpPr>
                <a:grpSpLocks/>
              </p:cNvGrpSpPr>
              <p:nvPr/>
            </p:nvGrpSpPr>
            <p:grpSpPr bwMode="auto">
              <a:xfrm>
                <a:off x="424" y="1489"/>
                <a:ext cx="139" cy="227"/>
                <a:chOff x="2992" y="2360"/>
                <a:chExt cx="322" cy="527"/>
              </a:xfrm>
            </p:grpSpPr>
            <p:sp>
              <p:nvSpPr>
                <p:cNvPr id="47" name="Oval 202"/>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48" name="Picture 203"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1" name="Group 204"/>
              <p:cNvGrpSpPr>
                <a:grpSpLocks/>
              </p:cNvGrpSpPr>
              <p:nvPr/>
            </p:nvGrpSpPr>
            <p:grpSpPr bwMode="auto">
              <a:xfrm>
                <a:off x="649" y="1489"/>
                <a:ext cx="139" cy="227"/>
                <a:chOff x="2992" y="2360"/>
                <a:chExt cx="322" cy="527"/>
              </a:xfrm>
            </p:grpSpPr>
            <p:sp>
              <p:nvSpPr>
                <p:cNvPr id="45" name="Oval 205"/>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46" name="Picture 206"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2" name="Group 207"/>
              <p:cNvGrpSpPr>
                <a:grpSpLocks/>
              </p:cNvGrpSpPr>
              <p:nvPr/>
            </p:nvGrpSpPr>
            <p:grpSpPr bwMode="auto">
              <a:xfrm>
                <a:off x="503" y="1477"/>
                <a:ext cx="206" cy="332"/>
                <a:chOff x="2992" y="2360"/>
                <a:chExt cx="322" cy="527"/>
              </a:xfrm>
            </p:grpSpPr>
            <p:sp>
              <p:nvSpPr>
                <p:cNvPr id="43" name="Oval 208"/>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fontAlgn="auto">
                    <a:spcBef>
                      <a:spcPts val="0"/>
                    </a:spcBef>
                    <a:spcAft>
                      <a:spcPts val="0"/>
                    </a:spcAft>
                    <a:defRPr/>
                  </a:pPr>
                  <a:endParaRPr lang="en-US">
                    <a:latin typeface="Trebuchet MS"/>
                    <a:cs typeface="Trebuchet MS"/>
                  </a:endParaRPr>
                </a:p>
              </p:txBody>
            </p:sp>
            <p:pic>
              <p:nvPicPr>
                <p:cNvPr id="44" name="Picture 209"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49" name="Freeform 325"/>
          <p:cNvSpPr>
            <a:spLocks/>
          </p:cNvSpPr>
          <p:nvPr/>
        </p:nvSpPr>
        <p:spPr bwMode="auto">
          <a:xfrm rot="15587527">
            <a:off x="3571922" y="1486636"/>
            <a:ext cx="190051" cy="286848"/>
          </a:xfrm>
          <a:custGeom>
            <a:avLst/>
            <a:gdLst>
              <a:gd name="T0" fmla="*/ 0 w 135"/>
              <a:gd name="T1" fmla="*/ 2106105513 h 393"/>
              <a:gd name="T2" fmla="*/ 187325 w 135"/>
              <a:gd name="T3" fmla="*/ 1006024224 h 393"/>
              <a:gd name="T4" fmla="*/ 161925 w 135"/>
              <a:gd name="T5" fmla="*/ 0 h 393"/>
              <a:gd name="T6" fmla="*/ 0 60000 65536"/>
              <a:gd name="T7" fmla="*/ 0 60000 65536"/>
              <a:gd name="T8" fmla="*/ 0 60000 65536"/>
              <a:gd name="T9" fmla="*/ 0 w 135"/>
              <a:gd name="T10" fmla="*/ 0 h 393"/>
              <a:gd name="T11" fmla="*/ 135 w 135"/>
              <a:gd name="T12" fmla="*/ 393 h 393"/>
            </a:gdLst>
            <a:ahLst/>
            <a:cxnLst>
              <a:cxn ang="T6">
                <a:pos x="T0" y="T1"/>
              </a:cxn>
              <a:cxn ang="T7">
                <a:pos x="T2" y="T3"/>
              </a:cxn>
              <a:cxn ang="T8">
                <a:pos x="T4" y="T5"/>
              </a:cxn>
            </a:cxnLst>
            <a:rect l="T9" t="T10" r="T11" b="T12"/>
            <a:pathLst>
              <a:path w="135" h="393">
                <a:moveTo>
                  <a:pt x="0" y="393"/>
                </a:moveTo>
                <a:cubicBezTo>
                  <a:pt x="50" y="323"/>
                  <a:pt x="101" y="253"/>
                  <a:pt x="118" y="188"/>
                </a:cubicBezTo>
                <a:cubicBezTo>
                  <a:pt x="135" y="123"/>
                  <a:pt x="118" y="61"/>
                  <a:pt x="102" y="0"/>
                </a:cubicBezTo>
              </a:path>
            </a:pathLst>
          </a:custGeom>
          <a:noFill/>
          <a:ln w="28575">
            <a:solidFill>
              <a:srgbClr val="1B4D5B"/>
            </a:solidFill>
            <a:prstDash val="sysDot"/>
            <a:round/>
            <a:headEnd type="triangle" w="med" len="med"/>
            <a:tailEnd type="triangle" w="med" len="med"/>
          </a:ln>
        </p:spPr>
        <p:txBody>
          <a:bodyPr wrap="square">
            <a:spAutoFit/>
          </a:bodyPr>
          <a:lstStyle/>
          <a:p>
            <a:endParaRPr lang="en-US">
              <a:latin typeface="Trebuchet MS"/>
              <a:cs typeface="Trebuchet MS"/>
            </a:endParaRPr>
          </a:p>
        </p:txBody>
      </p:sp>
      <p:sp>
        <p:nvSpPr>
          <p:cNvPr id="50" name="Isosceles Triangle 49"/>
          <p:cNvSpPr/>
          <p:nvPr/>
        </p:nvSpPr>
        <p:spPr>
          <a:xfrm rot="10800000">
            <a:off x="2713788" y="2616242"/>
            <a:ext cx="3738166" cy="507212"/>
          </a:xfrm>
          <a:prstGeom prst="triangle">
            <a:avLst>
              <a:gd name="adj" fmla="val 47543"/>
            </a:avLst>
          </a:prstGeom>
          <a:gradFill flip="none" rotWithShape="1">
            <a:gsLst>
              <a:gs pos="100000">
                <a:schemeClr val="accent3"/>
              </a:gs>
              <a:gs pos="0">
                <a:schemeClr val="accent3">
                  <a:alpha val="59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a:cs typeface="Trebuchet MS"/>
            </a:endParaRPr>
          </a:p>
        </p:txBody>
      </p:sp>
      <p:sp>
        <p:nvSpPr>
          <p:cNvPr id="51" name="TextBox 50"/>
          <p:cNvSpPr txBox="1"/>
          <p:nvPr/>
        </p:nvSpPr>
        <p:spPr>
          <a:xfrm>
            <a:off x="3698240" y="2587648"/>
            <a:ext cx="1504145" cy="286848"/>
          </a:xfrm>
          <a:prstGeom prst="rect">
            <a:avLst/>
          </a:prstGeom>
          <a:noFill/>
        </p:spPr>
        <p:txBody>
          <a:bodyPr wrap="none" rtlCol="0">
            <a:spAutoFit/>
          </a:bodyPr>
          <a:lstStyle/>
          <a:p>
            <a:r>
              <a:rPr lang="en-US" dirty="0" smtClean="0">
                <a:latin typeface="Trebuchet MS"/>
                <a:cs typeface="Trebuchet MS"/>
              </a:rPr>
              <a:t>Build Acceleration</a:t>
            </a:r>
            <a:endParaRPr lang="en-US" dirty="0">
              <a:latin typeface="Trebuchet MS"/>
              <a:cs typeface="Trebuchet MS"/>
            </a:endParaRPr>
          </a:p>
        </p:txBody>
      </p:sp>
      <p:sp>
        <p:nvSpPr>
          <p:cNvPr id="52" name="Rectangle 51"/>
          <p:cNvSpPr/>
          <p:nvPr/>
        </p:nvSpPr>
        <p:spPr>
          <a:xfrm>
            <a:off x="1905000" y="2495549"/>
            <a:ext cx="5309858" cy="2366563"/>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53" name="TextBox 52"/>
          <p:cNvSpPr txBox="1"/>
          <p:nvPr/>
        </p:nvSpPr>
        <p:spPr>
          <a:xfrm>
            <a:off x="2504440" y="2561737"/>
            <a:ext cx="4330918" cy="2296013"/>
          </a:xfrm>
          <a:prstGeom prst="rect">
            <a:avLst/>
          </a:prstGeom>
          <a:noFill/>
        </p:spPr>
        <p:txBody>
          <a:bodyPr wrap="square" rtlCol="0">
            <a:spAutoFit/>
          </a:bodyPr>
          <a:lstStyle/>
          <a:p>
            <a:pPr algn="ctr">
              <a:lnSpc>
                <a:spcPct val="120000"/>
              </a:lnSpc>
            </a:pPr>
            <a:r>
              <a:rPr lang="en-US" sz="2400" b="1" dirty="0" smtClean="0">
                <a:solidFill>
                  <a:schemeClr val="bg1"/>
                </a:solidFill>
                <a:latin typeface="Trebuchet MS"/>
                <a:cs typeface="Trebuchet MS"/>
              </a:rPr>
              <a:t>ElectricAccelerator</a:t>
            </a:r>
          </a:p>
          <a:p>
            <a:pPr marL="454025" indent="-454025">
              <a:lnSpc>
                <a:spcPct val="120000"/>
              </a:lnSpc>
              <a:buFont typeface="Arial"/>
              <a:buChar char="•"/>
            </a:pPr>
            <a:r>
              <a:rPr lang="en-US" sz="2400" dirty="0" smtClean="0">
                <a:solidFill>
                  <a:schemeClr val="bg1"/>
                </a:solidFill>
                <a:latin typeface="Trebuchet MS"/>
                <a:cs typeface="Trebuchet MS"/>
              </a:rPr>
              <a:t>Fast		</a:t>
            </a:r>
          </a:p>
          <a:p>
            <a:pPr marL="454025" indent="-454025">
              <a:lnSpc>
                <a:spcPct val="120000"/>
              </a:lnSpc>
              <a:buFont typeface="Arial"/>
              <a:buChar char="•"/>
            </a:pPr>
            <a:r>
              <a:rPr lang="en-US" sz="2400" dirty="0" smtClean="0">
                <a:solidFill>
                  <a:schemeClr val="bg1"/>
                </a:solidFill>
                <a:latin typeface="Trebuchet MS"/>
                <a:cs typeface="Trebuchet MS"/>
              </a:rPr>
              <a:t>Reliable		</a:t>
            </a:r>
          </a:p>
          <a:p>
            <a:pPr marL="454025" indent="-454025">
              <a:lnSpc>
                <a:spcPct val="120000"/>
              </a:lnSpc>
              <a:buFont typeface="Arial"/>
              <a:buChar char="•"/>
            </a:pPr>
            <a:r>
              <a:rPr lang="en-US" sz="2400" dirty="0" smtClean="0">
                <a:solidFill>
                  <a:schemeClr val="bg1"/>
                </a:solidFill>
                <a:latin typeface="Trebuchet MS"/>
                <a:cs typeface="Trebuchet MS"/>
              </a:rPr>
              <a:t>Transparent		</a:t>
            </a:r>
          </a:p>
          <a:p>
            <a:pPr marL="454025" indent="-454025">
              <a:lnSpc>
                <a:spcPct val="120000"/>
              </a:lnSpc>
              <a:buFont typeface="Arial"/>
              <a:buChar char="•"/>
            </a:pPr>
            <a:r>
              <a:rPr lang="en-US" sz="2400" dirty="0" smtClean="0">
                <a:solidFill>
                  <a:schemeClr val="bg1"/>
                </a:solidFill>
                <a:latin typeface="Trebuchet MS"/>
                <a:cs typeface="Trebuchet MS"/>
              </a:rPr>
              <a:t>Optimal utilization</a:t>
            </a:r>
            <a:r>
              <a:rPr lang="en-US" sz="2400" dirty="0" smtClean="0">
                <a:solidFill>
                  <a:srgbClr val="FFFFFF"/>
                </a:solidFill>
                <a:latin typeface="Trebuchet MS"/>
                <a:cs typeface="Trebuchet MS"/>
              </a:rPr>
              <a:t>		</a:t>
            </a:r>
            <a:endParaRPr lang="en-US" sz="2400" dirty="0">
              <a:solidFill>
                <a:srgbClr val="FFFFFF"/>
              </a:solidFill>
              <a:latin typeface="Trebuchet MS"/>
              <a:cs typeface="Trebuchet MS"/>
            </a:endParaRPr>
          </a:p>
        </p:txBody>
      </p:sp>
    </p:spTree>
    <p:extLst>
      <p:ext uri="{BB962C8B-B14F-4D97-AF65-F5344CB8AC3E}">
        <p14:creationId xmlns:p14="http://schemas.microsoft.com/office/powerpoint/2010/main" val="244420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Architecture</a:t>
            </a:r>
            <a:endParaRPr lang="en-US" dirty="0">
              <a:latin typeface="Trebuchet MS"/>
              <a:cs typeface="Trebuchet MS"/>
            </a:endParaRPr>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4199" y="361950"/>
            <a:ext cx="4720114" cy="2752725"/>
          </a:xfrm>
          <a:prstGeom prst="rect">
            <a:avLst/>
          </a:prstGeom>
          <a:noFill/>
          <a:ln w="9525">
            <a:noFill/>
            <a:miter lim="800000"/>
            <a:headEnd/>
            <a:tailEnd/>
          </a:ln>
        </p:spPr>
      </p:pic>
      <p:sp>
        <p:nvSpPr>
          <p:cNvPr id="5" name="Line 814"/>
          <p:cNvSpPr>
            <a:spLocks noChangeShapeType="1"/>
          </p:cNvSpPr>
          <p:nvPr/>
        </p:nvSpPr>
        <p:spPr bwMode="auto">
          <a:xfrm flipH="1" flipV="1">
            <a:off x="6334122" y="1695449"/>
            <a:ext cx="66677" cy="1000126"/>
          </a:xfrm>
          <a:prstGeom prst="line">
            <a:avLst/>
          </a:prstGeom>
          <a:noFill/>
          <a:ln w="31750" cap="rnd">
            <a:solidFill>
              <a:schemeClr val="tx2"/>
            </a:solidFill>
            <a:prstDash val="lgDash"/>
            <a:round/>
            <a:headEnd/>
            <a:tailEnd type="triangle" w="med" len="med"/>
          </a:ln>
          <a:effectLst/>
        </p:spPr>
        <p:txBody>
          <a:bodyPr wrap="square" anchor="ctr">
            <a:spAutoFit/>
          </a:bodyPr>
          <a:lstStyle/>
          <a:p>
            <a:endParaRPr lang="en-US">
              <a:latin typeface="Trebuchet MS"/>
              <a:cs typeface="Trebuchet MS"/>
            </a:endParaRPr>
          </a:p>
        </p:txBody>
      </p:sp>
      <p:sp>
        <p:nvSpPr>
          <p:cNvPr id="6" name="Text Box 187"/>
          <p:cNvSpPr txBox="1">
            <a:spLocks noChangeArrowheads="1"/>
          </p:cNvSpPr>
          <p:nvPr/>
        </p:nvSpPr>
        <p:spPr bwMode="auto">
          <a:xfrm>
            <a:off x="4176860" y="2134392"/>
            <a:ext cx="1224607" cy="276999"/>
          </a:xfrm>
          <a:prstGeom prst="rect">
            <a:avLst/>
          </a:prstGeom>
          <a:noFill/>
          <a:ln w="9525" algn="ctr">
            <a:noFill/>
            <a:miter lim="800000"/>
            <a:headEnd/>
            <a:tailEnd/>
          </a:ln>
          <a:effectLst/>
        </p:spPr>
        <p:txBody>
          <a:bodyPr wrap="none" lIns="0" tIns="0" rIns="0" bIns="0">
            <a:spAutoFit/>
          </a:bodyPr>
          <a:lstStyle/>
          <a:p>
            <a:pPr algn="ctr"/>
            <a:r>
              <a:rPr lang="en-US" sz="1800" b="1" dirty="0" smtClean="0">
                <a:latin typeface="Trebuchet MS"/>
                <a:cs typeface="Trebuchet MS"/>
              </a:rPr>
              <a:t>Build Cloud</a:t>
            </a:r>
            <a:endParaRPr lang="en-US" sz="1800" dirty="0">
              <a:latin typeface="Trebuchet MS"/>
              <a:cs typeface="Trebuchet MS"/>
            </a:endParaRPr>
          </a:p>
        </p:txBody>
      </p:sp>
      <p:grpSp>
        <p:nvGrpSpPr>
          <p:cNvPr id="7" name="Group 65"/>
          <p:cNvGrpSpPr/>
          <p:nvPr/>
        </p:nvGrpSpPr>
        <p:grpSpPr>
          <a:xfrm>
            <a:off x="1743160" y="3333750"/>
            <a:ext cx="1447715" cy="1355922"/>
            <a:chOff x="276310" y="3448050"/>
            <a:chExt cx="1447715" cy="1355922"/>
          </a:xfrm>
        </p:grpSpPr>
        <p:sp>
          <p:nvSpPr>
            <p:cNvPr id="8" name="Rounded Rectangle 7"/>
            <p:cNvSpPr/>
            <p:nvPr/>
          </p:nvSpPr>
          <p:spPr>
            <a:xfrm>
              <a:off x="276310" y="3448050"/>
              <a:ext cx="1447715" cy="135592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smtClean="0">
                  <a:solidFill>
                    <a:schemeClr val="tx1"/>
                  </a:solidFill>
                  <a:latin typeface="Trebuchet MS"/>
                  <a:cs typeface="Trebuchet MS"/>
                </a:rPr>
                <a:t>emake</a:t>
              </a:r>
              <a:endParaRPr lang="en-US" b="1" dirty="0">
                <a:solidFill>
                  <a:schemeClr val="tx1"/>
                </a:solidFill>
                <a:latin typeface="Trebuchet MS"/>
                <a:cs typeface="Trebuchet MS"/>
              </a:endParaRPr>
            </a:p>
          </p:txBody>
        </p:sp>
        <p:pic>
          <p:nvPicPr>
            <p:cNvPr id="9" name="Picture 8" descr="desktop.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6407" y="3505600"/>
              <a:ext cx="411471" cy="411471"/>
            </a:xfrm>
            <a:prstGeom prst="rect">
              <a:avLst/>
            </a:prstGeom>
          </p:spPr>
        </p:pic>
      </p:grpSp>
      <p:sp>
        <p:nvSpPr>
          <p:cNvPr id="10" name="Rounded Rectangle 9"/>
          <p:cNvSpPr/>
          <p:nvPr/>
        </p:nvSpPr>
        <p:spPr>
          <a:xfrm>
            <a:off x="5787700" y="1778061"/>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1" name="Rounded Rectangle 10"/>
          <p:cNvSpPr/>
          <p:nvPr/>
        </p:nvSpPr>
        <p:spPr>
          <a:xfrm>
            <a:off x="5787700" y="1059571"/>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2" name="Rounded Rectangle 11"/>
          <p:cNvSpPr/>
          <p:nvPr/>
        </p:nvSpPr>
        <p:spPr>
          <a:xfrm>
            <a:off x="5468613" y="1413923"/>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3" name="Rounded Rectangle 12"/>
          <p:cNvSpPr/>
          <p:nvPr/>
        </p:nvSpPr>
        <p:spPr>
          <a:xfrm>
            <a:off x="5193651" y="1778061"/>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4" name="Rounded Rectangle 13"/>
          <p:cNvSpPr/>
          <p:nvPr/>
        </p:nvSpPr>
        <p:spPr>
          <a:xfrm>
            <a:off x="5193651" y="969253"/>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5" name="Rounded Rectangle 14"/>
          <p:cNvSpPr/>
          <p:nvPr/>
        </p:nvSpPr>
        <p:spPr>
          <a:xfrm>
            <a:off x="4781208" y="1403549"/>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6" name="Rounded Rectangle 15"/>
          <p:cNvSpPr/>
          <p:nvPr/>
        </p:nvSpPr>
        <p:spPr>
          <a:xfrm>
            <a:off x="6202038" y="1469685"/>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17" name="Rounded Rectangle 16"/>
          <p:cNvSpPr/>
          <p:nvPr/>
        </p:nvSpPr>
        <p:spPr>
          <a:xfrm>
            <a:off x="4220838" y="1698285"/>
            <a:ext cx="274962" cy="229678"/>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grpSp>
        <p:nvGrpSpPr>
          <p:cNvPr id="18" name="Group 64"/>
          <p:cNvGrpSpPr/>
          <p:nvPr/>
        </p:nvGrpSpPr>
        <p:grpSpPr>
          <a:xfrm>
            <a:off x="1130302" y="792232"/>
            <a:ext cx="1649412" cy="1645920"/>
            <a:chOff x="2359027" y="1401832"/>
            <a:chExt cx="1649412" cy="1645920"/>
          </a:xfrm>
        </p:grpSpPr>
        <p:sp>
          <p:nvSpPr>
            <p:cNvPr id="19" name="Rounded Rectangle 18"/>
            <p:cNvSpPr/>
            <p:nvPr/>
          </p:nvSpPr>
          <p:spPr>
            <a:xfrm>
              <a:off x="2359027" y="1401832"/>
              <a:ext cx="1649412" cy="164592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solidFill>
                    <a:schemeClr val="tx1"/>
                  </a:solidFill>
                  <a:latin typeface="Trebuchet MS"/>
                  <a:ea typeface="Verdana" pitchFamily="34" charset="0"/>
                  <a:cs typeface="Trebuchet MS"/>
                </a:rPr>
                <a:t>Cluster Manager</a:t>
              </a:r>
              <a:endParaRPr lang="en-US" b="1" dirty="0">
                <a:solidFill>
                  <a:schemeClr val="tx1"/>
                </a:solidFill>
                <a:latin typeface="Trebuchet MS"/>
                <a:ea typeface="Verdana" pitchFamily="34" charset="0"/>
                <a:cs typeface="Trebuchet MS"/>
              </a:endParaRPr>
            </a:p>
          </p:txBody>
        </p:sp>
        <p:pic>
          <p:nvPicPr>
            <p:cNvPr id="20" name="Picture 19" descr="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82876" y="1402216"/>
              <a:ext cx="948418" cy="948418"/>
            </a:xfrm>
            <a:prstGeom prst="rect">
              <a:avLst/>
            </a:prstGeom>
          </p:spPr>
        </p:pic>
        <p:sp>
          <p:nvSpPr>
            <p:cNvPr id="21" name="Rectangle 20"/>
            <p:cNvSpPr/>
            <p:nvPr/>
          </p:nvSpPr>
          <p:spPr>
            <a:xfrm>
              <a:off x="2682874" y="1421266"/>
              <a:ext cx="948420" cy="474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22" name="Rectangle 21"/>
            <p:cNvSpPr/>
            <p:nvPr/>
          </p:nvSpPr>
          <p:spPr>
            <a:xfrm>
              <a:off x="2692399" y="2078490"/>
              <a:ext cx="948420" cy="272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grpSp>
      <p:grpSp>
        <p:nvGrpSpPr>
          <p:cNvPr id="23" name="Group 77"/>
          <p:cNvGrpSpPr/>
          <p:nvPr/>
        </p:nvGrpSpPr>
        <p:grpSpPr>
          <a:xfrm>
            <a:off x="5227278" y="2700492"/>
            <a:ext cx="2387600" cy="1909608"/>
            <a:chOff x="3665178" y="4843617"/>
            <a:chExt cx="2387600" cy="1909608"/>
          </a:xfrm>
        </p:grpSpPr>
        <p:sp>
          <p:nvSpPr>
            <p:cNvPr id="24" name="Rounded Rectangle 23"/>
            <p:cNvSpPr/>
            <p:nvPr/>
          </p:nvSpPr>
          <p:spPr>
            <a:xfrm>
              <a:off x="3665178" y="4843617"/>
              <a:ext cx="2383197" cy="190960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smtClean="0">
                  <a:solidFill>
                    <a:schemeClr val="tx1"/>
                  </a:solidFill>
                  <a:latin typeface="Trebuchet MS"/>
                  <a:ea typeface="Verdana" pitchFamily="34" charset="0"/>
                  <a:cs typeface="Trebuchet MS"/>
                </a:rPr>
                <a:t>	</a:t>
              </a:r>
              <a:r>
                <a:rPr lang="en-US" sz="1200" b="1" dirty="0" err="1" smtClean="0">
                  <a:solidFill>
                    <a:schemeClr val="tx1"/>
                  </a:solidFill>
                  <a:latin typeface="Trebuchet MS"/>
                  <a:ea typeface="Verdana" pitchFamily="34" charset="0"/>
                  <a:cs typeface="Trebuchet MS"/>
                </a:rPr>
                <a:t>ElectricAccelerator</a:t>
              </a:r>
              <a:r>
                <a:rPr lang="en-US" sz="1200" b="1" dirty="0" smtClean="0">
                  <a:solidFill>
                    <a:schemeClr val="tx1"/>
                  </a:solidFill>
                  <a:latin typeface="Trebuchet MS"/>
                  <a:ea typeface="Verdana" pitchFamily="34" charset="0"/>
                  <a:cs typeface="Trebuchet MS"/>
                </a:rPr>
                <a:t> 	Cloud Node</a:t>
              </a:r>
            </a:p>
          </p:txBody>
        </p:sp>
        <p:sp>
          <p:nvSpPr>
            <p:cNvPr id="25" name="AutoShape 805"/>
            <p:cNvSpPr>
              <a:spLocks noChangeArrowheads="1"/>
            </p:cNvSpPr>
            <p:nvPr/>
          </p:nvSpPr>
          <p:spPr bwMode="auto">
            <a:xfrm>
              <a:off x="4490678" y="5438774"/>
              <a:ext cx="533400" cy="304800"/>
            </a:xfrm>
            <a:prstGeom prst="roundRect">
              <a:avLst>
                <a:gd name="adj" fmla="val 16667"/>
              </a:avLst>
            </a:prstGeom>
            <a:solidFill>
              <a:schemeClr val="accent1"/>
            </a:solidFill>
            <a:ln w="9525" algn="ctr">
              <a:solidFill>
                <a:schemeClr val="tx2"/>
              </a:solidFill>
              <a:round/>
              <a:headEnd/>
              <a:tailEnd/>
            </a:ln>
            <a:effectLst/>
          </p:spPr>
          <p:txBody>
            <a:bodyPr wrap="none" lIns="0" tIns="0" rIns="0" bIns="0" anchor="ctr"/>
            <a:lstStyle/>
            <a:p>
              <a:pPr algn="ctr"/>
              <a:r>
                <a:rPr lang="en-US" sz="1000" b="1" dirty="0">
                  <a:latin typeface="Trebuchet MS"/>
                  <a:cs typeface="Trebuchet MS"/>
                </a:rPr>
                <a:t>Agent</a:t>
              </a:r>
            </a:p>
          </p:txBody>
        </p:sp>
        <p:sp>
          <p:nvSpPr>
            <p:cNvPr id="26" name="AutoShape 806"/>
            <p:cNvSpPr>
              <a:spLocks noChangeArrowheads="1"/>
            </p:cNvSpPr>
            <p:nvPr/>
          </p:nvSpPr>
          <p:spPr bwMode="auto">
            <a:xfrm>
              <a:off x="5176478" y="5438774"/>
              <a:ext cx="533400" cy="304800"/>
            </a:xfrm>
            <a:prstGeom prst="roundRect">
              <a:avLst>
                <a:gd name="adj" fmla="val 16667"/>
              </a:avLst>
            </a:prstGeom>
            <a:solidFill>
              <a:schemeClr val="accent1"/>
            </a:solidFill>
            <a:ln w="9525" algn="ctr">
              <a:solidFill>
                <a:schemeClr val="tx2"/>
              </a:solidFill>
              <a:round/>
              <a:headEnd/>
              <a:tailEnd/>
            </a:ln>
            <a:effectLst/>
          </p:spPr>
          <p:txBody>
            <a:bodyPr wrap="none" lIns="0" tIns="0" rIns="0" bIns="0" anchor="ctr"/>
            <a:lstStyle/>
            <a:p>
              <a:pPr algn="ctr"/>
              <a:r>
                <a:rPr lang="en-US" sz="1000" b="1" dirty="0">
                  <a:latin typeface="Trebuchet MS"/>
                  <a:cs typeface="Trebuchet MS"/>
                </a:rPr>
                <a:t>Agent</a:t>
              </a:r>
            </a:p>
          </p:txBody>
        </p:sp>
        <p:sp>
          <p:nvSpPr>
            <p:cNvPr id="27" name="AutoShape 808"/>
            <p:cNvSpPr>
              <a:spLocks noChangeArrowheads="1"/>
            </p:cNvSpPr>
            <p:nvPr/>
          </p:nvSpPr>
          <p:spPr bwMode="auto">
            <a:xfrm>
              <a:off x="3719153" y="6200774"/>
              <a:ext cx="1376722" cy="304800"/>
            </a:xfrm>
            <a:prstGeom prst="roundRect">
              <a:avLst>
                <a:gd name="adj" fmla="val 16667"/>
              </a:avLst>
            </a:prstGeom>
            <a:solidFill>
              <a:schemeClr val="accent1"/>
            </a:solidFill>
            <a:ln w="9525" algn="ctr">
              <a:solidFill>
                <a:schemeClr val="tx2"/>
              </a:solidFill>
              <a:round/>
              <a:headEnd/>
              <a:tailEnd/>
            </a:ln>
            <a:effectLst/>
          </p:spPr>
          <p:txBody>
            <a:bodyPr wrap="none" lIns="0" tIns="0" rIns="0" bIns="0" anchor="ctr"/>
            <a:lstStyle/>
            <a:p>
              <a:pPr algn="ctr"/>
              <a:r>
                <a:rPr lang="en-US" sz="1000" b="1" dirty="0">
                  <a:latin typeface="Trebuchet MS"/>
                  <a:cs typeface="Trebuchet MS"/>
                </a:rPr>
                <a:t>Electric File System</a:t>
              </a:r>
            </a:p>
          </p:txBody>
        </p:sp>
        <p:sp>
          <p:nvSpPr>
            <p:cNvPr id="28" name="Line 810"/>
            <p:cNvSpPr>
              <a:spLocks noChangeShapeType="1"/>
            </p:cNvSpPr>
            <p:nvPr/>
          </p:nvSpPr>
          <p:spPr bwMode="auto">
            <a:xfrm>
              <a:off x="3690578" y="5972174"/>
              <a:ext cx="2362200" cy="0"/>
            </a:xfrm>
            <a:prstGeom prst="line">
              <a:avLst/>
            </a:prstGeom>
            <a:noFill/>
            <a:ln w="19050" cap="rnd">
              <a:solidFill>
                <a:schemeClr val="tx1"/>
              </a:solidFill>
              <a:prstDash val="sysDot"/>
              <a:round/>
              <a:headEnd/>
              <a:tailEnd/>
            </a:ln>
            <a:effectLst/>
          </p:spPr>
          <p:txBody>
            <a:bodyPr wrap="none" anchor="ctr"/>
            <a:lstStyle/>
            <a:p>
              <a:endParaRPr lang="en-US">
                <a:latin typeface="Trebuchet MS"/>
                <a:cs typeface="Trebuchet MS"/>
              </a:endParaRPr>
            </a:p>
          </p:txBody>
        </p:sp>
        <p:sp>
          <p:nvSpPr>
            <p:cNvPr id="29" name="Text Box 811"/>
            <p:cNvSpPr txBox="1">
              <a:spLocks noChangeArrowheads="1"/>
            </p:cNvSpPr>
            <p:nvPr/>
          </p:nvSpPr>
          <p:spPr bwMode="auto">
            <a:xfrm>
              <a:off x="3829154" y="6000749"/>
              <a:ext cx="399123" cy="153888"/>
            </a:xfrm>
            <a:prstGeom prst="rect">
              <a:avLst/>
            </a:prstGeom>
            <a:noFill/>
            <a:ln w="9525" algn="ctr">
              <a:noFill/>
              <a:miter lim="800000"/>
              <a:headEnd/>
              <a:tailEnd/>
            </a:ln>
            <a:effectLst/>
          </p:spPr>
          <p:txBody>
            <a:bodyPr wrap="none" lIns="0" tIns="0" rIns="0" bIns="0">
              <a:spAutoFit/>
            </a:bodyPr>
            <a:lstStyle/>
            <a:p>
              <a:pPr algn="ctr"/>
              <a:r>
                <a:rPr lang="en-US" sz="1000" b="1">
                  <a:latin typeface="Trebuchet MS"/>
                  <a:cs typeface="Trebuchet MS"/>
                </a:rPr>
                <a:t>Kernel</a:t>
              </a:r>
            </a:p>
          </p:txBody>
        </p:sp>
        <p:sp>
          <p:nvSpPr>
            <p:cNvPr id="30" name="Text Box 812"/>
            <p:cNvSpPr txBox="1">
              <a:spLocks noChangeArrowheads="1"/>
            </p:cNvSpPr>
            <p:nvPr/>
          </p:nvSpPr>
          <p:spPr bwMode="auto">
            <a:xfrm>
              <a:off x="3845204" y="5795962"/>
              <a:ext cx="613086" cy="153888"/>
            </a:xfrm>
            <a:prstGeom prst="rect">
              <a:avLst/>
            </a:prstGeom>
            <a:noFill/>
            <a:ln w="9525" algn="ctr">
              <a:noFill/>
              <a:miter lim="800000"/>
              <a:headEnd/>
              <a:tailEnd/>
            </a:ln>
            <a:effectLst/>
          </p:spPr>
          <p:txBody>
            <a:bodyPr wrap="none" lIns="0" tIns="0" rIns="0" bIns="0">
              <a:spAutoFit/>
            </a:bodyPr>
            <a:lstStyle/>
            <a:p>
              <a:pPr algn="ctr"/>
              <a:r>
                <a:rPr lang="en-US" sz="1000" b="1" dirty="0">
                  <a:latin typeface="Trebuchet MS"/>
                  <a:cs typeface="Trebuchet MS"/>
                </a:rPr>
                <a:t>User-level</a:t>
              </a:r>
            </a:p>
          </p:txBody>
        </p:sp>
        <p:sp>
          <p:nvSpPr>
            <p:cNvPr id="31" name="AutoShape 805"/>
            <p:cNvSpPr>
              <a:spLocks noChangeArrowheads="1"/>
            </p:cNvSpPr>
            <p:nvPr/>
          </p:nvSpPr>
          <p:spPr bwMode="auto">
            <a:xfrm>
              <a:off x="4443053" y="5476874"/>
              <a:ext cx="533400" cy="304800"/>
            </a:xfrm>
            <a:prstGeom prst="roundRect">
              <a:avLst>
                <a:gd name="adj" fmla="val 16667"/>
              </a:avLst>
            </a:prstGeom>
            <a:solidFill>
              <a:schemeClr val="accent1"/>
            </a:solidFill>
            <a:ln w="9525" algn="ctr">
              <a:solidFill>
                <a:schemeClr val="tx2"/>
              </a:solidFill>
              <a:round/>
              <a:headEnd/>
              <a:tailEnd/>
            </a:ln>
            <a:effectLst/>
          </p:spPr>
          <p:txBody>
            <a:bodyPr wrap="none" lIns="0" tIns="0" rIns="0" bIns="0" anchor="ctr"/>
            <a:lstStyle/>
            <a:p>
              <a:pPr algn="ctr"/>
              <a:r>
                <a:rPr lang="en-US" sz="1000" b="1" dirty="0">
                  <a:latin typeface="Trebuchet MS"/>
                  <a:cs typeface="Trebuchet MS"/>
                </a:rPr>
                <a:t>Agent</a:t>
              </a:r>
            </a:p>
          </p:txBody>
        </p:sp>
        <p:sp>
          <p:nvSpPr>
            <p:cNvPr id="32" name="AutoShape 805"/>
            <p:cNvSpPr>
              <a:spLocks noChangeArrowheads="1"/>
            </p:cNvSpPr>
            <p:nvPr/>
          </p:nvSpPr>
          <p:spPr bwMode="auto">
            <a:xfrm>
              <a:off x="5138378" y="5486399"/>
              <a:ext cx="533400" cy="304800"/>
            </a:xfrm>
            <a:prstGeom prst="roundRect">
              <a:avLst>
                <a:gd name="adj" fmla="val 16667"/>
              </a:avLst>
            </a:prstGeom>
            <a:solidFill>
              <a:schemeClr val="accent1"/>
            </a:solidFill>
            <a:ln w="9525" algn="ctr">
              <a:solidFill>
                <a:schemeClr val="tx2"/>
              </a:solidFill>
              <a:round/>
              <a:headEnd/>
              <a:tailEnd/>
            </a:ln>
            <a:effectLst/>
          </p:spPr>
          <p:txBody>
            <a:bodyPr wrap="none" lIns="0" tIns="0" rIns="0" bIns="0" anchor="ctr"/>
            <a:lstStyle/>
            <a:p>
              <a:pPr algn="ctr"/>
              <a:r>
                <a:rPr lang="en-US" sz="1000" b="1" dirty="0">
                  <a:latin typeface="Trebuchet MS"/>
                  <a:cs typeface="Trebuchet MS"/>
                </a:rPr>
                <a:t>Agent</a:t>
              </a:r>
            </a:p>
          </p:txBody>
        </p:sp>
        <p:pic>
          <p:nvPicPr>
            <p:cNvPr id="33" name="Picture 32" descr="server.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1425" y="4918075"/>
              <a:ext cx="530226" cy="530226"/>
            </a:xfrm>
            <a:prstGeom prst="rect">
              <a:avLst/>
            </a:prstGeom>
          </p:spPr>
        </p:pic>
        <p:sp>
          <p:nvSpPr>
            <p:cNvPr id="34" name="AutoShape 808"/>
            <p:cNvSpPr>
              <a:spLocks noChangeArrowheads="1"/>
            </p:cNvSpPr>
            <p:nvPr/>
          </p:nvSpPr>
          <p:spPr bwMode="auto">
            <a:xfrm>
              <a:off x="5166953" y="6200774"/>
              <a:ext cx="795697" cy="304800"/>
            </a:xfrm>
            <a:prstGeom prst="roundRect">
              <a:avLst>
                <a:gd name="adj" fmla="val 16667"/>
              </a:avLst>
            </a:prstGeom>
            <a:solidFill>
              <a:schemeClr val="accent1"/>
            </a:solidFill>
            <a:ln w="9525" algn="ctr">
              <a:solidFill>
                <a:schemeClr val="tx2"/>
              </a:solidFill>
              <a:round/>
              <a:headEnd/>
              <a:tailEnd/>
            </a:ln>
            <a:effectLst/>
          </p:spPr>
          <p:txBody>
            <a:bodyPr wrap="none" lIns="0" tIns="0" rIns="0" bIns="0" anchor="ctr"/>
            <a:lstStyle/>
            <a:p>
              <a:pPr algn="ctr"/>
              <a:r>
                <a:rPr lang="en-US" sz="1000" b="1" dirty="0" smtClean="0">
                  <a:latin typeface="Trebuchet MS"/>
                  <a:cs typeface="Trebuchet MS"/>
                </a:rPr>
                <a:t>Cache</a:t>
              </a:r>
              <a:endParaRPr lang="en-US" sz="1000" b="1" dirty="0">
                <a:latin typeface="Trebuchet MS"/>
                <a:cs typeface="Trebuchet MS"/>
              </a:endParaRPr>
            </a:p>
          </p:txBody>
        </p:sp>
      </p:grpSp>
      <p:sp>
        <p:nvSpPr>
          <p:cNvPr id="35" name="Line 814"/>
          <p:cNvSpPr>
            <a:spLocks noChangeShapeType="1"/>
          </p:cNvSpPr>
          <p:nvPr/>
        </p:nvSpPr>
        <p:spPr bwMode="auto">
          <a:xfrm flipH="1" flipV="1">
            <a:off x="5495925" y="1971674"/>
            <a:ext cx="895350" cy="723900"/>
          </a:xfrm>
          <a:prstGeom prst="line">
            <a:avLst/>
          </a:prstGeom>
          <a:noFill/>
          <a:ln w="31750" cap="rnd">
            <a:solidFill>
              <a:schemeClr val="tx2"/>
            </a:solidFill>
            <a:prstDash val="lgDash"/>
            <a:round/>
            <a:headEnd/>
            <a:tailEnd type="triangle" w="med" len="med"/>
          </a:ln>
          <a:effectLst/>
        </p:spPr>
        <p:txBody>
          <a:bodyPr wrap="square" anchor="ctr">
            <a:spAutoFit/>
          </a:bodyPr>
          <a:lstStyle/>
          <a:p>
            <a:endParaRPr lang="en-US">
              <a:latin typeface="Trebuchet MS"/>
              <a:cs typeface="Trebuchet MS"/>
            </a:endParaRPr>
          </a:p>
        </p:txBody>
      </p:sp>
    </p:spTree>
    <p:extLst>
      <p:ext uri="{BB962C8B-B14F-4D97-AF65-F5344CB8AC3E}">
        <p14:creationId xmlns:p14="http://schemas.microsoft.com/office/powerpoint/2010/main" val="23428877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2"/>
          <p:cNvSpPr>
            <a:spLocks noGrp="1"/>
          </p:cNvSpPr>
          <p:nvPr>
            <p:ph type="title"/>
          </p:nvPr>
        </p:nvSpPr>
        <p:spPr/>
        <p:txBody>
          <a:bodyPr/>
          <a:lstStyle/>
          <a:p>
            <a:r>
              <a:rPr lang="en-US" sz="2800" dirty="0" smtClean="0">
                <a:latin typeface="Arial" charset="0"/>
                <a:cs typeface="Arial" charset="0"/>
              </a:rPr>
              <a:t>Dependency Management Reality</a:t>
            </a:r>
            <a:endParaRPr lang="en-US" dirty="0" smtClean="0">
              <a:latin typeface="Arial" charset="0"/>
              <a:cs typeface="Arial" charset="0"/>
            </a:endParaRPr>
          </a:p>
        </p:txBody>
      </p:sp>
      <p:sp>
        <p:nvSpPr>
          <p:cNvPr id="4" name="Text Placeholder 3"/>
          <p:cNvSpPr>
            <a:spLocks noGrp="1"/>
          </p:cNvSpPr>
          <p:nvPr>
            <p:ph type="body" sz="quarter" idx="13"/>
          </p:nvPr>
        </p:nvSpPr>
        <p:spPr/>
        <p:txBody>
          <a:bodyPr/>
          <a:lstStyle/>
          <a:p>
            <a:endParaRPr lang="en-US"/>
          </a:p>
        </p:txBody>
      </p:sp>
      <p:grpSp>
        <p:nvGrpSpPr>
          <p:cNvPr id="129" name="Group 75"/>
          <p:cNvGrpSpPr/>
          <p:nvPr/>
        </p:nvGrpSpPr>
        <p:grpSpPr>
          <a:xfrm>
            <a:off x="152400" y="979297"/>
            <a:ext cx="8927289" cy="3732801"/>
            <a:chOff x="38178" y="2315426"/>
            <a:chExt cx="8927289" cy="4977068"/>
          </a:xfrm>
        </p:grpSpPr>
        <p:pic>
          <p:nvPicPr>
            <p:cNvPr id="30722" name="Picture 2" descr="http://www.schrankmonster.de/content/binary/SysCallIIS.jpg"/>
            <p:cNvPicPr>
              <a:picLocks noChangeArrowheads="1"/>
            </p:cNvPicPr>
            <p:nvPr/>
          </p:nvPicPr>
          <p:blipFill>
            <a:blip r:embed="rId3"/>
            <a:srcRect/>
            <a:stretch>
              <a:fillRect/>
            </a:stretch>
          </p:blipFill>
          <p:spPr bwMode="auto">
            <a:xfrm>
              <a:off x="38178" y="2315426"/>
              <a:ext cx="8849360" cy="4977068"/>
            </a:xfrm>
            <a:prstGeom prst="rect">
              <a:avLst/>
            </a:prstGeom>
            <a:noFill/>
          </p:spPr>
        </p:pic>
        <p:sp>
          <p:nvSpPr>
            <p:cNvPr id="66" name="TextBox 65"/>
            <p:cNvSpPr txBox="1"/>
            <p:nvPr/>
          </p:nvSpPr>
          <p:spPr>
            <a:xfrm>
              <a:off x="6196760" y="6943681"/>
              <a:ext cx="2768707" cy="348813"/>
            </a:xfrm>
            <a:prstGeom prst="rect">
              <a:avLst/>
            </a:prstGeom>
            <a:noFill/>
          </p:spPr>
          <p:txBody>
            <a:bodyPr wrap="none" rtlCol="0">
              <a:spAutoFit/>
            </a:bodyPr>
            <a:lstStyle/>
            <a:p>
              <a:r>
                <a:rPr lang="en-US" sz="1100" b="1" dirty="0" smtClean="0">
                  <a:solidFill>
                    <a:srgbClr val="003A63"/>
                  </a:solidFill>
                  <a:latin typeface="Arial"/>
                </a:rPr>
                <a:t>*Microsoft IIS6 API Dependency Graph</a:t>
              </a:r>
              <a:endParaRPr lang="en-US" sz="1100" b="1" dirty="0">
                <a:solidFill>
                  <a:srgbClr val="003A63"/>
                </a:solidFill>
                <a:latin typeface="Arial"/>
              </a:endParaRPr>
            </a:p>
          </p:txBody>
        </p:sp>
      </p:grpSp>
    </p:spTree>
    <p:extLst>
      <p:ext uri="{BB962C8B-B14F-4D97-AF65-F5344CB8AC3E}">
        <p14:creationId xmlns:p14="http://schemas.microsoft.com/office/powerpoint/2010/main" val="676462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Dependency Detection</a:t>
            </a:r>
            <a:br>
              <a:rPr lang="en-US" dirty="0" smtClean="0">
                <a:latin typeface="Trebuchet MS"/>
                <a:cs typeface="Trebuchet MS"/>
              </a:rPr>
            </a:br>
            <a:endParaRPr lang="en-US" sz="1200" dirty="0">
              <a:latin typeface="Trebuchet MS"/>
              <a:cs typeface="Trebuchet MS"/>
            </a:endParaRPr>
          </a:p>
        </p:txBody>
      </p:sp>
      <p:sp>
        <p:nvSpPr>
          <p:cNvPr id="3" name="Text Placeholder 2"/>
          <p:cNvSpPr>
            <a:spLocks noGrp="1"/>
          </p:cNvSpPr>
          <p:nvPr>
            <p:ph type="body" sz="quarter" idx="13"/>
          </p:nvPr>
        </p:nvSpPr>
        <p:spPr>
          <a:xfrm>
            <a:off x="304801" y="1047750"/>
            <a:ext cx="5486400" cy="3293269"/>
          </a:xfrm>
        </p:spPr>
        <p:txBody>
          <a:bodyPr/>
          <a:lstStyle/>
          <a:p>
            <a:r>
              <a:rPr lang="en-US" dirty="0">
                <a:latin typeface="Trebuchet MS"/>
                <a:cs typeface="Trebuchet MS"/>
              </a:rPr>
              <a:t>Automatically detect and determine </a:t>
            </a:r>
            <a:r>
              <a:rPr lang="en-US" dirty="0" smtClean="0">
                <a:latin typeface="Trebuchet MS"/>
                <a:cs typeface="Trebuchet MS"/>
              </a:rPr>
              <a:t>dependencies</a:t>
            </a:r>
          </a:p>
          <a:p>
            <a:pPr lvl="1"/>
            <a:r>
              <a:rPr lang="en-US" dirty="0" smtClean="0">
                <a:latin typeface="Trebuchet MS"/>
                <a:cs typeface="Trebuchet MS"/>
              </a:rPr>
              <a:t>File </a:t>
            </a:r>
            <a:r>
              <a:rPr lang="en-US" dirty="0">
                <a:latin typeface="Trebuchet MS"/>
                <a:cs typeface="Trebuchet MS"/>
              </a:rPr>
              <a:t>system based dependency </a:t>
            </a:r>
            <a:r>
              <a:rPr lang="en-US" dirty="0" smtClean="0">
                <a:latin typeface="Trebuchet MS"/>
                <a:cs typeface="Trebuchet MS"/>
              </a:rPr>
              <a:t>tracking</a:t>
            </a:r>
            <a:endParaRPr lang="en-US" dirty="0">
              <a:latin typeface="Trebuchet MS"/>
              <a:cs typeface="Trebuchet MS"/>
            </a:endParaRPr>
          </a:p>
          <a:p>
            <a:pPr lvl="1"/>
            <a:r>
              <a:rPr lang="en-US" dirty="0" smtClean="0">
                <a:latin typeface="Trebuchet MS"/>
                <a:cs typeface="Trebuchet MS"/>
              </a:rPr>
              <a:t>Learning system: Saves </a:t>
            </a:r>
            <a:r>
              <a:rPr lang="en-US" dirty="0">
                <a:latin typeface="Trebuchet MS"/>
                <a:cs typeface="Trebuchet MS"/>
              </a:rPr>
              <a:t>knowledge of discovered dependencies for future builds</a:t>
            </a:r>
          </a:p>
          <a:p>
            <a:endParaRPr lang="en-US" dirty="0">
              <a:latin typeface="Trebuchet MS"/>
              <a:cs typeface="Trebuchet MS"/>
            </a:endParaRPr>
          </a:p>
          <a:p>
            <a:r>
              <a:rPr lang="en-US" dirty="0" smtClean="0">
                <a:latin typeface="Trebuchet MS"/>
                <a:cs typeface="Trebuchet MS"/>
              </a:rPr>
              <a:t>Result</a:t>
            </a:r>
            <a:endParaRPr lang="en-US" dirty="0">
              <a:latin typeface="Trebuchet MS"/>
              <a:cs typeface="Trebuchet MS"/>
            </a:endParaRPr>
          </a:p>
          <a:p>
            <a:pPr lvl="1"/>
            <a:r>
              <a:rPr lang="en-US" dirty="0">
                <a:latin typeface="Trebuchet MS"/>
                <a:cs typeface="Trebuchet MS"/>
              </a:rPr>
              <a:t>Massively parallel and safe software </a:t>
            </a:r>
            <a:r>
              <a:rPr lang="en-US" dirty="0" smtClean="0">
                <a:latin typeface="Trebuchet MS"/>
                <a:cs typeface="Trebuchet MS"/>
              </a:rPr>
              <a:t>builds</a:t>
            </a:r>
            <a:endParaRPr lang="en-US" dirty="0">
              <a:latin typeface="Trebuchet MS"/>
              <a:cs typeface="Trebuchet MS"/>
            </a:endParaRPr>
          </a:p>
          <a:p>
            <a:pPr lvl="1"/>
            <a:r>
              <a:rPr lang="en-US" dirty="0">
                <a:latin typeface="Trebuchet MS"/>
                <a:cs typeface="Trebuchet MS"/>
              </a:rPr>
              <a:t>Guaranteed correct, fast incremental </a:t>
            </a:r>
            <a:r>
              <a:rPr lang="en-US" dirty="0" smtClean="0">
                <a:latin typeface="Trebuchet MS"/>
                <a:cs typeface="Trebuchet MS"/>
              </a:rPr>
              <a:t>builds</a:t>
            </a:r>
            <a:endParaRPr lang="en-US" dirty="0">
              <a:latin typeface="Trebuchet MS"/>
              <a:cs typeface="Trebuchet MS"/>
            </a:endParaRPr>
          </a:p>
        </p:txBody>
      </p:sp>
      <p:grpSp>
        <p:nvGrpSpPr>
          <p:cNvPr id="4" name="Group 3"/>
          <p:cNvGrpSpPr>
            <a:grpSpLocks/>
          </p:cNvGrpSpPr>
          <p:nvPr/>
        </p:nvGrpSpPr>
        <p:grpSpPr bwMode="auto">
          <a:xfrm>
            <a:off x="6139014" y="1761503"/>
            <a:ext cx="228600" cy="304800"/>
            <a:chOff x="2688" y="2112"/>
            <a:chExt cx="144" cy="192"/>
          </a:xfrm>
        </p:grpSpPr>
        <p:sp>
          <p:nvSpPr>
            <p:cNvPr id="5" name="Rectangle 4"/>
            <p:cNvSpPr>
              <a:spLocks noChangeArrowheads="1"/>
            </p:cNvSpPr>
            <p:nvPr/>
          </p:nvSpPr>
          <p:spPr bwMode="auto">
            <a:xfrm>
              <a:off x="2688" y="2112"/>
              <a:ext cx="144" cy="192"/>
            </a:xfrm>
            <a:prstGeom prst="rect">
              <a:avLst/>
            </a:prstGeom>
            <a:solidFill>
              <a:srgbClr val="C5E2FF"/>
            </a:solidFill>
            <a:ln w="9525">
              <a:solidFill>
                <a:srgbClr val="2793FF"/>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6" name="Text Box 5"/>
            <p:cNvSpPr txBox="1">
              <a:spLocks noChangeArrowheads="1"/>
            </p:cNvSpPr>
            <p:nvPr/>
          </p:nvSpPr>
          <p:spPr bwMode="auto">
            <a:xfrm>
              <a:off x="2704" y="2122"/>
              <a:ext cx="111" cy="175"/>
            </a:xfrm>
            <a:prstGeom prst="rect">
              <a:avLst/>
            </a:prstGeom>
            <a:no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7" name="Group 6"/>
          <p:cNvGrpSpPr>
            <a:grpSpLocks/>
          </p:cNvGrpSpPr>
          <p:nvPr/>
        </p:nvGrpSpPr>
        <p:grpSpPr bwMode="auto">
          <a:xfrm>
            <a:off x="6558114" y="1761503"/>
            <a:ext cx="228600" cy="304800"/>
            <a:chOff x="2688" y="2112"/>
            <a:chExt cx="144" cy="192"/>
          </a:xfrm>
        </p:grpSpPr>
        <p:sp>
          <p:nvSpPr>
            <p:cNvPr id="8" name="Rectangle 7"/>
            <p:cNvSpPr>
              <a:spLocks noChangeArrowheads="1"/>
            </p:cNvSpPr>
            <p:nvPr/>
          </p:nvSpPr>
          <p:spPr bwMode="auto">
            <a:xfrm>
              <a:off x="2688" y="2112"/>
              <a:ext cx="144" cy="192"/>
            </a:xfrm>
            <a:prstGeom prst="rect">
              <a:avLst/>
            </a:prstGeom>
            <a:solidFill>
              <a:srgbClr val="C5E2FF"/>
            </a:solidFill>
            <a:ln w="9525">
              <a:solidFill>
                <a:srgbClr val="2793FF"/>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9" name="Text Box 8"/>
            <p:cNvSpPr txBox="1">
              <a:spLocks noChangeArrowheads="1"/>
            </p:cNvSpPr>
            <p:nvPr/>
          </p:nvSpPr>
          <p:spPr bwMode="auto">
            <a:xfrm>
              <a:off x="2704" y="2122"/>
              <a:ext cx="111" cy="175"/>
            </a:xfrm>
            <a:prstGeom prst="rect">
              <a:avLst/>
            </a:prstGeom>
            <a:no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10" name="Group 9"/>
          <p:cNvGrpSpPr>
            <a:grpSpLocks/>
          </p:cNvGrpSpPr>
          <p:nvPr/>
        </p:nvGrpSpPr>
        <p:grpSpPr bwMode="auto">
          <a:xfrm>
            <a:off x="7586814" y="1761503"/>
            <a:ext cx="228600" cy="304800"/>
            <a:chOff x="2688" y="2112"/>
            <a:chExt cx="144" cy="192"/>
          </a:xfrm>
        </p:grpSpPr>
        <p:sp>
          <p:nvSpPr>
            <p:cNvPr id="11" name="Rectangle 10"/>
            <p:cNvSpPr>
              <a:spLocks noChangeArrowheads="1"/>
            </p:cNvSpPr>
            <p:nvPr/>
          </p:nvSpPr>
          <p:spPr bwMode="auto">
            <a:xfrm>
              <a:off x="2688" y="2112"/>
              <a:ext cx="144" cy="192"/>
            </a:xfrm>
            <a:prstGeom prst="rect">
              <a:avLst/>
            </a:prstGeom>
            <a:solidFill>
              <a:srgbClr val="C5E2FF"/>
            </a:solidFill>
            <a:ln w="9525">
              <a:solidFill>
                <a:srgbClr val="2793FF"/>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12" name="Text Box 11"/>
            <p:cNvSpPr txBox="1">
              <a:spLocks noChangeArrowheads="1"/>
            </p:cNvSpPr>
            <p:nvPr/>
          </p:nvSpPr>
          <p:spPr bwMode="auto">
            <a:xfrm>
              <a:off x="2704" y="2122"/>
              <a:ext cx="111" cy="175"/>
            </a:xfrm>
            <a:prstGeom prst="rect">
              <a:avLst/>
            </a:prstGeom>
            <a:no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13" name="Group 12"/>
          <p:cNvGrpSpPr>
            <a:grpSpLocks/>
          </p:cNvGrpSpPr>
          <p:nvPr/>
        </p:nvGrpSpPr>
        <p:grpSpPr bwMode="auto">
          <a:xfrm>
            <a:off x="8005914" y="1761503"/>
            <a:ext cx="228600" cy="304800"/>
            <a:chOff x="2688" y="2112"/>
            <a:chExt cx="144" cy="192"/>
          </a:xfrm>
        </p:grpSpPr>
        <p:sp>
          <p:nvSpPr>
            <p:cNvPr id="14" name="Rectangle 13"/>
            <p:cNvSpPr>
              <a:spLocks noChangeArrowheads="1"/>
            </p:cNvSpPr>
            <p:nvPr/>
          </p:nvSpPr>
          <p:spPr bwMode="auto">
            <a:xfrm>
              <a:off x="2688" y="2112"/>
              <a:ext cx="144" cy="192"/>
            </a:xfrm>
            <a:prstGeom prst="rect">
              <a:avLst/>
            </a:prstGeom>
            <a:solidFill>
              <a:srgbClr val="C5E2FF"/>
            </a:solidFill>
            <a:ln w="9525">
              <a:solidFill>
                <a:srgbClr val="2793FF"/>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15" name="Text Box 14"/>
            <p:cNvSpPr txBox="1">
              <a:spLocks noChangeArrowheads="1"/>
            </p:cNvSpPr>
            <p:nvPr/>
          </p:nvSpPr>
          <p:spPr bwMode="auto">
            <a:xfrm>
              <a:off x="2704" y="2122"/>
              <a:ext cx="111" cy="175"/>
            </a:xfrm>
            <a:prstGeom prst="rect">
              <a:avLst/>
            </a:prstGeom>
            <a:no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16" name="Group 15"/>
          <p:cNvGrpSpPr>
            <a:grpSpLocks/>
          </p:cNvGrpSpPr>
          <p:nvPr/>
        </p:nvGrpSpPr>
        <p:grpSpPr bwMode="auto">
          <a:xfrm>
            <a:off x="8431364" y="1761503"/>
            <a:ext cx="228600" cy="304800"/>
            <a:chOff x="2688" y="2112"/>
            <a:chExt cx="144" cy="192"/>
          </a:xfrm>
        </p:grpSpPr>
        <p:sp>
          <p:nvSpPr>
            <p:cNvPr id="17" name="Rectangle 16"/>
            <p:cNvSpPr>
              <a:spLocks noChangeArrowheads="1"/>
            </p:cNvSpPr>
            <p:nvPr/>
          </p:nvSpPr>
          <p:spPr bwMode="auto">
            <a:xfrm>
              <a:off x="2688" y="2112"/>
              <a:ext cx="144" cy="192"/>
            </a:xfrm>
            <a:prstGeom prst="rect">
              <a:avLst/>
            </a:prstGeom>
            <a:solidFill>
              <a:srgbClr val="C5E2FF"/>
            </a:solidFill>
            <a:ln w="9525">
              <a:solidFill>
                <a:srgbClr val="2793FF"/>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18" name="Text Box 17"/>
            <p:cNvSpPr txBox="1">
              <a:spLocks noChangeArrowheads="1"/>
            </p:cNvSpPr>
            <p:nvPr/>
          </p:nvSpPr>
          <p:spPr bwMode="auto">
            <a:xfrm>
              <a:off x="2704" y="2122"/>
              <a:ext cx="111" cy="175"/>
            </a:xfrm>
            <a:prstGeom prst="rect">
              <a:avLst/>
            </a:prstGeom>
            <a:no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19" name="Group 18"/>
          <p:cNvGrpSpPr>
            <a:grpSpLocks/>
          </p:cNvGrpSpPr>
          <p:nvPr/>
        </p:nvGrpSpPr>
        <p:grpSpPr bwMode="auto">
          <a:xfrm>
            <a:off x="6335864" y="3114053"/>
            <a:ext cx="228600" cy="304800"/>
            <a:chOff x="960" y="2198"/>
            <a:chExt cx="144" cy="192"/>
          </a:xfrm>
        </p:grpSpPr>
        <p:sp>
          <p:nvSpPr>
            <p:cNvPr id="20" name="Rectangle 19"/>
            <p:cNvSpPr>
              <a:spLocks noChangeArrowheads="1"/>
            </p:cNvSpPr>
            <p:nvPr/>
          </p:nvSpPr>
          <p:spPr bwMode="auto">
            <a:xfrm>
              <a:off x="960" y="2198"/>
              <a:ext cx="144" cy="192"/>
            </a:xfrm>
            <a:prstGeom prst="rect">
              <a:avLst/>
            </a:prstGeom>
            <a:solidFill>
              <a:srgbClr val="B2B2B2"/>
            </a:solidFill>
            <a:ln w="9525">
              <a:solidFill>
                <a:srgbClr val="FF6600"/>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21" name="Text Box 20"/>
            <p:cNvSpPr txBox="1">
              <a:spLocks noChangeArrowheads="1"/>
            </p:cNvSpPr>
            <p:nvPr/>
          </p:nvSpPr>
          <p:spPr bwMode="auto">
            <a:xfrm>
              <a:off x="976" y="2208"/>
              <a:ext cx="111" cy="175"/>
            </a:xfrm>
            <a:prstGeom prst="rect">
              <a:avLst/>
            </a:prstGeom>
            <a:solidFill>
              <a:srgbClr val="B2B2B2"/>
            </a:solid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22" name="Group 21"/>
          <p:cNvGrpSpPr>
            <a:grpSpLocks/>
          </p:cNvGrpSpPr>
          <p:nvPr/>
        </p:nvGrpSpPr>
        <p:grpSpPr bwMode="auto">
          <a:xfrm>
            <a:off x="7986864" y="3129928"/>
            <a:ext cx="228600" cy="304800"/>
            <a:chOff x="1968" y="2208"/>
            <a:chExt cx="144" cy="192"/>
          </a:xfrm>
        </p:grpSpPr>
        <p:sp>
          <p:nvSpPr>
            <p:cNvPr id="23" name="Rectangle 22"/>
            <p:cNvSpPr>
              <a:spLocks noChangeArrowheads="1"/>
            </p:cNvSpPr>
            <p:nvPr/>
          </p:nvSpPr>
          <p:spPr bwMode="auto">
            <a:xfrm>
              <a:off x="1968" y="2208"/>
              <a:ext cx="144" cy="192"/>
            </a:xfrm>
            <a:prstGeom prst="rect">
              <a:avLst/>
            </a:prstGeom>
            <a:solidFill>
              <a:srgbClr val="B2B2B2"/>
            </a:solidFill>
            <a:ln w="9525">
              <a:solidFill>
                <a:srgbClr val="FF6600"/>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24" name="Text Box 23"/>
            <p:cNvSpPr txBox="1">
              <a:spLocks noChangeArrowheads="1"/>
            </p:cNvSpPr>
            <p:nvPr/>
          </p:nvSpPr>
          <p:spPr bwMode="auto">
            <a:xfrm>
              <a:off x="1984" y="2208"/>
              <a:ext cx="111" cy="175"/>
            </a:xfrm>
            <a:prstGeom prst="rect">
              <a:avLst/>
            </a:prstGeom>
            <a:solidFill>
              <a:srgbClr val="B2B2B2"/>
            </a:solid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25" name="Group 24"/>
          <p:cNvGrpSpPr>
            <a:grpSpLocks/>
          </p:cNvGrpSpPr>
          <p:nvPr/>
        </p:nvGrpSpPr>
        <p:grpSpPr bwMode="auto">
          <a:xfrm>
            <a:off x="6145364" y="1075704"/>
            <a:ext cx="228600" cy="304800"/>
            <a:chOff x="2160" y="1968"/>
            <a:chExt cx="240" cy="288"/>
          </a:xfrm>
        </p:grpSpPr>
        <p:sp>
          <p:nvSpPr>
            <p:cNvPr id="26" name="AutoShape 25"/>
            <p:cNvSpPr>
              <a:spLocks noChangeArrowheads="1"/>
            </p:cNvSpPr>
            <p:nvPr/>
          </p:nvSpPr>
          <p:spPr bwMode="auto">
            <a:xfrm>
              <a:off x="2160" y="1968"/>
              <a:ext cx="240" cy="288"/>
            </a:xfrm>
            <a:prstGeom prst="foldedCorner">
              <a:avLst>
                <a:gd name="adj" fmla="val 20417"/>
              </a:avLst>
            </a:prstGeom>
            <a:solidFill>
              <a:schemeClr val="folHlink"/>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27" name="Line 26"/>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28" name="Line 28"/>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29" name="Line 29"/>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30" name="Group 30"/>
          <p:cNvGrpSpPr>
            <a:grpSpLocks/>
          </p:cNvGrpSpPr>
          <p:nvPr/>
        </p:nvGrpSpPr>
        <p:grpSpPr bwMode="auto">
          <a:xfrm>
            <a:off x="6564464" y="1075703"/>
            <a:ext cx="228600" cy="304800"/>
            <a:chOff x="2160" y="1968"/>
            <a:chExt cx="240" cy="288"/>
          </a:xfrm>
        </p:grpSpPr>
        <p:sp>
          <p:nvSpPr>
            <p:cNvPr id="31" name="AutoShape 31"/>
            <p:cNvSpPr>
              <a:spLocks noChangeArrowheads="1"/>
            </p:cNvSpPr>
            <p:nvPr/>
          </p:nvSpPr>
          <p:spPr bwMode="auto">
            <a:xfrm>
              <a:off x="2160" y="1968"/>
              <a:ext cx="240" cy="288"/>
            </a:xfrm>
            <a:prstGeom prst="foldedCorner">
              <a:avLst>
                <a:gd name="adj" fmla="val 20417"/>
              </a:avLst>
            </a:prstGeom>
            <a:solidFill>
              <a:schemeClr val="folHlink"/>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32" name="Line 32"/>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33" name="Line 33"/>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34" name="Line 34"/>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35" name="Line 35"/>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36" name="Group 36"/>
          <p:cNvGrpSpPr>
            <a:grpSpLocks/>
          </p:cNvGrpSpPr>
          <p:nvPr/>
        </p:nvGrpSpPr>
        <p:grpSpPr bwMode="auto">
          <a:xfrm>
            <a:off x="7593164" y="1075703"/>
            <a:ext cx="228600" cy="304800"/>
            <a:chOff x="2160" y="1968"/>
            <a:chExt cx="240" cy="288"/>
          </a:xfrm>
        </p:grpSpPr>
        <p:sp>
          <p:nvSpPr>
            <p:cNvPr id="37" name="AutoShape 37"/>
            <p:cNvSpPr>
              <a:spLocks noChangeArrowheads="1"/>
            </p:cNvSpPr>
            <p:nvPr/>
          </p:nvSpPr>
          <p:spPr bwMode="auto">
            <a:xfrm>
              <a:off x="2160" y="1968"/>
              <a:ext cx="240" cy="288"/>
            </a:xfrm>
            <a:prstGeom prst="foldedCorner">
              <a:avLst>
                <a:gd name="adj" fmla="val 20417"/>
              </a:avLst>
            </a:prstGeom>
            <a:solidFill>
              <a:schemeClr val="folHlink"/>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38" name="Line 38"/>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39" name="Line 39"/>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40" name="Line 40"/>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41" name="Line 41"/>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42" name="Group 42"/>
          <p:cNvGrpSpPr>
            <a:grpSpLocks/>
          </p:cNvGrpSpPr>
          <p:nvPr/>
        </p:nvGrpSpPr>
        <p:grpSpPr bwMode="auto">
          <a:xfrm>
            <a:off x="8012264" y="1075703"/>
            <a:ext cx="228600" cy="304800"/>
            <a:chOff x="2160" y="1968"/>
            <a:chExt cx="240" cy="288"/>
          </a:xfrm>
        </p:grpSpPr>
        <p:sp>
          <p:nvSpPr>
            <p:cNvPr id="43" name="AutoShape 43"/>
            <p:cNvSpPr>
              <a:spLocks noChangeArrowheads="1"/>
            </p:cNvSpPr>
            <p:nvPr/>
          </p:nvSpPr>
          <p:spPr bwMode="auto">
            <a:xfrm>
              <a:off x="2160" y="1968"/>
              <a:ext cx="240" cy="288"/>
            </a:xfrm>
            <a:prstGeom prst="foldedCorner">
              <a:avLst>
                <a:gd name="adj" fmla="val 20417"/>
              </a:avLst>
            </a:prstGeom>
            <a:solidFill>
              <a:schemeClr val="folHlink"/>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44" name="Line 44"/>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45" name="Line 45"/>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46" name="Line 46"/>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47" name="Line 47"/>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48" name="Group 48"/>
          <p:cNvGrpSpPr>
            <a:grpSpLocks/>
          </p:cNvGrpSpPr>
          <p:nvPr/>
        </p:nvGrpSpPr>
        <p:grpSpPr bwMode="auto">
          <a:xfrm>
            <a:off x="8431364" y="1075703"/>
            <a:ext cx="228600" cy="304800"/>
            <a:chOff x="2160" y="1968"/>
            <a:chExt cx="240" cy="288"/>
          </a:xfrm>
        </p:grpSpPr>
        <p:sp>
          <p:nvSpPr>
            <p:cNvPr id="49" name="AutoShape 49"/>
            <p:cNvSpPr>
              <a:spLocks noChangeArrowheads="1"/>
            </p:cNvSpPr>
            <p:nvPr/>
          </p:nvSpPr>
          <p:spPr bwMode="auto">
            <a:xfrm>
              <a:off x="2160" y="1968"/>
              <a:ext cx="240" cy="288"/>
            </a:xfrm>
            <a:prstGeom prst="foldedCorner">
              <a:avLst>
                <a:gd name="adj" fmla="val 20417"/>
              </a:avLst>
            </a:prstGeom>
            <a:solidFill>
              <a:schemeClr val="folHlink"/>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50" name="Line 50"/>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51" name="Line 51"/>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52" name="Line 52"/>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53" name="Line 53"/>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pic>
        <p:nvPicPr>
          <p:cNvPr id="54" name="Picture 58" descr="j022352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94669" y="3692942"/>
            <a:ext cx="766763" cy="914400"/>
          </a:xfrm>
          <a:prstGeom prst="rect">
            <a:avLst/>
          </a:prstGeom>
          <a:noFill/>
          <a:ln w="9525">
            <a:noFill/>
            <a:miter lim="800000"/>
            <a:headEnd/>
            <a:tailEnd/>
          </a:ln>
        </p:spPr>
      </p:pic>
      <p:cxnSp>
        <p:nvCxnSpPr>
          <p:cNvPr id="55" name="AutoShape 60"/>
          <p:cNvCxnSpPr>
            <a:cxnSpLocks noChangeShapeType="1"/>
            <a:stCxn id="49" idx="2"/>
            <a:endCxn id="18" idx="0"/>
          </p:cNvCxnSpPr>
          <p:nvPr/>
        </p:nvCxnSpPr>
        <p:spPr bwMode="auto">
          <a:xfrm flipH="1">
            <a:off x="8544871" y="1380503"/>
            <a:ext cx="793" cy="396875"/>
          </a:xfrm>
          <a:prstGeom prst="straightConnector1">
            <a:avLst/>
          </a:prstGeom>
          <a:noFill/>
          <a:ln w="9525">
            <a:solidFill>
              <a:schemeClr val="tx1"/>
            </a:solidFill>
            <a:round/>
            <a:headEnd/>
            <a:tailEnd type="triangle" w="med" len="med"/>
          </a:ln>
        </p:spPr>
      </p:cxnSp>
      <p:cxnSp>
        <p:nvCxnSpPr>
          <p:cNvPr id="56" name="AutoShape 61"/>
          <p:cNvCxnSpPr>
            <a:cxnSpLocks noChangeShapeType="1"/>
            <a:stCxn id="43" idx="2"/>
            <a:endCxn id="15" idx="0"/>
          </p:cNvCxnSpPr>
          <p:nvPr/>
        </p:nvCxnSpPr>
        <p:spPr bwMode="auto">
          <a:xfrm flipH="1">
            <a:off x="8119421" y="1380503"/>
            <a:ext cx="7143" cy="396875"/>
          </a:xfrm>
          <a:prstGeom prst="straightConnector1">
            <a:avLst/>
          </a:prstGeom>
          <a:noFill/>
          <a:ln w="9525">
            <a:solidFill>
              <a:schemeClr val="tx1"/>
            </a:solidFill>
            <a:round/>
            <a:headEnd/>
            <a:tailEnd type="triangle" w="med" len="med"/>
          </a:ln>
        </p:spPr>
      </p:cxnSp>
      <p:cxnSp>
        <p:nvCxnSpPr>
          <p:cNvPr id="57" name="AutoShape 62"/>
          <p:cNvCxnSpPr>
            <a:cxnSpLocks noChangeShapeType="1"/>
            <a:stCxn id="37" idx="2"/>
            <a:endCxn id="12" idx="0"/>
          </p:cNvCxnSpPr>
          <p:nvPr/>
        </p:nvCxnSpPr>
        <p:spPr bwMode="auto">
          <a:xfrm flipH="1">
            <a:off x="7700321" y="1380503"/>
            <a:ext cx="7143" cy="396875"/>
          </a:xfrm>
          <a:prstGeom prst="straightConnector1">
            <a:avLst/>
          </a:prstGeom>
          <a:noFill/>
          <a:ln w="9525">
            <a:solidFill>
              <a:schemeClr val="tx1"/>
            </a:solidFill>
            <a:round/>
            <a:headEnd/>
            <a:tailEnd type="triangle" w="med" len="med"/>
          </a:ln>
        </p:spPr>
      </p:cxnSp>
      <p:cxnSp>
        <p:nvCxnSpPr>
          <p:cNvPr id="58" name="AutoShape 63"/>
          <p:cNvCxnSpPr>
            <a:cxnSpLocks noChangeShapeType="1"/>
            <a:stCxn id="31" idx="2"/>
            <a:endCxn id="9" idx="0"/>
          </p:cNvCxnSpPr>
          <p:nvPr/>
        </p:nvCxnSpPr>
        <p:spPr bwMode="auto">
          <a:xfrm flipH="1">
            <a:off x="6671621" y="1380503"/>
            <a:ext cx="7143" cy="396875"/>
          </a:xfrm>
          <a:prstGeom prst="straightConnector1">
            <a:avLst/>
          </a:prstGeom>
          <a:noFill/>
          <a:ln w="9525">
            <a:solidFill>
              <a:schemeClr val="tx1"/>
            </a:solidFill>
            <a:round/>
            <a:headEnd/>
            <a:tailEnd type="triangle" w="med" len="med"/>
          </a:ln>
        </p:spPr>
      </p:cxnSp>
      <p:cxnSp>
        <p:nvCxnSpPr>
          <p:cNvPr id="59" name="AutoShape 64"/>
          <p:cNvCxnSpPr>
            <a:cxnSpLocks noChangeShapeType="1"/>
            <a:stCxn id="26" idx="2"/>
            <a:endCxn id="6" idx="0"/>
          </p:cNvCxnSpPr>
          <p:nvPr/>
        </p:nvCxnSpPr>
        <p:spPr bwMode="auto">
          <a:xfrm flipH="1">
            <a:off x="6252521" y="1380504"/>
            <a:ext cx="7143" cy="396874"/>
          </a:xfrm>
          <a:prstGeom prst="straightConnector1">
            <a:avLst/>
          </a:prstGeom>
          <a:noFill/>
          <a:ln w="9525">
            <a:solidFill>
              <a:schemeClr val="tx1"/>
            </a:solidFill>
            <a:round/>
            <a:headEnd/>
            <a:tailEnd type="triangle" w="med" len="med"/>
          </a:ln>
        </p:spPr>
      </p:cxnSp>
      <p:cxnSp>
        <p:nvCxnSpPr>
          <p:cNvPr id="60" name="AutoShape 65"/>
          <p:cNvCxnSpPr>
            <a:cxnSpLocks noChangeShapeType="1"/>
            <a:stCxn id="18" idx="2"/>
            <a:endCxn id="74" idx="0"/>
          </p:cNvCxnSpPr>
          <p:nvPr/>
        </p:nvCxnSpPr>
        <p:spPr bwMode="auto">
          <a:xfrm>
            <a:off x="8544871" y="2055191"/>
            <a:ext cx="793" cy="388937"/>
          </a:xfrm>
          <a:prstGeom prst="straightConnector1">
            <a:avLst/>
          </a:prstGeom>
          <a:noFill/>
          <a:ln w="9525">
            <a:solidFill>
              <a:schemeClr val="tx1"/>
            </a:solidFill>
            <a:round/>
            <a:headEnd/>
            <a:tailEnd type="triangle" w="med" len="med"/>
          </a:ln>
        </p:spPr>
      </p:cxnSp>
      <p:cxnSp>
        <p:nvCxnSpPr>
          <p:cNvPr id="61" name="AutoShape 66"/>
          <p:cNvCxnSpPr>
            <a:cxnSpLocks noChangeShapeType="1"/>
            <a:stCxn id="14" idx="2"/>
          </p:cNvCxnSpPr>
          <p:nvPr/>
        </p:nvCxnSpPr>
        <p:spPr bwMode="auto">
          <a:xfrm flipH="1">
            <a:off x="7915427" y="2066303"/>
            <a:ext cx="204787" cy="373063"/>
          </a:xfrm>
          <a:prstGeom prst="straightConnector1">
            <a:avLst/>
          </a:prstGeom>
          <a:noFill/>
          <a:ln w="9525">
            <a:solidFill>
              <a:schemeClr val="tx1"/>
            </a:solidFill>
            <a:round/>
            <a:headEnd/>
            <a:tailEnd type="triangle" w="med" len="med"/>
          </a:ln>
        </p:spPr>
      </p:cxnSp>
      <p:cxnSp>
        <p:nvCxnSpPr>
          <p:cNvPr id="62" name="AutoShape 67"/>
          <p:cNvCxnSpPr>
            <a:cxnSpLocks noChangeShapeType="1"/>
            <a:stCxn id="11" idx="2"/>
          </p:cNvCxnSpPr>
          <p:nvPr/>
        </p:nvCxnSpPr>
        <p:spPr bwMode="auto">
          <a:xfrm>
            <a:off x="7701114" y="2066303"/>
            <a:ext cx="173038" cy="368300"/>
          </a:xfrm>
          <a:prstGeom prst="straightConnector1">
            <a:avLst/>
          </a:prstGeom>
          <a:noFill/>
          <a:ln w="9525">
            <a:solidFill>
              <a:schemeClr val="tx1"/>
            </a:solidFill>
            <a:round/>
            <a:headEnd/>
            <a:tailEnd type="triangle" w="med" len="med"/>
          </a:ln>
        </p:spPr>
      </p:cxnSp>
      <p:cxnSp>
        <p:nvCxnSpPr>
          <p:cNvPr id="63" name="AutoShape 68"/>
          <p:cNvCxnSpPr>
            <a:cxnSpLocks noChangeShapeType="1"/>
            <a:stCxn id="8" idx="2"/>
            <a:endCxn id="71" idx="0"/>
          </p:cNvCxnSpPr>
          <p:nvPr/>
        </p:nvCxnSpPr>
        <p:spPr bwMode="auto">
          <a:xfrm>
            <a:off x="6672414" y="2066303"/>
            <a:ext cx="120650" cy="377825"/>
          </a:xfrm>
          <a:prstGeom prst="straightConnector1">
            <a:avLst/>
          </a:prstGeom>
          <a:noFill/>
          <a:ln w="9525">
            <a:solidFill>
              <a:schemeClr val="tx1"/>
            </a:solidFill>
            <a:round/>
            <a:headEnd/>
            <a:tailEnd type="triangle" w="med" len="med"/>
          </a:ln>
        </p:spPr>
      </p:cxnSp>
      <p:cxnSp>
        <p:nvCxnSpPr>
          <p:cNvPr id="64" name="AutoShape 69"/>
          <p:cNvCxnSpPr>
            <a:cxnSpLocks noChangeShapeType="1"/>
            <a:stCxn id="6" idx="2"/>
            <a:endCxn id="69" idx="0"/>
          </p:cNvCxnSpPr>
          <p:nvPr/>
        </p:nvCxnSpPr>
        <p:spPr bwMode="auto">
          <a:xfrm>
            <a:off x="6252521" y="2055191"/>
            <a:ext cx="0" cy="404812"/>
          </a:xfrm>
          <a:prstGeom prst="straightConnector1">
            <a:avLst/>
          </a:prstGeom>
          <a:noFill/>
          <a:ln w="9525">
            <a:solidFill>
              <a:schemeClr val="tx1"/>
            </a:solidFill>
            <a:round/>
            <a:headEnd/>
            <a:tailEnd type="triangle" w="med" len="med"/>
          </a:ln>
        </p:spPr>
      </p:cxnSp>
      <p:cxnSp>
        <p:nvCxnSpPr>
          <p:cNvPr id="65" name="AutoShape 70"/>
          <p:cNvCxnSpPr>
            <a:cxnSpLocks noChangeShapeType="1"/>
            <a:stCxn id="23" idx="2"/>
          </p:cNvCxnSpPr>
          <p:nvPr/>
        </p:nvCxnSpPr>
        <p:spPr bwMode="auto">
          <a:xfrm flipH="1">
            <a:off x="7631657" y="3434728"/>
            <a:ext cx="469507" cy="414027"/>
          </a:xfrm>
          <a:prstGeom prst="straightConnector1">
            <a:avLst/>
          </a:prstGeom>
          <a:noFill/>
          <a:ln w="9525">
            <a:solidFill>
              <a:schemeClr val="tx1"/>
            </a:solidFill>
            <a:round/>
            <a:headEnd/>
            <a:tailEnd type="triangle" w="med" len="med"/>
          </a:ln>
        </p:spPr>
      </p:cxnSp>
      <p:cxnSp>
        <p:nvCxnSpPr>
          <p:cNvPr id="66" name="AutoShape 71"/>
          <p:cNvCxnSpPr>
            <a:cxnSpLocks noChangeShapeType="1"/>
            <a:stCxn id="20" idx="2"/>
          </p:cNvCxnSpPr>
          <p:nvPr/>
        </p:nvCxnSpPr>
        <p:spPr bwMode="auto">
          <a:xfrm>
            <a:off x="6450164" y="3418853"/>
            <a:ext cx="521616" cy="448755"/>
          </a:xfrm>
          <a:prstGeom prst="straightConnector1">
            <a:avLst/>
          </a:prstGeom>
          <a:noFill/>
          <a:ln w="9525">
            <a:solidFill>
              <a:schemeClr val="tx1"/>
            </a:solidFill>
            <a:round/>
            <a:headEnd/>
            <a:tailEnd type="triangle" w="med" len="med"/>
          </a:ln>
        </p:spPr>
      </p:cxnSp>
      <p:grpSp>
        <p:nvGrpSpPr>
          <p:cNvPr id="67" name="Group 73"/>
          <p:cNvGrpSpPr>
            <a:grpSpLocks/>
          </p:cNvGrpSpPr>
          <p:nvPr/>
        </p:nvGrpSpPr>
        <p:grpSpPr bwMode="auto">
          <a:xfrm>
            <a:off x="6139014" y="2444128"/>
            <a:ext cx="228600" cy="304800"/>
            <a:chOff x="2688" y="2112"/>
            <a:chExt cx="144" cy="192"/>
          </a:xfrm>
        </p:grpSpPr>
        <p:sp>
          <p:nvSpPr>
            <p:cNvPr id="68" name="Rectangle 74"/>
            <p:cNvSpPr>
              <a:spLocks noChangeArrowheads="1"/>
            </p:cNvSpPr>
            <p:nvPr/>
          </p:nvSpPr>
          <p:spPr bwMode="auto">
            <a:xfrm>
              <a:off x="2688" y="2112"/>
              <a:ext cx="144" cy="192"/>
            </a:xfrm>
            <a:prstGeom prst="rect">
              <a:avLst/>
            </a:prstGeom>
            <a:solidFill>
              <a:srgbClr val="D9CCF2"/>
            </a:solidFill>
            <a:ln w="9525">
              <a:solidFill>
                <a:srgbClr val="D9CCF2"/>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69" name="Text Box 75"/>
            <p:cNvSpPr txBox="1">
              <a:spLocks noChangeArrowheads="1"/>
            </p:cNvSpPr>
            <p:nvPr/>
          </p:nvSpPr>
          <p:spPr bwMode="auto">
            <a:xfrm>
              <a:off x="2704" y="2122"/>
              <a:ext cx="111" cy="175"/>
            </a:xfrm>
            <a:prstGeom prst="rect">
              <a:avLst/>
            </a:prstGeom>
            <a:solidFill>
              <a:srgbClr val="D9CCF2"/>
            </a:solid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70" name="Group 76"/>
          <p:cNvGrpSpPr>
            <a:grpSpLocks/>
          </p:cNvGrpSpPr>
          <p:nvPr/>
        </p:nvGrpSpPr>
        <p:grpSpPr bwMode="auto">
          <a:xfrm>
            <a:off x="6678764" y="2444128"/>
            <a:ext cx="228600" cy="304800"/>
            <a:chOff x="2688" y="2112"/>
            <a:chExt cx="144" cy="192"/>
          </a:xfrm>
        </p:grpSpPr>
        <p:sp>
          <p:nvSpPr>
            <p:cNvPr id="71" name="Rectangle 77"/>
            <p:cNvSpPr>
              <a:spLocks noChangeArrowheads="1"/>
            </p:cNvSpPr>
            <p:nvPr/>
          </p:nvSpPr>
          <p:spPr bwMode="auto">
            <a:xfrm>
              <a:off x="2688" y="2112"/>
              <a:ext cx="144" cy="192"/>
            </a:xfrm>
            <a:prstGeom prst="rect">
              <a:avLst/>
            </a:prstGeom>
            <a:solidFill>
              <a:srgbClr val="D9CCF2"/>
            </a:solidFill>
            <a:ln w="9525">
              <a:solidFill>
                <a:srgbClr val="D9CCF2"/>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72" name="Text Box 78"/>
            <p:cNvSpPr txBox="1">
              <a:spLocks noChangeArrowheads="1"/>
            </p:cNvSpPr>
            <p:nvPr/>
          </p:nvSpPr>
          <p:spPr bwMode="auto">
            <a:xfrm>
              <a:off x="2704" y="2122"/>
              <a:ext cx="111" cy="175"/>
            </a:xfrm>
            <a:prstGeom prst="rect">
              <a:avLst/>
            </a:prstGeom>
            <a:solidFill>
              <a:srgbClr val="D9CCF2"/>
            </a:solid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73" name="Group 79"/>
          <p:cNvGrpSpPr>
            <a:grpSpLocks/>
          </p:cNvGrpSpPr>
          <p:nvPr/>
        </p:nvGrpSpPr>
        <p:grpSpPr bwMode="auto">
          <a:xfrm>
            <a:off x="8431364" y="2444128"/>
            <a:ext cx="228600" cy="304800"/>
            <a:chOff x="2688" y="2112"/>
            <a:chExt cx="144" cy="192"/>
          </a:xfrm>
        </p:grpSpPr>
        <p:sp>
          <p:nvSpPr>
            <p:cNvPr id="74" name="Rectangle 80"/>
            <p:cNvSpPr>
              <a:spLocks noChangeArrowheads="1"/>
            </p:cNvSpPr>
            <p:nvPr/>
          </p:nvSpPr>
          <p:spPr bwMode="auto">
            <a:xfrm>
              <a:off x="2688" y="2112"/>
              <a:ext cx="144" cy="192"/>
            </a:xfrm>
            <a:prstGeom prst="rect">
              <a:avLst/>
            </a:prstGeom>
            <a:solidFill>
              <a:srgbClr val="D9CCF2"/>
            </a:solidFill>
            <a:ln w="9525">
              <a:solidFill>
                <a:srgbClr val="D9CCF2"/>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75" name="Text Box 81"/>
            <p:cNvSpPr txBox="1">
              <a:spLocks noChangeArrowheads="1"/>
            </p:cNvSpPr>
            <p:nvPr/>
          </p:nvSpPr>
          <p:spPr bwMode="auto">
            <a:xfrm>
              <a:off x="2704" y="2122"/>
              <a:ext cx="111" cy="175"/>
            </a:xfrm>
            <a:prstGeom prst="rect">
              <a:avLst/>
            </a:prstGeom>
            <a:solidFill>
              <a:srgbClr val="D9CCF2"/>
            </a:solid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76" name="Group 82"/>
          <p:cNvGrpSpPr>
            <a:grpSpLocks/>
          </p:cNvGrpSpPr>
          <p:nvPr/>
        </p:nvGrpSpPr>
        <p:grpSpPr bwMode="auto">
          <a:xfrm>
            <a:off x="7783664" y="2447303"/>
            <a:ext cx="228600" cy="304800"/>
            <a:chOff x="2688" y="2112"/>
            <a:chExt cx="144" cy="192"/>
          </a:xfrm>
        </p:grpSpPr>
        <p:sp>
          <p:nvSpPr>
            <p:cNvPr id="77" name="Rectangle 83"/>
            <p:cNvSpPr>
              <a:spLocks noChangeArrowheads="1"/>
            </p:cNvSpPr>
            <p:nvPr/>
          </p:nvSpPr>
          <p:spPr bwMode="auto">
            <a:xfrm>
              <a:off x="2688" y="2112"/>
              <a:ext cx="144" cy="192"/>
            </a:xfrm>
            <a:prstGeom prst="rect">
              <a:avLst/>
            </a:prstGeom>
            <a:solidFill>
              <a:srgbClr val="D9CCF2"/>
            </a:solidFill>
            <a:ln w="9525">
              <a:solidFill>
                <a:srgbClr val="D9CCF2"/>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78" name="Text Box 84"/>
            <p:cNvSpPr txBox="1">
              <a:spLocks noChangeArrowheads="1"/>
            </p:cNvSpPr>
            <p:nvPr/>
          </p:nvSpPr>
          <p:spPr bwMode="auto">
            <a:xfrm>
              <a:off x="2704" y="2122"/>
              <a:ext cx="111" cy="175"/>
            </a:xfrm>
            <a:prstGeom prst="rect">
              <a:avLst/>
            </a:prstGeom>
            <a:solidFill>
              <a:srgbClr val="D9CCF2"/>
            </a:solid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cxnSp>
        <p:nvCxnSpPr>
          <p:cNvPr id="79" name="AutoShape 85"/>
          <p:cNvCxnSpPr>
            <a:cxnSpLocks noChangeShapeType="1"/>
          </p:cNvCxnSpPr>
          <p:nvPr/>
        </p:nvCxnSpPr>
        <p:spPr bwMode="auto">
          <a:xfrm>
            <a:off x="6221564" y="2748928"/>
            <a:ext cx="211138" cy="355600"/>
          </a:xfrm>
          <a:prstGeom prst="straightConnector1">
            <a:avLst/>
          </a:prstGeom>
          <a:noFill/>
          <a:ln w="9525">
            <a:solidFill>
              <a:schemeClr val="tx1"/>
            </a:solidFill>
            <a:round/>
            <a:headEnd/>
            <a:tailEnd type="triangle" w="med" len="med"/>
          </a:ln>
        </p:spPr>
      </p:cxnSp>
      <p:cxnSp>
        <p:nvCxnSpPr>
          <p:cNvPr id="80" name="AutoShape 86"/>
          <p:cNvCxnSpPr>
            <a:cxnSpLocks noChangeShapeType="1"/>
            <a:stCxn id="71" idx="2"/>
          </p:cNvCxnSpPr>
          <p:nvPr/>
        </p:nvCxnSpPr>
        <p:spPr bwMode="auto">
          <a:xfrm flipH="1">
            <a:off x="6466039" y="2748928"/>
            <a:ext cx="327025" cy="355600"/>
          </a:xfrm>
          <a:prstGeom prst="straightConnector1">
            <a:avLst/>
          </a:prstGeom>
          <a:noFill/>
          <a:ln w="9525">
            <a:solidFill>
              <a:schemeClr val="tx1"/>
            </a:solidFill>
            <a:round/>
            <a:headEnd/>
            <a:tailEnd type="triangle" w="med" len="med"/>
          </a:ln>
        </p:spPr>
      </p:cxnSp>
      <p:cxnSp>
        <p:nvCxnSpPr>
          <p:cNvPr id="81" name="AutoShape 87"/>
          <p:cNvCxnSpPr>
            <a:cxnSpLocks noChangeShapeType="1"/>
            <a:stCxn id="77" idx="2"/>
          </p:cNvCxnSpPr>
          <p:nvPr/>
        </p:nvCxnSpPr>
        <p:spPr bwMode="auto">
          <a:xfrm>
            <a:off x="7897964" y="2752103"/>
            <a:ext cx="203200" cy="361950"/>
          </a:xfrm>
          <a:prstGeom prst="straightConnector1">
            <a:avLst/>
          </a:prstGeom>
          <a:noFill/>
          <a:ln w="9525">
            <a:solidFill>
              <a:schemeClr val="tx1"/>
            </a:solidFill>
            <a:round/>
            <a:headEnd/>
            <a:tailEnd type="triangle" w="med" len="med"/>
          </a:ln>
        </p:spPr>
      </p:cxnSp>
      <p:cxnSp>
        <p:nvCxnSpPr>
          <p:cNvPr id="82" name="AutoShape 88"/>
          <p:cNvCxnSpPr>
            <a:cxnSpLocks noChangeShapeType="1"/>
            <a:stCxn id="74" idx="2"/>
          </p:cNvCxnSpPr>
          <p:nvPr/>
        </p:nvCxnSpPr>
        <p:spPr bwMode="auto">
          <a:xfrm flipH="1">
            <a:off x="8128152" y="2748928"/>
            <a:ext cx="417512" cy="363538"/>
          </a:xfrm>
          <a:prstGeom prst="straightConnector1">
            <a:avLst/>
          </a:prstGeom>
          <a:noFill/>
          <a:ln w="9525">
            <a:solidFill>
              <a:schemeClr val="tx1"/>
            </a:solidFill>
            <a:round/>
            <a:headEnd/>
            <a:tailEnd type="triangle" w="med" len="med"/>
          </a:ln>
        </p:spPr>
      </p:cxnSp>
      <p:grpSp>
        <p:nvGrpSpPr>
          <p:cNvPr id="83" name="Group 90"/>
          <p:cNvGrpSpPr>
            <a:grpSpLocks/>
          </p:cNvGrpSpPr>
          <p:nvPr/>
        </p:nvGrpSpPr>
        <p:grpSpPr bwMode="auto">
          <a:xfrm>
            <a:off x="6907364" y="1761503"/>
            <a:ext cx="228600" cy="304800"/>
            <a:chOff x="2688" y="2112"/>
            <a:chExt cx="144" cy="192"/>
          </a:xfrm>
        </p:grpSpPr>
        <p:sp>
          <p:nvSpPr>
            <p:cNvPr id="84" name="Rectangle 91"/>
            <p:cNvSpPr>
              <a:spLocks noChangeArrowheads="1"/>
            </p:cNvSpPr>
            <p:nvPr/>
          </p:nvSpPr>
          <p:spPr bwMode="auto">
            <a:xfrm>
              <a:off x="2688" y="2112"/>
              <a:ext cx="144" cy="192"/>
            </a:xfrm>
            <a:prstGeom prst="rect">
              <a:avLst/>
            </a:prstGeom>
            <a:solidFill>
              <a:srgbClr val="C5E2FF"/>
            </a:solidFill>
            <a:ln w="9525">
              <a:solidFill>
                <a:srgbClr val="2793FF"/>
              </a:solidFill>
              <a:miter lim="800000"/>
              <a:headEnd/>
              <a:tailEnd/>
            </a:ln>
            <a:effectLst>
              <a:outerShdw dist="35921" dir="2700000" algn="ctr" rotWithShape="0">
                <a:srgbClr val="DFDFDF"/>
              </a:outerShdw>
            </a:effectLst>
          </p:spPr>
          <p:txBody>
            <a:bodyPr wrap="none" anchor="ctr"/>
            <a:lstStyle/>
            <a:p>
              <a:pPr>
                <a:defRPr/>
              </a:pPr>
              <a:endParaRPr lang="en-US">
                <a:latin typeface="Trebuchet MS"/>
                <a:cs typeface="Trebuchet MS"/>
              </a:endParaRPr>
            </a:p>
          </p:txBody>
        </p:sp>
        <p:sp>
          <p:nvSpPr>
            <p:cNvPr id="85" name="Text Box 92"/>
            <p:cNvSpPr txBox="1">
              <a:spLocks noChangeArrowheads="1"/>
            </p:cNvSpPr>
            <p:nvPr/>
          </p:nvSpPr>
          <p:spPr bwMode="auto">
            <a:xfrm>
              <a:off x="2704" y="2122"/>
              <a:ext cx="111" cy="175"/>
            </a:xfrm>
            <a:prstGeom prst="rect">
              <a:avLst/>
            </a:prstGeom>
            <a:noFill/>
            <a:ln w="9525">
              <a:noFill/>
              <a:miter lim="800000"/>
              <a:headEnd/>
              <a:tailEnd/>
            </a:ln>
          </p:spPr>
          <p:txBody>
            <a:bodyPr lIns="0" tIns="0" rIns="0" bIns="0">
              <a:spAutoFit/>
            </a:bodyPr>
            <a:lstStyle/>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a:p>
              <a:pPr algn="l" eaLnBrk="0" hangingPunct="0">
                <a:lnSpc>
                  <a:spcPct val="90000"/>
                </a:lnSpc>
                <a:spcBef>
                  <a:spcPct val="0"/>
                </a:spcBef>
              </a:pPr>
              <a:r>
                <a:rPr lang="en-US" sz="500">
                  <a:latin typeface="Trebuchet MS"/>
                  <a:cs typeface="Trebuchet MS"/>
                </a:rPr>
                <a:t>01010</a:t>
              </a:r>
            </a:p>
            <a:p>
              <a:pPr algn="l" eaLnBrk="0" hangingPunct="0">
                <a:lnSpc>
                  <a:spcPct val="90000"/>
                </a:lnSpc>
                <a:spcBef>
                  <a:spcPct val="0"/>
                </a:spcBef>
              </a:pPr>
              <a:r>
                <a:rPr lang="en-US" sz="500">
                  <a:latin typeface="Trebuchet MS"/>
                  <a:cs typeface="Trebuchet MS"/>
                </a:rPr>
                <a:t>10101</a:t>
              </a:r>
            </a:p>
          </p:txBody>
        </p:sp>
      </p:grpSp>
      <p:grpSp>
        <p:nvGrpSpPr>
          <p:cNvPr id="86" name="Group 93"/>
          <p:cNvGrpSpPr>
            <a:grpSpLocks/>
          </p:cNvGrpSpPr>
          <p:nvPr/>
        </p:nvGrpSpPr>
        <p:grpSpPr bwMode="auto">
          <a:xfrm>
            <a:off x="6907364" y="1075703"/>
            <a:ext cx="228600" cy="304800"/>
            <a:chOff x="2160" y="1968"/>
            <a:chExt cx="240" cy="288"/>
          </a:xfrm>
        </p:grpSpPr>
        <p:sp>
          <p:nvSpPr>
            <p:cNvPr id="87" name="AutoShape 94"/>
            <p:cNvSpPr>
              <a:spLocks noChangeArrowheads="1"/>
            </p:cNvSpPr>
            <p:nvPr/>
          </p:nvSpPr>
          <p:spPr bwMode="auto">
            <a:xfrm>
              <a:off x="2160" y="1968"/>
              <a:ext cx="240" cy="288"/>
            </a:xfrm>
            <a:prstGeom prst="foldedCorner">
              <a:avLst>
                <a:gd name="adj" fmla="val 20417"/>
              </a:avLst>
            </a:prstGeom>
            <a:solidFill>
              <a:schemeClr val="folHlink"/>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88" name="Line 95"/>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89" name="Line 96"/>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90" name="Line 97"/>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91" name="Line 98"/>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cxnSp>
        <p:nvCxnSpPr>
          <p:cNvPr id="92" name="AutoShape 99"/>
          <p:cNvCxnSpPr>
            <a:cxnSpLocks noChangeShapeType="1"/>
            <a:stCxn id="87" idx="2"/>
            <a:endCxn id="85" idx="0"/>
          </p:cNvCxnSpPr>
          <p:nvPr/>
        </p:nvCxnSpPr>
        <p:spPr bwMode="auto">
          <a:xfrm flipH="1">
            <a:off x="7020871" y="1380503"/>
            <a:ext cx="793" cy="396875"/>
          </a:xfrm>
          <a:prstGeom prst="straightConnector1">
            <a:avLst/>
          </a:prstGeom>
          <a:noFill/>
          <a:ln w="9525">
            <a:solidFill>
              <a:schemeClr val="tx1"/>
            </a:solidFill>
            <a:round/>
            <a:headEnd/>
            <a:tailEnd type="triangle" w="med" len="med"/>
          </a:ln>
        </p:spPr>
      </p:cxnSp>
      <p:cxnSp>
        <p:nvCxnSpPr>
          <p:cNvPr id="93" name="AutoShape 100"/>
          <p:cNvCxnSpPr>
            <a:cxnSpLocks noChangeShapeType="1"/>
            <a:stCxn id="84" idx="2"/>
          </p:cNvCxnSpPr>
          <p:nvPr/>
        </p:nvCxnSpPr>
        <p:spPr bwMode="auto">
          <a:xfrm flipH="1">
            <a:off x="6821639" y="2066303"/>
            <a:ext cx="200025" cy="377825"/>
          </a:xfrm>
          <a:prstGeom prst="straightConnector1">
            <a:avLst/>
          </a:prstGeom>
          <a:noFill/>
          <a:ln w="9525">
            <a:solidFill>
              <a:schemeClr val="tx1"/>
            </a:solidFill>
            <a:round/>
            <a:headEnd/>
            <a:tailEnd type="triangle" w="med" len="med"/>
          </a:ln>
        </p:spPr>
      </p:cxnSp>
      <p:sp>
        <p:nvSpPr>
          <p:cNvPr id="94" name="Line 33"/>
          <p:cNvSpPr>
            <a:spLocks noChangeShapeType="1"/>
          </p:cNvSpPr>
          <p:nvPr/>
        </p:nvSpPr>
        <p:spPr bwMode="auto">
          <a:xfrm>
            <a:off x="6164677" y="1178871"/>
            <a:ext cx="182880" cy="0"/>
          </a:xfrm>
          <a:prstGeom prst="line">
            <a:avLst/>
          </a:prstGeom>
          <a:noFill/>
          <a:ln w="9525">
            <a:solidFill>
              <a:srgbClr val="CD976E"/>
            </a:solidFill>
            <a:round/>
            <a:headEnd/>
            <a:tailEnd/>
          </a:ln>
        </p:spPr>
        <p:txBody>
          <a:bodyPr/>
          <a:lstStyle/>
          <a:p>
            <a:endParaRPr lang="en-US">
              <a:latin typeface="Trebuchet MS"/>
              <a:cs typeface="Trebuchet MS"/>
            </a:endParaRPr>
          </a:p>
        </p:txBody>
      </p:sp>
      <p:grpSp>
        <p:nvGrpSpPr>
          <p:cNvPr id="95" name="Group 24"/>
          <p:cNvGrpSpPr>
            <a:grpSpLocks/>
          </p:cNvGrpSpPr>
          <p:nvPr/>
        </p:nvGrpSpPr>
        <p:grpSpPr bwMode="auto">
          <a:xfrm>
            <a:off x="5977246" y="370247"/>
            <a:ext cx="228600" cy="304800"/>
            <a:chOff x="2160" y="1968"/>
            <a:chExt cx="240" cy="288"/>
          </a:xfrm>
        </p:grpSpPr>
        <p:sp>
          <p:nvSpPr>
            <p:cNvPr id="96" name="AutoShape 25"/>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97" name="Line 26"/>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98" name="Line 28"/>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99" name="Line 29"/>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100" name="Group 30"/>
          <p:cNvGrpSpPr>
            <a:grpSpLocks/>
          </p:cNvGrpSpPr>
          <p:nvPr/>
        </p:nvGrpSpPr>
        <p:grpSpPr bwMode="auto">
          <a:xfrm>
            <a:off x="6302076" y="370246"/>
            <a:ext cx="228600" cy="304800"/>
            <a:chOff x="2160" y="1968"/>
            <a:chExt cx="240" cy="288"/>
          </a:xfrm>
        </p:grpSpPr>
        <p:sp>
          <p:nvSpPr>
            <p:cNvPr id="101" name="AutoShape 31"/>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02" name="Line 32"/>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03" name="Line 33"/>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04" name="Line 34"/>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05" name="Line 35"/>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106" name="Group 36"/>
          <p:cNvGrpSpPr>
            <a:grpSpLocks/>
          </p:cNvGrpSpPr>
          <p:nvPr/>
        </p:nvGrpSpPr>
        <p:grpSpPr bwMode="auto">
          <a:xfrm>
            <a:off x="7443900" y="370246"/>
            <a:ext cx="228600" cy="304800"/>
            <a:chOff x="2160" y="1968"/>
            <a:chExt cx="240" cy="288"/>
          </a:xfrm>
        </p:grpSpPr>
        <p:sp>
          <p:nvSpPr>
            <p:cNvPr id="107" name="AutoShape 37"/>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08" name="Line 38"/>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09" name="Line 39"/>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10" name="Line 40"/>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11" name="Line 41"/>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112" name="Group 42"/>
          <p:cNvGrpSpPr>
            <a:grpSpLocks/>
          </p:cNvGrpSpPr>
          <p:nvPr/>
        </p:nvGrpSpPr>
        <p:grpSpPr bwMode="auto">
          <a:xfrm>
            <a:off x="8023259" y="370246"/>
            <a:ext cx="228600" cy="304800"/>
            <a:chOff x="2160" y="1968"/>
            <a:chExt cx="240" cy="288"/>
          </a:xfrm>
        </p:grpSpPr>
        <p:sp>
          <p:nvSpPr>
            <p:cNvPr id="113" name="AutoShape 43"/>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14" name="Line 44"/>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15" name="Line 45"/>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16" name="Line 46"/>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17" name="Line 47"/>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118" name="Group 48"/>
          <p:cNvGrpSpPr>
            <a:grpSpLocks/>
          </p:cNvGrpSpPr>
          <p:nvPr/>
        </p:nvGrpSpPr>
        <p:grpSpPr bwMode="auto">
          <a:xfrm>
            <a:off x="8329235" y="370246"/>
            <a:ext cx="228600" cy="304800"/>
            <a:chOff x="2160" y="1968"/>
            <a:chExt cx="240" cy="288"/>
          </a:xfrm>
        </p:grpSpPr>
        <p:sp>
          <p:nvSpPr>
            <p:cNvPr id="119" name="AutoShape 49"/>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20" name="Line 50"/>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21" name="Line 51"/>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22" name="Line 52"/>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23" name="Line 53"/>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cxnSp>
        <p:nvCxnSpPr>
          <p:cNvPr id="124" name="AutoShape 60"/>
          <p:cNvCxnSpPr>
            <a:cxnSpLocks noChangeShapeType="1"/>
            <a:stCxn id="119" idx="2"/>
            <a:endCxn id="49" idx="0"/>
          </p:cNvCxnSpPr>
          <p:nvPr/>
        </p:nvCxnSpPr>
        <p:spPr bwMode="auto">
          <a:xfrm>
            <a:off x="8443535" y="675046"/>
            <a:ext cx="102129" cy="400657"/>
          </a:xfrm>
          <a:prstGeom prst="straightConnector1">
            <a:avLst/>
          </a:prstGeom>
          <a:noFill/>
          <a:ln w="9525">
            <a:solidFill>
              <a:schemeClr val="tx1"/>
            </a:solidFill>
            <a:round/>
            <a:headEnd/>
            <a:tailEnd type="triangle" w="med" len="med"/>
          </a:ln>
        </p:spPr>
      </p:cxnSp>
      <p:cxnSp>
        <p:nvCxnSpPr>
          <p:cNvPr id="125" name="AutoShape 61"/>
          <p:cNvCxnSpPr>
            <a:cxnSpLocks noChangeShapeType="1"/>
            <a:stCxn id="113" idx="2"/>
          </p:cNvCxnSpPr>
          <p:nvPr/>
        </p:nvCxnSpPr>
        <p:spPr bwMode="auto">
          <a:xfrm flipH="1">
            <a:off x="8131209" y="675046"/>
            <a:ext cx="6350" cy="396875"/>
          </a:xfrm>
          <a:prstGeom prst="straightConnector1">
            <a:avLst/>
          </a:prstGeom>
          <a:noFill/>
          <a:ln w="9525">
            <a:solidFill>
              <a:schemeClr val="tx1"/>
            </a:solidFill>
            <a:round/>
            <a:headEnd/>
            <a:tailEnd type="triangle" w="med" len="med"/>
          </a:ln>
        </p:spPr>
      </p:cxnSp>
      <p:cxnSp>
        <p:nvCxnSpPr>
          <p:cNvPr id="126" name="AutoShape 62"/>
          <p:cNvCxnSpPr>
            <a:cxnSpLocks noChangeShapeType="1"/>
            <a:stCxn id="107" idx="2"/>
          </p:cNvCxnSpPr>
          <p:nvPr/>
        </p:nvCxnSpPr>
        <p:spPr bwMode="auto">
          <a:xfrm>
            <a:off x="7558200" y="675046"/>
            <a:ext cx="35750" cy="373935"/>
          </a:xfrm>
          <a:prstGeom prst="straightConnector1">
            <a:avLst/>
          </a:prstGeom>
          <a:noFill/>
          <a:ln w="9525">
            <a:solidFill>
              <a:schemeClr val="tx1"/>
            </a:solidFill>
            <a:round/>
            <a:headEnd/>
            <a:tailEnd type="triangle" w="med" len="med"/>
          </a:ln>
        </p:spPr>
      </p:cxnSp>
      <p:cxnSp>
        <p:nvCxnSpPr>
          <p:cNvPr id="127" name="AutoShape 63"/>
          <p:cNvCxnSpPr>
            <a:cxnSpLocks noChangeShapeType="1"/>
            <a:stCxn id="101" idx="2"/>
          </p:cNvCxnSpPr>
          <p:nvPr/>
        </p:nvCxnSpPr>
        <p:spPr bwMode="auto">
          <a:xfrm flipH="1">
            <a:off x="6377892" y="675046"/>
            <a:ext cx="38484" cy="402215"/>
          </a:xfrm>
          <a:prstGeom prst="straightConnector1">
            <a:avLst/>
          </a:prstGeom>
          <a:noFill/>
          <a:ln w="9525">
            <a:solidFill>
              <a:schemeClr val="tx1"/>
            </a:solidFill>
            <a:round/>
            <a:headEnd/>
            <a:tailEnd type="triangle" w="med" len="med"/>
          </a:ln>
        </p:spPr>
      </p:cxnSp>
      <p:cxnSp>
        <p:nvCxnSpPr>
          <p:cNvPr id="128" name="AutoShape 64"/>
          <p:cNvCxnSpPr>
            <a:cxnSpLocks noChangeShapeType="1"/>
            <a:stCxn id="96" idx="2"/>
          </p:cNvCxnSpPr>
          <p:nvPr/>
        </p:nvCxnSpPr>
        <p:spPr bwMode="auto">
          <a:xfrm>
            <a:off x="6091546" y="675047"/>
            <a:ext cx="60103" cy="392788"/>
          </a:xfrm>
          <a:prstGeom prst="straightConnector1">
            <a:avLst/>
          </a:prstGeom>
          <a:noFill/>
          <a:ln w="9525">
            <a:solidFill>
              <a:schemeClr val="tx1"/>
            </a:solidFill>
            <a:round/>
            <a:headEnd/>
            <a:tailEnd type="triangle" w="med" len="med"/>
          </a:ln>
        </p:spPr>
      </p:cxnSp>
      <p:grpSp>
        <p:nvGrpSpPr>
          <p:cNvPr id="129" name="Group 93"/>
          <p:cNvGrpSpPr>
            <a:grpSpLocks/>
          </p:cNvGrpSpPr>
          <p:nvPr/>
        </p:nvGrpSpPr>
        <p:grpSpPr bwMode="auto">
          <a:xfrm>
            <a:off x="6918359" y="370246"/>
            <a:ext cx="228600" cy="304800"/>
            <a:chOff x="2160" y="1968"/>
            <a:chExt cx="240" cy="288"/>
          </a:xfrm>
        </p:grpSpPr>
        <p:sp>
          <p:nvSpPr>
            <p:cNvPr id="130" name="AutoShape 94"/>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31" name="Line 95"/>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32" name="Line 96"/>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33" name="Line 97"/>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34" name="Line 98"/>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cxnSp>
        <p:nvCxnSpPr>
          <p:cNvPr id="135" name="AutoShape 99"/>
          <p:cNvCxnSpPr>
            <a:cxnSpLocks noChangeShapeType="1"/>
            <a:stCxn id="130" idx="2"/>
          </p:cNvCxnSpPr>
          <p:nvPr/>
        </p:nvCxnSpPr>
        <p:spPr bwMode="auto">
          <a:xfrm>
            <a:off x="7032659" y="675046"/>
            <a:ext cx="0" cy="396875"/>
          </a:xfrm>
          <a:prstGeom prst="straightConnector1">
            <a:avLst/>
          </a:prstGeom>
          <a:noFill/>
          <a:ln w="9525">
            <a:solidFill>
              <a:schemeClr val="tx1"/>
            </a:solidFill>
            <a:round/>
            <a:headEnd/>
            <a:tailEnd type="triangle" w="med" len="med"/>
          </a:ln>
        </p:spPr>
      </p:cxnSp>
      <p:sp>
        <p:nvSpPr>
          <p:cNvPr id="136" name="Line 33"/>
          <p:cNvSpPr>
            <a:spLocks noChangeShapeType="1"/>
          </p:cNvSpPr>
          <p:nvPr/>
        </p:nvSpPr>
        <p:spPr bwMode="auto">
          <a:xfrm>
            <a:off x="5996559" y="473414"/>
            <a:ext cx="182880" cy="0"/>
          </a:xfrm>
          <a:prstGeom prst="line">
            <a:avLst/>
          </a:prstGeom>
          <a:noFill/>
          <a:ln w="9525">
            <a:solidFill>
              <a:srgbClr val="CD976E"/>
            </a:solidFill>
            <a:round/>
            <a:headEnd/>
            <a:tailEnd/>
          </a:ln>
        </p:spPr>
        <p:txBody>
          <a:bodyPr/>
          <a:lstStyle/>
          <a:p>
            <a:endParaRPr lang="en-US">
              <a:latin typeface="Trebuchet MS"/>
              <a:cs typeface="Trebuchet MS"/>
            </a:endParaRPr>
          </a:p>
        </p:txBody>
      </p:sp>
      <p:grpSp>
        <p:nvGrpSpPr>
          <p:cNvPr id="137" name="Group 30"/>
          <p:cNvGrpSpPr>
            <a:grpSpLocks/>
          </p:cNvGrpSpPr>
          <p:nvPr/>
        </p:nvGrpSpPr>
        <p:grpSpPr bwMode="auto">
          <a:xfrm>
            <a:off x="6605308" y="371814"/>
            <a:ext cx="228600" cy="304800"/>
            <a:chOff x="2160" y="1968"/>
            <a:chExt cx="240" cy="288"/>
          </a:xfrm>
        </p:grpSpPr>
        <p:sp>
          <p:nvSpPr>
            <p:cNvPr id="138" name="AutoShape 31"/>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39" name="Line 32"/>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40" name="Line 33"/>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41" name="Line 34"/>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42" name="Line 35"/>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143" name="Group 36"/>
          <p:cNvGrpSpPr>
            <a:grpSpLocks/>
          </p:cNvGrpSpPr>
          <p:nvPr/>
        </p:nvGrpSpPr>
        <p:grpSpPr bwMode="auto">
          <a:xfrm>
            <a:off x="7737705" y="371814"/>
            <a:ext cx="228600" cy="304800"/>
            <a:chOff x="2160" y="1968"/>
            <a:chExt cx="240" cy="288"/>
          </a:xfrm>
        </p:grpSpPr>
        <p:sp>
          <p:nvSpPr>
            <p:cNvPr id="144" name="AutoShape 37"/>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45" name="Line 38"/>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46" name="Line 39"/>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47" name="Line 40"/>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48" name="Line 41"/>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grpSp>
        <p:nvGrpSpPr>
          <p:cNvPr id="149" name="Group 48"/>
          <p:cNvGrpSpPr>
            <a:grpSpLocks/>
          </p:cNvGrpSpPr>
          <p:nvPr/>
        </p:nvGrpSpPr>
        <p:grpSpPr bwMode="auto">
          <a:xfrm>
            <a:off x="8604186" y="371814"/>
            <a:ext cx="228600" cy="304800"/>
            <a:chOff x="2160" y="1968"/>
            <a:chExt cx="240" cy="288"/>
          </a:xfrm>
        </p:grpSpPr>
        <p:sp>
          <p:nvSpPr>
            <p:cNvPr id="150" name="AutoShape 49"/>
            <p:cNvSpPr>
              <a:spLocks noChangeArrowheads="1"/>
            </p:cNvSpPr>
            <p:nvPr/>
          </p:nvSpPr>
          <p:spPr bwMode="auto">
            <a:xfrm>
              <a:off x="2160" y="1968"/>
              <a:ext cx="240" cy="288"/>
            </a:xfrm>
            <a:prstGeom prst="foldedCorner">
              <a:avLst>
                <a:gd name="adj" fmla="val 20417"/>
              </a:avLst>
            </a:prstGeom>
            <a:solidFill>
              <a:schemeClr val="accent2">
                <a:lumMod val="60000"/>
                <a:lumOff val="40000"/>
              </a:schemeClr>
            </a:solidFill>
            <a:ln w="9525">
              <a:solidFill>
                <a:srgbClr val="CD976E"/>
              </a:solidFill>
              <a:round/>
              <a:headEnd/>
              <a:tailEnd/>
            </a:ln>
            <a:effectLst>
              <a:outerShdw dist="53882" dir="2700000" algn="ctr" rotWithShape="0">
                <a:srgbClr val="DFDFDF"/>
              </a:outerShdw>
            </a:effectLst>
          </p:spPr>
          <p:txBody>
            <a:bodyPr wrap="none" anchor="ctr"/>
            <a:lstStyle/>
            <a:p>
              <a:pPr>
                <a:defRPr/>
              </a:pPr>
              <a:endParaRPr lang="en-US">
                <a:latin typeface="Trebuchet MS"/>
                <a:cs typeface="Trebuchet MS"/>
              </a:endParaRPr>
            </a:p>
          </p:txBody>
        </p:sp>
        <p:sp>
          <p:nvSpPr>
            <p:cNvPr id="151" name="Line 50"/>
            <p:cNvSpPr>
              <a:spLocks noChangeShapeType="1"/>
            </p:cNvSpPr>
            <p:nvPr/>
          </p:nvSpPr>
          <p:spPr bwMode="auto">
            <a:xfrm>
              <a:off x="2184" y="2016"/>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52" name="Line 51"/>
            <p:cNvSpPr>
              <a:spLocks noChangeShapeType="1"/>
            </p:cNvSpPr>
            <p:nvPr/>
          </p:nvSpPr>
          <p:spPr bwMode="auto">
            <a:xfrm>
              <a:off x="2184" y="2064"/>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53" name="Line 52"/>
            <p:cNvSpPr>
              <a:spLocks noChangeShapeType="1"/>
            </p:cNvSpPr>
            <p:nvPr/>
          </p:nvSpPr>
          <p:spPr bwMode="auto">
            <a:xfrm>
              <a:off x="2184" y="2112"/>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sp>
          <p:nvSpPr>
            <p:cNvPr id="154" name="Line 53"/>
            <p:cNvSpPr>
              <a:spLocks noChangeShapeType="1"/>
            </p:cNvSpPr>
            <p:nvPr/>
          </p:nvSpPr>
          <p:spPr bwMode="auto">
            <a:xfrm>
              <a:off x="2184" y="2160"/>
              <a:ext cx="192" cy="0"/>
            </a:xfrm>
            <a:prstGeom prst="line">
              <a:avLst/>
            </a:prstGeom>
            <a:noFill/>
            <a:ln w="9525">
              <a:solidFill>
                <a:srgbClr val="CD976E"/>
              </a:solidFill>
              <a:round/>
              <a:headEnd/>
              <a:tailEnd/>
            </a:ln>
          </p:spPr>
          <p:txBody>
            <a:bodyPr/>
            <a:lstStyle/>
            <a:p>
              <a:endParaRPr lang="en-US">
                <a:latin typeface="Trebuchet MS"/>
                <a:cs typeface="Trebuchet MS"/>
              </a:endParaRPr>
            </a:p>
          </p:txBody>
        </p:sp>
      </p:grpSp>
      <p:cxnSp>
        <p:nvCxnSpPr>
          <p:cNvPr id="155" name="AutoShape 60"/>
          <p:cNvCxnSpPr>
            <a:cxnSpLocks noChangeShapeType="1"/>
            <a:stCxn id="150" idx="2"/>
          </p:cNvCxnSpPr>
          <p:nvPr/>
        </p:nvCxnSpPr>
        <p:spPr bwMode="auto">
          <a:xfrm flipH="1">
            <a:off x="8668605" y="676614"/>
            <a:ext cx="49881" cy="372367"/>
          </a:xfrm>
          <a:prstGeom prst="straightConnector1">
            <a:avLst/>
          </a:prstGeom>
          <a:noFill/>
          <a:ln w="9525">
            <a:solidFill>
              <a:schemeClr val="tx1"/>
            </a:solidFill>
            <a:round/>
            <a:headEnd/>
            <a:tailEnd type="triangle" w="med" len="med"/>
          </a:ln>
        </p:spPr>
      </p:cxnSp>
      <p:cxnSp>
        <p:nvCxnSpPr>
          <p:cNvPr id="156" name="AutoShape 63"/>
          <p:cNvCxnSpPr>
            <a:cxnSpLocks noChangeShapeType="1"/>
            <a:stCxn id="101" idx="2"/>
          </p:cNvCxnSpPr>
          <p:nvPr/>
        </p:nvCxnSpPr>
        <p:spPr bwMode="auto">
          <a:xfrm>
            <a:off x="6416376" y="675046"/>
            <a:ext cx="140625" cy="392789"/>
          </a:xfrm>
          <a:prstGeom prst="straightConnector1">
            <a:avLst/>
          </a:prstGeom>
          <a:noFill/>
          <a:ln w="9525">
            <a:solidFill>
              <a:schemeClr val="tx1"/>
            </a:solidFill>
            <a:round/>
            <a:headEnd/>
            <a:tailEnd type="triangle" w="med" len="med"/>
          </a:ln>
        </p:spPr>
      </p:cxnSp>
      <p:cxnSp>
        <p:nvCxnSpPr>
          <p:cNvPr id="157" name="AutoShape 99"/>
          <p:cNvCxnSpPr>
            <a:cxnSpLocks noChangeShapeType="1"/>
          </p:cNvCxnSpPr>
          <p:nvPr/>
        </p:nvCxnSpPr>
        <p:spPr bwMode="auto">
          <a:xfrm>
            <a:off x="6704292" y="676617"/>
            <a:ext cx="0" cy="396875"/>
          </a:xfrm>
          <a:prstGeom prst="straightConnector1">
            <a:avLst/>
          </a:prstGeom>
          <a:noFill/>
          <a:ln w="9525">
            <a:solidFill>
              <a:schemeClr val="tx1"/>
            </a:solidFill>
            <a:round/>
            <a:headEnd/>
            <a:tailEnd type="triangle" w="med" len="med"/>
          </a:ln>
        </p:spPr>
      </p:cxnSp>
      <p:cxnSp>
        <p:nvCxnSpPr>
          <p:cNvPr id="158" name="AutoShape 62"/>
          <p:cNvCxnSpPr>
            <a:cxnSpLocks noChangeShapeType="1"/>
            <a:stCxn id="144" idx="2"/>
          </p:cNvCxnSpPr>
          <p:nvPr/>
        </p:nvCxnSpPr>
        <p:spPr bwMode="auto">
          <a:xfrm flipH="1">
            <a:off x="7820193" y="676614"/>
            <a:ext cx="31812" cy="372367"/>
          </a:xfrm>
          <a:prstGeom prst="straightConnector1">
            <a:avLst/>
          </a:prstGeom>
          <a:noFill/>
          <a:ln w="9525">
            <a:solidFill>
              <a:schemeClr val="tx1"/>
            </a:solidFill>
            <a:round/>
            <a:headEnd/>
            <a:tailEnd type="triangle" w="med" len="med"/>
          </a:ln>
        </p:spPr>
      </p:cxnSp>
      <p:cxnSp>
        <p:nvCxnSpPr>
          <p:cNvPr id="159" name="AutoShape 62"/>
          <p:cNvCxnSpPr>
            <a:cxnSpLocks noChangeShapeType="1"/>
            <a:stCxn id="107" idx="2"/>
          </p:cNvCxnSpPr>
          <p:nvPr/>
        </p:nvCxnSpPr>
        <p:spPr bwMode="auto">
          <a:xfrm flipH="1">
            <a:off x="6764391" y="675046"/>
            <a:ext cx="793809" cy="355081"/>
          </a:xfrm>
          <a:prstGeom prst="straightConnector1">
            <a:avLst/>
          </a:prstGeom>
          <a:noFill/>
          <a:ln w="31750">
            <a:solidFill>
              <a:srgbClr val="FF0000"/>
            </a:solidFill>
            <a:prstDash val="sysDot"/>
            <a:round/>
            <a:headEnd/>
            <a:tailEnd type="triangle" w="med" len="med"/>
          </a:ln>
        </p:spPr>
      </p:cxnSp>
      <p:cxnSp>
        <p:nvCxnSpPr>
          <p:cNvPr id="160" name="AutoShape 62"/>
          <p:cNvCxnSpPr>
            <a:cxnSpLocks noChangeShapeType="1"/>
            <a:stCxn id="138" idx="2"/>
          </p:cNvCxnSpPr>
          <p:nvPr/>
        </p:nvCxnSpPr>
        <p:spPr bwMode="auto">
          <a:xfrm flipH="1">
            <a:off x="6302477" y="676614"/>
            <a:ext cx="417131" cy="353513"/>
          </a:xfrm>
          <a:prstGeom prst="straightConnector1">
            <a:avLst/>
          </a:prstGeom>
          <a:noFill/>
          <a:ln w="31750">
            <a:solidFill>
              <a:srgbClr val="FF0000"/>
            </a:solidFill>
            <a:prstDash val="sysDot"/>
            <a:round/>
            <a:headEnd/>
            <a:tailEnd type="triangle" w="med" len="med"/>
          </a:ln>
        </p:spPr>
      </p:cxnSp>
      <p:cxnSp>
        <p:nvCxnSpPr>
          <p:cNvPr id="161" name="AutoShape 62"/>
          <p:cNvCxnSpPr>
            <a:cxnSpLocks noChangeShapeType="1"/>
            <a:stCxn id="77" idx="2"/>
          </p:cNvCxnSpPr>
          <p:nvPr/>
        </p:nvCxnSpPr>
        <p:spPr bwMode="auto">
          <a:xfrm flipH="1">
            <a:off x="6509867" y="2752103"/>
            <a:ext cx="1388097" cy="314214"/>
          </a:xfrm>
          <a:prstGeom prst="straightConnector1">
            <a:avLst/>
          </a:prstGeom>
          <a:noFill/>
          <a:ln w="31750">
            <a:solidFill>
              <a:srgbClr val="FF0000"/>
            </a:solidFill>
            <a:prstDash val="sysDot"/>
            <a:round/>
            <a:headEnd/>
            <a:tailEnd type="triangle" w="med" len="med"/>
          </a:ln>
        </p:spPr>
      </p:cxnSp>
      <p:cxnSp>
        <p:nvCxnSpPr>
          <p:cNvPr id="162" name="AutoShape 62"/>
          <p:cNvCxnSpPr>
            <a:cxnSpLocks noChangeShapeType="1"/>
            <a:stCxn id="17" idx="2"/>
            <a:endCxn id="68" idx="0"/>
          </p:cNvCxnSpPr>
          <p:nvPr/>
        </p:nvCxnSpPr>
        <p:spPr bwMode="auto">
          <a:xfrm flipH="1">
            <a:off x="6253314" y="2066303"/>
            <a:ext cx="2292350" cy="377825"/>
          </a:xfrm>
          <a:prstGeom prst="straightConnector1">
            <a:avLst/>
          </a:prstGeom>
          <a:noFill/>
          <a:ln w="31750">
            <a:solidFill>
              <a:srgbClr val="FF0000"/>
            </a:solidFill>
            <a:prstDash val="sysDot"/>
            <a:round/>
            <a:headEnd/>
            <a:tailEnd type="triangle" w="med" len="med"/>
          </a:ln>
        </p:spPr>
      </p:cxnSp>
      <p:cxnSp>
        <p:nvCxnSpPr>
          <p:cNvPr id="163" name="AutoShape 62"/>
          <p:cNvCxnSpPr>
            <a:cxnSpLocks noChangeShapeType="1"/>
            <a:stCxn id="130" idx="2"/>
            <a:endCxn id="37" idx="0"/>
          </p:cNvCxnSpPr>
          <p:nvPr/>
        </p:nvCxnSpPr>
        <p:spPr bwMode="auto">
          <a:xfrm>
            <a:off x="7032659" y="675046"/>
            <a:ext cx="674805" cy="400657"/>
          </a:xfrm>
          <a:prstGeom prst="straightConnector1">
            <a:avLst/>
          </a:prstGeom>
          <a:noFill/>
          <a:ln w="31750">
            <a:solidFill>
              <a:srgbClr val="FF0000"/>
            </a:solidFill>
            <a:prstDash val="sysDot"/>
            <a:round/>
            <a:headEnd/>
            <a:tailEnd type="triangle" w="med" len="med"/>
          </a:ln>
        </p:spPr>
      </p:cxnSp>
      <p:cxnSp>
        <p:nvCxnSpPr>
          <p:cNvPr id="164" name="AutoShape 62"/>
          <p:cNvCxnSpPr>
            <a:cxnSpLocks noChangeShapeType="1"/>
          </p:cNvCxnSpPr>
          <p:nvPr/>
        </p:nvCxnSpPr>
        <p:spPr bwMode="auto">
          <a:xfrm flipH="1">
            <a:off x="6765959" y="676614"/>
            <a:ext cx="793809" cy="355081"/>
          </a:xfrm>
          <a:prstGeom prst="straightConnector1">
            <a:avLst/>
          </a:prstGeom>
          <a:noFill/>
          <a:ln w="31750" cmpd="sng">
            <a:solidFill>
              <a:schemeClr val="tx1"/>
            </a:solidFill>
            <a:prstDash val="solid"/>
            <a:round/>
            <a:headEnd/>
            <a:tailEnd type="triangle" w="med" len="med"/>
          </a:ln>
        </p:spPr>
      </p:cxnSp>
      <p:cxnSp>
        <p:nvCxnSpPr>
          <p:cNvPr id="165" name="AutoShape 62"/>
          <p:cNvCxnSpPr>
            <a:cxnSpLocks noChangeShapeType="1"/>
          </p:cNvCxnSpPr>
          <p:nvPr/>
        </p:nvCxnSpPr>
        <p:spPr bwMode="auto">
          <a:xfrm flipH="1">
            <a:off x="6304045" y="678182"/>
            <a:ext cx="417131" cy="353513"/>
          </a:xfrm>
          <a:prstGeom prst="straightConnector1">
            <a:avLst/>
          </a:prstGeom>
          <a:noFill/>
          <a:ln w="31750" cmpd="sng">
            <a:solidFill>
              <a:schemeClr val="tx1"/>
            </a:solidFill>
            <a:prstDash val="solid"/>
            <a:round/>
            <a:headEnd/>
            <a:tailEnd type="triangle" w="med" len="med"/>
          </a:ln>
        </p:spPr>
      </p:cxnSp>
      <p:cxnSp>
        <p:nvCxnSpPr>
          <p:cNvPr id="166" name="AutoShape 62"/>
          <p:cNvCxnSpPr>
            <a:cxnSpLocks noChangeShapeType="1"/>
          </p:cNvCxnSpPr>
          <p:nvPr/>
        </p:nvCxnSpPr>
        <p:spPr bwMode="auto">
          <a:xfrm flipH="1">
            <a:off x="6511435" y="2753671"/>
            <a:ext cx="1388097" cy="314214"/>
          </a:xfrm>
          <a:prstGeom prst="straightConnector1">
            <a:avLst/>
          </a:prstGeom>
          <a:noFill/>
          <a:ln w="31750" cmpd="sng">
            <a:solidFill>
              <a:schemeClr val="tx1"/>
            </a:solidFill>
            <a:prstDash val="solid"/>
            <a:round/>
            <a:headEnd/>
            <a:tailEnd type="triangle" w="med" len="med"/>
          </a:ln>
        </p:spPr>
      </p:cxnSp>
      <p:cxnSp>
        <p:nvCxnSpPr>
          <p:cNvPr id="167" name="AutoShape 62"/>
          <p:cNvCxnSpPr>
            <a:cxnSpLocks noChangeShapeType="1"/>
          </p:cNvCxnSpPr>
          <p:nvPr/>
        </p:nvCxnSpPr>
        <p:spPr bwMode="auto">
          <a:xfrm flipH="1">
            <a:off x="6254882" y="2067871"/>
            <a:ext cx="2292350" cy="377825"/>
          </a:xfrm>
          <a:prstGeom prst="straightConnector1">
            <a:avLst/>
          </a:prstGeom>
          <a:noFill/>
          <a:ln w="31750" cmpd="sng">
            <a:solidFill>
              <a:schemeClr val="tx1"/>
            </a:solidFill>
            <a:prstDash val="solid"/>
            <a:round/>
            <a:headEnd/>
            <a:tailEnd type="triangle" w="med" len="med"/>
          </a:ln>
        </p:spPr>
      </p:cxnSp>
      <p:cxnSp>
        <p:nvCxnSpPr>
          <p:cNvPr id="168" name="AutoShape 62"/>
          <p:cNvCxnSpPr>
            <a:cxnSpLocks noChangeShapeType="1"/>
          </p:cNvCxnSpPr>
          <p:nvPr/>
        </p:nvCxnSpPr>
        <p:spPr bwMode="auto">
          <a:xfrm>
            <a:off x="7034227" y="676614"/>
            <a:ext cx="674805" cy="400657"/>
          </a:xfrm>
          <a:prstGeom prst="straightConnector1">
            <a:avLst/>
          </a:prstGeom>
          <a:noFill/>
          <a:ln w="31750" cmpd="sng">
            <a:solidFill>
              <a:schemeClr val="tx1"/>
            </a:solidFill>
            <a:prstDash val="solid"/>
            <a:round/>
            <a:headEnd/>
            <a:tailEnd type="triangle" w="med" len="med"/>
          </a:ln>
        </p:spPr>
      </p:cxnSp>
      <p:sp>
        <p:nvSpPr>
          <p:cNvPr id="169" name="Freeform 116"/>
          <p:cNvSpPr>
            <a:spLocks noEditPoints="1"/>
          </p:cNvSpPr>
          <p:nvPr/>
        </p:nvSpPr>
        <p:spPr bwMode="auto">
          <a:xfrm>
            <a:off x="6300772" y="3822639"/>
            <a:ext cx="565484" cy="565484"/>
          </a:xfrm>
          <a:custGeom>
            <a:avLst/>
            <a:gdLst>
              <a:gd name="T0" fmla="*/ 2147483647 w 32"/>
              <a:gd name="T1" fmla="*/ 2147483647 h 31"/>
              <a:gd name="T2" fmla="*/ 2147483647 w 32"/>
              <a:gd name="T3" fmla="*/ 0 h 31"/>
              <a:gd name="T4" fmla="*/ 2147483647 w 32"/>
              <a:gd name="T5" fmla="*/ 2147483647 h 31"/>
              <a:gd name="T6" fmla="*/ 2147483647 w 32"/>
              <a:gd name="T7" fmla="*/ 2147483647 h 31"/>
              <a:gd name="T8" fmla="*/ 0 w 32"/>
              <a:gd name="T9" fmla="*/ 2147483647 h 31"/>
              <a:gd name="T10" fmla="*/ 2147483647 w 32"/>
              <a:gd name="T11" fmla="*/ 2147483647 h 31"/>
              <a:gd name="T12" fmla="*/ 2147483647 w 32"/>
              <a:gd name="T13" fmla="*/ 2147483647 h 31"/>
              <a:gd name="T14" fmla="*/ 2147483647 w 32"/>
              <a:gd name="T15" fmla="*/ 2147483647 h 31"/>
              <a:gd name="T16" fmla="*/ 2147483647 w 32"/>
              <a:gd name="T17" fmla="*/ 2147483647 h 31"/>
              <a:gd name="T18" fmla="*/ 2147483647 w 32"/>
              <a:gd name="T19" fmla="*/ 2147483647 h 31"/>
              <a:gd name="T20" fmla="*/ 2147483647 w 32"/>
              <a:gd name="T21" fmla="*/ 2147483647 h 31"/>
              <a:gd name="T22" fmla="*/ 2147483647 w 32"/>
              <a:gd name="T23" fmla="*/ 2147483647 h 31"/>
              <a:gd name="T24" fmla="*/ 2147483647 w 32"/>
              <a:gd name="T25" fmla="*/ 2147483647 h 31"/>
              <a:gd name="T26" fmla="*/ 2147483647 w 32"/>
              <a:gd name="T27" fmla="*/ 2147483647 h 31"/>
              <a:gd name="T28" fmla="*/ 2147483647 w 32"/>
              <a:gd name="T29" fmla="*/ 2147483647 h 31"/>
              <a:gd name="T30" fmla="*/ 2147483647 w 32"/>
              <a:gd name="T31" fmla="*/ 2147483647 h 31"/>
              <a:gd name="T32" fmla="*/ 2147483647 w 32"/>
              <a:gd name="T33" fmla="*/ 2147483647 h 31"/>
              <a:gd name="T34" fmla="*/ 2147483647 w 32"/>
              <a:gd name="T35" fmla="*/ 2147483647 h 31"/>
              <a:gd name="T36" fmla="*/ 2147483647 w 32"/>
              <a:gd name="T37" fmla="*/ 2147483647 h 31"/>
              <a:gd name="T38" fmla="*/ 2147483647 w 32"/>
              <a:gd name="T39" fmla="*/ 2147483647 h 31"/>
              <a:gd name="T40" fmla="*/ 2147483647 w 32"/>
              <a:gd name="T41" fmla="*/ 2147483647 h 31"/>
              <a:gd name="T42" fmla="*/ 2147483647 w 32"/>
              <a:gd name="T43" fmla="*/ 2147483647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31"/>
              <a:gd name="T68" fmla="*/ 32 w 32"/>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31">
                <a:moveTo>
                  <a:pt x="32" y="3"/>
                </a:moveTo>
                <a:cubicBezTo>
                  <a:pt x="28" y="0"/>
                  <a:pt x="28" y="0"/>
                  <a:pt x="28" y="0"/>
                </a:cubicBezTo>
                <a:cubicBezTo>
                  <a:pt x="22" y="8"/>
                  <a:pt x="22" y="8"/>
                  <a:pt x="22" y="8"/>
                </a:cubicBezTo>
                <a:cubicBezTo>
                  <a:pt x="20" y="5"/>
                  <a:pt x="17" y="4"/>
                  <a:pt x="13" y="4"/>
                </a:cubicBezTo>
                <a:cubicBezTo>
                  <a:pt x="6" y="4"/>
                  <a:pt x="0" y="10"/>
                  <a:pt x="0" y="17"/>
                </a:cubicBezTo>
                <a:cubicBezTo>
                  <a:pt x="0" y="25"/>
                  <a:pt x="6" y="31"/>
                  <a:pt x="13" y="31"/>
                </a:cubicBezTo>
                <a:cubicBezTo>
                  <a:pt x="21" y="31"/>
                  <a:pt x="27" y="25"/>
                  <a:pt x="27" y="17"/>
                </a:cubicBezTo>
                <a:cubicBezTo>
                  <a:pt x="27" y="17"/>
                  <a:pt x="27" y="17"/>
                  <a:pt x="27" y="17"/>
                </a:cubicBezTo>
                <a:cubicBezTo>
                  <a:pt x="27" y="15"/>
                  <a:pt x="26" y="13"/>
                  <a:pt x="25" y="11"/>
                </a:cubicBezTo>
                <a:lnTo>
                  <a:pt x="32" y="3"/>
                </a:lnTo>
                <a:close/>
                <a:moveTo>
                  <a:pt x="23" y="17"/>
                </a:moveTo>
                <a:cubicBezTo>
                  <a:pt x="23" y="17"/>
                  <a:pt x="23" y="17"/>
                  <a:pt x="23" y="17"/>
                </a:cubicBezTo>
                <a:cubicBezTo>
                  <a:pt x="23" y="23"/>
                  <a:pt x="19" y="27"/>
                  <a:pt x="13" y="27"/>
                </a:cubicBezTo>
                <a:cubicBezTo>
                  <a:pt x="8" y="27"/>
                  <a:pt x="4" y="23"/>
                  <a:pt x="4" y="17"/>
                </a:cubicBezTo>
                <a:cubicBezTo>
                  <a:pt x="4" y="12"/>
                  <a:pt x="8" y="8"/>
                  <a:pt x="13" y="8"/>
                </a:cubicBezTo>
                <a:cubicBezTo>
                  <a:pt x="16" y="8"/>
                  <a:pt x="18" y="9"/>
                  <a:pt x="20" y="11"/>
                </a:cubicBezTo>
                <a:cubicBezTo>
                  <a:pt x="15" y="17"/>
                  <a:pt x="15" y="17"/>
                  <a:pt x="15" y="17"/>
                </a:cubicBezTo>
                <a:cubicBezTo>
                  <a:pt x="9" y="12"/>
                  <a:pt x="9" y="12"/>
                  <a:pt x="9" y="12"/>
                </a:cubicBezTo>
                <a:cubicBezTo>
                  <a:pt x="6" y="16"/>
                  <a:pt x="6" y="16"/>
                  <a:pt x="6" y="16"/>
                </a:cubicBezTo>
                <a:cubicBezTo>
                  <a:pt x="16" y="23"/>
                  <a:pt x="16" y="23"/>
                  <a:pt x="16" y="23"/>
                </a:cubicBezTo>
                <a:cubicBezTo>
                  <a:pt x="23" y="15"/>
                  <a:pt x="23" y="15"/>
                  <a:pt x="23" y="15"/>
                </a:cubicBezTo>
                <a:cubicBezTo>
                  <a:pt x="23" y="16"/>
                  <a:pt x="23" y="16"/>
                  <a:pt x="23" y="17"/>
                </a:cubicBezTo>
                <a:close/>
              </a:path>
            </a:pathLst>
          </a:custGeom>
          <a:solidFill>
            <a:srgbClr val="008000"/>
          </a:solidFill>
          <a:ln>
            <a:noFill/>
          </a:ln>
        </p:spPr>
        <p:txBody>
          <a:bodyPr/>
          <a:lstStyle/>
          <a:p>
            <a:endParaRPr lang="en-US">
              <a:latin typeface="Trebuchet MS"/>
              <a:cs typeface="Trebuchet MS"/>
            </a:endParaRPr>
          </a:p>
        </p:txBody>
      </p:sp>
    </p:spTree>
    <p:extLst>
      <p:ext uri="{BB962C8B-B14F-4D97-AF65-F5344CB8AC3E}">
        <p14:creationId xmlns:p14="http://schemas.microsoft.com/office/powerpoint/2010/main" val="25909366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160"/>
                                        </p:tgtEl>
                                      </p:cBhvr>
                                    </p:animEffect>
                                    <p:set>
                                      <p:cBhvr>
                                        <p:cTn id="7" dur="1" fill="hold">
                                          <p:stCondLst>
                                            <p:cond delay="999"/>
                                          </p:stCondLst>
                                        </p:cTn>
                                        <p:tgtEl>
                                          <p:spTgt spid="16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1000"/>
                                        <p:tgtEl>
                                          <p:spTgt spid="159"/>
                                        </p:tgtEl>
                                      </p:cBhvr>
                                    </p:animEffect>
                                    <p:set>
                                      <p:cBhvr>
                                        <p:cTn id="14" dur="1" fill="hold">
                                          <p:stCondLst>
                                            <p:cond delay="999"/>
                                          </p:stCondLst>
                                        </p:cTn>
                                        <p:tgtEl>
                                          <p:spTgt spid="15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500"/>
                                        <p:tgtEl>
                                          <p:spTgt spid="164"/>
                                        </p:tgtEl>
                                      </p:cBhvr>
                                    </p:animEffect>
                                  </p:childTnLst>
                                </p:cTn>
                              </p:par>
                            </p:childTnLst>
                          </p:cTn>
                        </p:par>
                        <p:par>
                          <p:cTn id="18" fill="hold">
                            <p:stCondLst>
                              <p:cond delay="2000"/>
                            </p:stCondLst>
                            <p:childTnLst>
                              <p:par>
                                <p:cTn id="19" presetID="10" presetClass="exit" presetSubtype="0" fill="hold" nodeType="afterEffect">
                                  <p:stCondLst>
                                    <p:cond delay="0"/>
                                  </p:stCondLst>
                                  <p:childTnLst>
                                    <p:animEffect transition="out" filter="fade">
                                      <p:cBhvr>
                                        <p:cTn id="20" dur="1000"/>
                                        <p:tgtEl>
                                          <p:spTgt spid="163"/>
                                        </p:tgtEl>
                                      </p:cBhvr>
                                    </p:animEffect>
                                    <p:set>
                                      <p:cBhvr>
                                        <p:cTn id="21" dur="1" fill="hold">
                                          <p:stCondLst>
                                            <p:cond delay="999"/>
                                          </p:stCondLst>
                                        </p:cTn>
                                        <p:tgtEl>
                                          <p:spTgt spid="16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500"/>
                                        <p:tgtEl>
                                          <p:spTgt spid="168"/>
                                        </p:tgtEl>
                                      </p:cBhvr>
                                    </p:animEffect>
                                  </p:childTnLst>
                                </p:cTn>
                              </p:par>
                            </p:childTnLst>
                          </p:cTn>
                        </p:par>
                        <p:par>
                          <p:cTn id="25" fill="hold">
                            <p:stCondLst>
                              <p:cond delay="3000"/>
                            </p:stCondLst>
                            <p:childTnLst>
                              <p:par>
                                <p:cTn id="26" presetID="10" presetClass="exit" presetSubtype="0" fill="hold" nodeType="afterEffect">
                                  <p:stCondLst>
                                    <p:cond delay="0"/>
                                  </p:stCondLst>
                                  <p:childTnLst>
                                    <p:animEffect transition="out" filter="fade">
                                      <p:cBhvr>
                                        <p:cTn id="27" dur="1000"/>
                                        <p:tgtEl>
                                          <p:spTgt spid="162"/>
                                        </p:tgtEl>
                                      </p:cBhvr>
                                    </p:animEffect>
                                    <p:set>
                                      <p:cBhvr>
                                        <p:cTn id="28" dur="1" fill="hold">
                                          <p:stCondLst>
                                            <p:cond delay="999"/>
                                          </p:stCondLst>
                                        </p:cTn>
                                        <p:tgtEl>
                                          <p:spTgt spid="16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par>
                          <p:cTn id="32" fill="hold">
                            <p:stCondLst>
                              <p:cond delay="4000"/>
                            </p:stCondLst>
                            <p:childTnLst>
                              <p:par>
                                <p:cTn id="33" presetID="10" presetClass="exit" presetSubtype="0" fill="hold" nodeType="afterEffect">
                                  <p:stCondLst>
                                    <p:cond delay="0"/>
                                  </p:stCondLst>
                                  <p:childTnLst>
                                    <p:animEffect transition="out" filter="fade">
                                      <p:cBhvr>
                                        <p:cTn id="34" dur="1000"/>
                                        <p:tgtEl>
                                          <p:spTgt spid="161"/>
                                        </p:tgtEl>
                                      </p:cBhvr>
                                    </p:animEffect>
                                    <p:set>
                                      <p:cBhvr>
                                        <p:cTn id="35" dur="1" fill="hold">
                                          <p:stCondLst>
                                            <p:cond delay="999"/>
                                          </p:stCondLst>
                                        </p:cTn>
                                        <p:tgtEl>
                                          <p:spTgt spid="161"/>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66"/>
                                        </p:tgtEl>
                                        <p:attrNameLst>
                                          <p:attrName>style.visibility</p:attrName>
                                        </p:attrNameLst>
                                      </p:cBhvr>
                                      <p:to>
                                        <p:strVal val="visible"/>
                                      </p:to>
                                    </p:set>
                                    <p:animEffect transition="in" filter="fade">
                                      <p:cBhvr>
                                        <p:cTn id="38"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3"/>
          <p:cNvSpPr txBox="1">
            <a:spLocks noChangeArrowheads="1"/>
          </p:cNvSpPr>
          <p:nvPr/>
        </p:nvSpPr>
        <p:spPr>
          <a:xfrm>
            <a:off x="304800" y="666750"/>
            <a:ext cx="8572499" cy="4479925"/>
          </a:xfrm>
          <a:prstGeom prst="rect">
            <a:avLst/>
          </a:prstGeom>
          <a:noFill/>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lvl="1"/>
            <a:r>
              <a:rPr lang="en-US" sz="1800" dirty="0" smtClean="0">
                <a:latin typeface="Trebuchet MS"/>
                <a:cs typeface="Trebuchet MS"/>
              </a:rPr>
              <a:t>File caching on nodes cuts 90-95% of network traffic</a:t>
            </a:r>
          </a:p>
          <a:p>
            <a:pPr lvl="1"/>
            <a:r>
              <a:rPr lang="en-US" sz="1800" dirty="0" smtClean="0">
                <a:latin typeface="Trebuchet MS"/>
                <a:cs typeface="Trebuchet MS"/>
              </a:rPr>
              <a:t>Just-in-time compression cuts traffic 2.5-3x</a:t>
            </a:r>
          </a:p>
          <a:p>
            <a:pPr lvl="1"/>
            <a:r>
              <a:rPr lang="en-US" sz="1800" dirty="0" smtClean="0">
                <a:latin typeface="Trebuchet MS"/>
                <a:cs typeface="Trebuchet MS"/>
              </a:rPr>
              <a:t>P2P file transfers offload 20-25% of outbound traffic</a:t>
            </a:r>
          </a:p>
        </p:txBody>
      </p:sp>
      <p:sp>
        <p:nvSpPr>
          <p:cNvPr id="2" name="Title 1"/>
          <p:cNvSpPr>
            <a:spLocks noGrp="1"/>
          </p:cNvSpPr>
          <p:nvPr>
            <p:ph type="title"/>
          </p:nvPr>
        </p:nvSpPr>
        <p:spPr/>
        <p:txBody>
          <a:bodyPr/>
          <a:lstStyle/>
          <a:p>
            <a:r>
              <a:rPr lang="en-US" dirty="0" smtClean="0">
                <a:latin typeface="Trebuchet MS"/>
                <a:cs typeface="Trebuchet MS"/>
              </a:rPr>
              <a:t>Network </a:t>
            </a:r>
            <a:r>
              <a:rPr lang="en-US" dirty="0">
                <a:latin typeface="Trebuchet MS"/>
                <a:cs typeface="Trebuchet MS"/>
              </a:rPr>
              <a:t>Optimization</a:t>
            </a:r>
          </a:p>
        </p:txBody>
      </p:sp>
      <p:grpSp>
        <p:nvGrpSpPr>
          <p:cNvPr id="4" name="Group 44"/>
          <p:cNvGrpSpPr>
            <a:grpSpLocks/>
          </p:cNvGrpSpPr>
          <p:nvPr/>
        </p:nvGrpSpPr>
        <p:grpSpPr bwMode="auto">
          <a:xfrm>
            <a:off x="3657600" y="1695450"/>
            <a:ext cx="1752600" cy="685800"/>
            <a:chOff x="2160" y="960"/>
            <a:chExt cx="1104" cy="432"/>
          </a:xfrm>
        </p:grpSpPr>
        <p:sp>
          <p:nvSpPr>
            <p:cNvPr id="5" name="AutoShape 5"/>
            <p:cNvSpPr>
              <a:spLocks noChangeArrowheads="1"/>
            </p:cNvSpPr>
            <p:nvPr/>
          </p:nvSpPr>
          <p:spPr bwMode="auto">
            <a:xfrm>
              <a:off x="2160" y="960"/>
              <a:ext cx="1104" cy="432"/>
            </a:xfrm>
            <a:prstGeom prst="roundRect">
              <a:avLst>
                <a:gd name="adj" fmla="val 16667"/>
              </a:avLst>
            </a:prstGeom>
            <a:solidFill>
              <a:srgbClr val="CDDC71"/>
            </a:solidFill>
            <a:ln w="9525">
              <a:solidFill>
                <a:srgbClr val="577600"/>
              </a:solidFill>
              <a:round/>
              <a:headEnd/>
              <a:tailEnd/>
            </a:ln>
          </p:spPr>
          <p:txBody>
            <a:bodyPr wrap="none" lIns="0" tIns="0" rIns="0" bIns="0"/>
            <a:lstStyle/>
            <a:p>
              <a:pPr eaLnBrk="1" hangingPunct="1">
                <a:spcBef>
                  <a:spcPct val="0"/>
                </a:spcBef>
              </a:pPr>
              <a:endParaRPr lang="en-US" sz="1200">
                <a:solidFill>
                  <a:schemeClr val="bg2"/>
                </a:solidFill>
                <a:latin typeface="Trebuchet MS"/>
                <a:cs typeface="Trebuchet MS"/>
              </a:endParaRPr>
            </a:p>
          </p:txBody>
        </p:sp>
        <p:sp>
          <p:nvSpPr>
            <p:cNvPr id="6" name="AutoShape 6"/>
            <p:cNvSpPr>
              <a:spLocks noChangeArrowheads="1"/>
            </p:cNvSpPr>
            <p:nvPr/>
          </p:nvSpPr>
          <p:spPr bwMode="auto">
            <a:xfrm>
              <a:off x="2256" y="1104"/>
              <a:ext cx="912" cy="247"/>
            </a:xfrm>
            <a:prstGeom prst="roundRect">
              <a:avLst>
                <a:gd name="adj" fmla="val 9824"/>
              </a:avLst>
            </a:prstGeom>
            <a:solidFill>
              <a:schemeClr val="bg1"/>
            </a:solidFill>
            <a:ln w="9525">
              <a:solidFill>
                <a:schemeClr val="tx1"/>
              </a:solidFill>
              <a:round/>
              <a:headEnd/>
              <a:tailEnd/>
            </a:ln>
          </p:spPr>
          <p:txBody>
            <a:bodyPr wrap="none" anchor="ctr" anchorCtr="1"/>
            <a:lstStyle/>
            <a:p>
              <a:pPr algn="ctr">
                <a:spcBef>
                  <a:spcPct val="0"/>
                </a:spcBef>
              </a:pPr>
              <a:r>
                <a:rPr lang="en-US" sz="1600">
                  <a:latin typeface="Trebuchet MS"/>
                  <a:cs typeface="Trebuchet MS"/>
                </a:rPr>
                <a:t>Electric Make</a:t>
              </a:r>
            </a:p>
          </p:txBody>
        </p:sp>
      </p:grpSp>
      <p:sp>
        <p:nvSpPr>
          <p:cNvPr id="7" name="Text Box 7"/>
          <p:cNvSpPr txBox="1">
            <a:spLocks noChangeArrowheads="1"/>
          </p:cNvSpPr>
          <p:nvPr/>
        </p:nvSpPr>
        <p:spPr bwMode="auto">
          <a:xfrm>
            <a:off x="3733800" y="1695450"/>
            <a:ext cx="972973" cy="184666"/>
          </a:xfrm>
          <a:prstGeom prst="rect">
            <a:avLst/>
          </a:prstGeom>
          <a:noFill/>
          <a:ln w="9525">
            <a:noFill/>
            <a:miter lim="800000"/>
            <a:headEnd/>
            <a:tailEnd/>
          </a:ln>
        </p:spPr>
        <p:txBody>
          <a:bodyPr wrap="none" lIns="0" tIns="0" rIns="0" bIns="0">
            <a:spAutoFit/>
          </a:bodyPr>
          <a:lstStyle/>
          <a:p>
            <a:pPr>
              <a:spcBef>
                <a:spcPct val="0"/>
              </a:spcBef>
            </a:pPr>
            <a:r>
              <a:rPr lang="en-US" sz="1200">
                <a:solidFill>
                  <a:schemeClr val="bg2"/>
                </a:solidFill>
                <a:latin typeface="Trebuchet MS"/>
                <a:cs typeface="Trebuchet MS"/>
              </a:rPr>
              <a:t>Make Machine</a:t>
            </a:r>
          </a:p>
        </p:txBody>
      </p:sp>
      <p:sp>
        <p:nvSpPr>
          <p:cNvPr id="8" name="Text Box 8"/>
          <p:cNvSpPr txBox="1">
            <a:spLocks noChangeArrowheads="1"/>
          </p:cNvSpPr>
          <p:nvPr/>
        </p:nvSpPr>
        <p:spPr bwMode="auto">
          <a:xfrm>
            <a:off x="5715000" y="2495550"/>
            <a:ext cx="2895600" cy="481363"/>
          </a:xfrm>
          <a:prstGeom prst="rect">
            <a:avLst/>
          </a:prstGeom>
          <a:noFill/>
          <a:ln w="9525">
            <a:noFill/>
            <a:miter lim="800000"/>
            <a:headEnd/>
            <a:tailEnd/>
          </a:ln>
        </p:spPr>
        <p:txBody>
          <a:bodyPr>
            <a:spAutoFit/>
          </a:bodyPr>
          <a:lstStyle/>
          <a:p>
            <a:r>
              <a:rPr lang="en-US" b="1">
                <a:solidFill>
                  <a:schemeClr val="tx2"/>
                </a:solidFill>
                <a:latin typeface="Trebuchet MS"/>
                <a:cs typeface="Trebuchet MS"/>
              </a:rPr>
              <a:t>Network bandwidth concentrates at make machine</a:t>
            </a:r>
          </a:p>
        </p:txBody>
      </p:sp>
      <p:sp>
        <p:nvSpPr>
          <p:cNvPr id="9" name="Line 9"/>
          <p:cNvSpPr>
            <a:spLocks noChangeShapeType="1"/>
          </p:cNvSpPr>
          <p:nvPr/>
        </p:nvSpPr>
        <p:spPr bwMode="auto">
          <a:xfrm flipH="1" flipV="1">
            <a:off x="4876800" y="2609850"/>
            <a:ext cx="838200" cy="76200"/>
          </a:xfrm>
          <a:prstGeom prst="line">
            <a:avLst/>
          </a:prstGeom>
          <a:noFill/>
          <a:ln w="57150">
            <a:solidFill>
              <a:schemeClr val="tx2"/>
            </a:solidFill>
            <a:round/>
            <a:headEnd/>
            <a:tailEnd type="triangle" w="med" len="lg"/>
          </a:ln>
        </p:spPr>
        <p:txBody>
          <a:bodyPr/>
          <a:lstStyle/>
          <a:p>
            <a:endParaRPr lang="en-US">
              <a:latin typeface="Trebuchet MS"/>
              <a:cs typeface="Trebuchet MS"/>
            </a:endParaRPr>
          </a:p>
        </p:txBody>
      </p:sp>
      <p:sp>
        <p:nvSpPr>
          <p:cNvPr id="10" name="AutoShape 10"/>
          <p:cNvSpPr>
            <a:spLocks noChangeArrowheads="1"/>
          </p:cNvSpPr>
          <p:nvPr/>
        </p:nvSpPr>
        <p:spPr bwMode="auto">
          <a:xfrm>
            <a:off x="1981200" y="4667262"/>
            <a:ext cx="1752600" cy="160020"/>
          </a:xfrm>
          <a:prstGeom prst="curvedUpArrow">
            <a:avLst>
              <a:gd name="adj1" fmla="val 128843"/>
              <a:gd name="adj2" fmla="val 230335"/>
              <a:gd name="adj3" fmla="val 53472"/>
            </a:avLst>
          </a:prstGeom>
          <a:solidFill>
            <a:schemeClr val="bg2"/>
          </a:solidFill>
          <a:ln w="12700">
            <a:solidFill>
              <a:schemeClr val="tx1"/>
            </a:solidFill>
            <a:miter lim="800000"/>
            <a:headEnd/>
            <a:tailEnd/>
          </a:ln>
        </p:spPr>
        <p:txBody>
          <a:bodyPr wrap="none" anchor="ctr"/>
          <a:lstStyle/>
          <a:p>
            <a:endParaRPr lang="en-US">
              <a:latin typeface="Trebuchet MS"/>
              <a:cs typeface="Trebuchet MS"/>
            </a:endParaRPr>
          </a:p>
        </p:txBody>
      </p:sp>
      <p:sp>
        <p:nvSpPr>
          <p:cNvPr id="11" name="Text Box 11"/>
          <p:cNvSpPr txBox="1">
            <a:spLocks noChangeArrowheads="1"/>
          </p:cNvSpPr>
          <p:nvPr/>
        </p:nvSpPr>
        <p:spPr bwMode="auto">
          <a:xfrm>
            <a:off x="3733800" y="4629150"/>
            <a:ext cx="3200400" cy="286848"/>
          </a:xfrm>
          <a:prstGeom prst="rect">
            <a:avLst/>
          </a:prstGeom>
          <a:noFill/>
          <a:ln w="9525">
            <a:noFill/>
            <a:miter lim="800000"/>
            <a:headEnd/>
            <a:tailEnd/>
          </a:ln>
        </p:spPr>
        <p:txBody>
          <a:bodyPr>
            <a:spAutoFit/>
          </a:bodyPr>
          <a:lstStyle/>
          <a:p>
            <a:r>
              <a:rPr lang="en-US" b="1">
                <a:solidFill>
                  <a:schemeClr val="tx2"/>
                </a:solidFill>
                <a:latin typeface="Trebuchet MS"/>
                <a:cs typeface="Trebuchet MS"/>
              </a:rPr>
              <a:t>Peer-to-peer file transfer</a:t>
            </a:r>
          </a:p>
        </p:txBody>
      </p:sp>
      <p:grpSp>
        <p:nvGrpSpPr>
          <p:cNvPr id="12" name="Group 46"/>
          <p:cNvGrpSpPr>
            <a:grpSpLocks/>
          </p:cNvGrpSpPr>
          <p:nvPr/>
        </p:nvGrpSpPr>
        <p:grpSpPr bwMode="auto">
          <a:xfrm>
            <a:off x="1447800" y="3806825"/>
            <a:ext cx="1371600" cy="762000"/>
            <a:chOff x="816" y="2448"/>
            <a:chExt cx="864" cy="480"/>
          </a:xfrm>
        </p:grpSpPr>
        <p:sp>
          <p:nvSpPr>
            <p:cNvPr id="13" name="AutoShape 13"/>
            <p:cNvSpPr>
              <a:spLocks noChangeArrowheads="1"/>
            </p:cNvSpPr>
            <p:nvPr/>
          </p:nvSpPr>
          <p:spPr bwMode="auto">
            <a:xfrm>
              <a:off x="816" y="2448"/>
              <a:ext cx="864" cy="480"/>
            </a:xfrm>
            <a:prstGeom prst="roundRect">
              <a:avLst>
                <a:gd name="adj" fmla="val 10694"/>
              </a:avLst>
            </a:prstGeom>
            <a:solidFill>
              <a:srgbClr val="DAE599"/>
            </a:solidFill>
            <a:ln w="9525">
              <a:solidFill>
                <a:srgbClr val="93A42A"/>
              </a:solidFill>
              <a:round/>
              <a:headEnd/>
              <a:tailEnd/>
            </a:ln>
          </p:spPr>
          <p:txBody>
            <a:bodyPr wrap="none"/>
            <a:lstStyle/>
            <a:p>
              <a:endParaRPr lang="en-US">
                <a:latin typeface="Trebuchet MS"/>
                <a:cs typeface="Trebuchet MS"/>
              </a:endParaRPr>
            </a:p>
          </p:txBody>
        </p:sp>
        <p:sp>
          <p:nvSpPr>
            <p:cNvPr id="14" name="Text Box 14"/>
            <p:cNvSpPr txBox="1">
              <a:spLocks noChangeArrowheads="1"/>
            </p:cNvSpPr>
            <p:nvPr/>
          </p:nvSpPr>
          <p:spPr bwMode="auto">
            <a:xfrm>
              <a:off x="843" y="2473"/>
              <a:ext cx="190" cy="96"/>
            </a:xfrm>
            <a:prstGeom prst="rect">
              <a:avLst/>
            </a:prstGeom>
            <a:noFill/>
            <a:ln w="9525">
              <a:noFill/>
              <a:miter lim="800000"/>
              <a:headEnd/>
              <a:tailEnd/>
            </a:ln>
          </p:spPr>
          <p:txBody>
            <a:bodyPr wrap="none" lIns="0" tIns="0" rIns="0" bIns="0">
              <a:spAutoFit/>
            </a:bodyPr>
            <a:lstStyle/>
            <a:p>
              <a:pPr>
                <a:spcBef>
                  <a:spcPct val="0"/>
                </a:spcBef>
              </a:pPr>
              <a:r>
                <a:rPr lang="en-US" sz="1000">
                  <a:solidFill>
                    <a:srgbClr val="5F5F5F"/>
                  </a:solidFill>
                  <a:latin typeface="Trebuchet MS"/>
                  <a:cs typeface="Trebuchet MS"/>
                </a:rPr>
                <a:t>Node</a:t>
              </a:r>
            </a:p>
          </p:txBody>
        </p:sp>
        <p:sp>
          <p:nvSpPr>
            <p:cNvPr id="15" name="AutoShape 15"/>
            <p:cNvSpPr>
              <a:spLocks noChangeArrowheads="1"/>
            </p:cNvSpPr>
            <p:nvPr/>
          </p:nvSpPr>
          <p:spPr bwMode="auto">
            <a:xfrm>
              <a:off x="868" y="2664"/>
              <a:ext cx="476" cy="216"/>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Electric </a:t>
              </a:r>
            </a:p>
            <a:p>
              <a:pPr algn="ctr">
                <a:spcBef>
                  <a:spcPct val="0"/>
                </a:spcBef>
              </a:pPr>
              <a:r>
                <a:rPr lang="en-US" sz="1000">
                  <a:latin typeface="Trebuchet MS"/>
                  <a:cs typeface="Trebuchet MS"/>
                </a:rPr>
                <a:t>File System</a:t>
              </a:r>
            </a:p>
          </p:txBody>
        </p:sp>
        <p:sp>
          <p:nvSpPr>
            <p:cNvPr id="16" name="AutoShape 16"/>
            <p:cNvSpPr>
              <a:spLocks noChangeArrowheads="1"/>
            </p:cNvSpPr>
            <p:nvPr/>
          </p:nvSpPr>
          <p:spPr bwMode="auto">
            <a:xfrm>
              <a:off x="1043" y="2496"/>
              <a:ext cx="301" cy="120"/>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Agent</a:t>
              </a:r>
            </a:p>
          </p:txBody>
        </p:sp>
        <p:sp>
          <p:nvSpPr>
            <p:cNvPr id="17" name="AutoShape 17"/>
            <p:cNvSpPr>
              <a:spLocks noChangeArrowheads="1"/>
            </p:cNvSpPr>
            <p:nvPr/>
          </p:nvSpPr>
          <p:spPr bwMode="auto">
            <a:xfrm>
              <a:off x="1392" y="2496"/>
              <a:ext cx="240" cy="384"/>
            </a:xfrm>
            <a:prstGeom prst="roundRect">
              <a:avLst>
                <a:gd name="adj" fmla="val 16667"/>
              </a:avLst>
            </a:prstGeom>
            <a:solidFill>
              <a:srgbClr val="FFFFCC"/>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File</a:t>
              </a:r>
              <a:br>
                <a:rPr lang="en-US" sz="1000">
                  <a:latin typeface="Trebuchet MS"/>
                  <a:cs typeface="Trebuchet MS"/>
                </a:rPr>
              </a:br>
              <a:r>
                <a:rPr lang="en-US" sz="1000">
                  <a:latin typeface="Trebuchet MS"/>
                  <a:cs typeface="Trebuchet MS"/>
                </a:rPr>
                <a:t>Cache</a:t>
              </a:r>
            </a:p>
          </p:txBody>
        </p:sp>
      </p:grpSp>
      <p:sp>
        <p:nvSpPr>
          <p:cNvPr id="18" name="AutoShape 35"/>
          <p:cNvSpPr>
            <a:spLocks noChangeArrowheads="1"/>
          </p:cNvSpPr>
          <p:nvPr/>
        </p:nvSpPr>
        <p:spPr bwMode="auto">
          <a:xfrm rot="18933376">
            <a:off x="3625596" y="3515897"/>
            <a:ext cx="533400" cy="137160"/>
          </a:xfrm>
          <a:prstGeom prst="leftRightArrow">
            <a:avLst>
              <a:gd name="adj1" fmla="val 48611"/>
              <a:gd name="adj2" fmla="val 79171"/>
            </a:avLst>
          </a:prstGeom>
          <a:solidFill>
            <a:schemeClr val="bg2"/>
          </a:solidFill>
          <a:ln w="9525" algn="ctr">
            <a:solidFill>
              <a:schemeClr val="tx1"/>
            </a:solidFill>
            <a:miter lim="800000"/>
            <a:headEnd/>
            <a:tailEnd/>
          </a:ln>
        </p:spPr>
        <p:txBody>
          <a:bodyPr wrap="none" anchor="ctr"/>
          <a:lstStyle/>
          <a:p>
            <a:endParaRPr lang="en-US">
              <a:latin typeface="Trebuchet MS"/>
              <a:cs typeface="Trebuchet MS"/>
            </a:endParaRPr>
          </a:p>
        </p:txBody>
      </p:sp>
      <p:sp>
        <p:nvSpPr>
          <p:cNvPr id="19" name="AutoShape 36"/>
          <p:cNvSpPr>
            <a:spLocks noChangeArrowheads="1"/>
          </p:cNvSpPr>
          <p:nvPr/>
        </p:nvSpPr>
        <p:spPr bwMode="auto">
          <a:xfrm rot="2666624" flipH="1">
            <a:off x="4680204" y="3515903"/>
            <a:ext cx="533400" cy="137160"/>
          </a:xfrm>
          <a:prstGeom prst="leftRightArrow">
            <a:avLst>
              <a:gd name="adj1" fmla="val 48611"/>
              <a:gd name="adj2" fmla="val 79171"/>
            </a:avLst>
          </a:prstGeom>
          <a:solidFill>
            <a:schemeClr val="bg2"/>
          </a:solidFill>
          <a:ln w="9525" algn="ctr">
            <a:solidFill>
              <a:schemeClr val="tx1"/>
            </a:solidFill>
            <a:miter lim="800000"/>
            <a:headEnd/>
            <a:tailEnd/>
          </a:ln>
        </p:spPr>
        <p:txBody>
          <a:bodyPr wrap="none" anchor="ctr"/>
          <a:lstStyle/>
          <a:p>
            <a:endParaRPr lang="en-US">
              <a:latin typeface="Trebuchet MS"/>
              <a:cs typeface="Trebuchet MS"/>
            </a:endParaRPr>
          </a:p>
        </p:txBody>
      </p:sp>
      <p:sp>
        <p:nvSpPr>
          <p:cNvPr id="20" name="AutoShape 37"/>
          <p:cNvSpPr>
            <a:spLocks noChangeArrowheads="1"/>
          </p:cNvSpPr>
          <p:nvPr/>
        </p:nvSpPr>
        <p:spPr bwMode="auto">
          <a:xfrm rot="20011351">
            <a:off x="2113209" y="3431422"/>
            <a:ext cx="1371600" cy="137160"/>
          </a:xfrm>
          <a:prstGeom prst="leftRightArrow">
            <a:avLst>
              <a:gd name="adj1" fmla="val 47222"/>
              <a:gd name="adj2" fmla="val 90278"/>
            </a:avLst>
          </a:prstGeom>
          <a:solidFill>
            <a:schemeClr val="bg2"/>
          </a:solidFill>
          <a:ln w="9525" algn="ctr">
            <a:solidFill>
              <a:schemeClr val="tx1"/>
            </a:solidFill>
            <a:miter lim="800000"/>
            <a:headEnd/>
            <a:tailEnd/>
          </a:ln>
        </p:spPr>
        <p:txBody>
          <a:bodyPr wrap="none" anchor="ctr"/>
          <a:lstStyle/>
          <a:p>
            <a:endParaRPr lang="en-US">
              <a:latin typeface="Trebuchet MS"/>
              <a:cs typeface="Trebuchet MS"/>
            </a:endParaRPr>
          </a:p>
        </p:txBody>
      </p:sp>
      <p:sp>
        <p:nvSpPr>
          <p:cNvPr id="21" name="AutoShape 38"/>
          <p:cNvSpPr>
            <a:spLocks noChangeArrowheads="1"/>
          </p:cNvSpPr>
          <p:nvPr/>
        </p:nvSpPr>
        <p:spPr bwMode="auto">
          <a:xfrm rot="1255470" flipH="1">
            <a:off x="5274125" y="3429632"/>
            <a:ext cx="1371600" cy="137160"/>
          </a:xfrm>
          <a:prstGeom prst="leftRightArrow">
            <a:avLst>
              <a:gd name="adj1" fmla="val 47222"/>
              <a:gd name="adj2" fmla="val 90278"/>
            </a:avLst>
          </a:prstGeom>
          <a:solidFill>
            <a:schemeClr val="bg2"/>
          </a:solidFill>
          <a:ln w="9525" algn="ctr">
            <a:solidFill>
              <a:schemeClr val="tx1"/>
            </a:solidFill>
            <a:miter lim="800000"/>
            <a:headEnd/>
            <a:tailEnd/>
          </a:ln>
        </p:spPr>
        <p:txBody>
          <a:bodyPr wrap="none" anchor="ctr"/>
          <a:lstStyle/>
          <a:p>
            <a:endParaRPr lang="en-US">
              <a:latin typeface="Trebuchet MS"/>
              <a:cs typeface="Trebuchet MS"/>
            </a:endParaRPr>
          </a:p>
        </p:txBody>
      </p:sp>
      <p:grpSp>
        <p:nvGrpSpPr>
          <p:cNvPr id="22" name="Group 43"/>
          <p:cNvGrpSpPr>
            <a:grpSpLocks/>
          </p:cNvGrpSpPr>
          <p:nvPr/>
        </p:nvGrpSpPr>
        <p:grpSpPr bwMode="auto">
          <a:xfrm>
            <a:off x="3200400" y="2740025"/>
            <a:ext cx="2667000" cy="609600"/>
            <a:chOff x="1920" y="1668"/>
            <a:chExt cx="1680" cy="492"/>
          </a:xfrm>
        </p:grpSpPr>
        <p:sp>
          <p:nvSpPr>
            <p:cNvPr id="23" name="Freeform 40"/>
            <p:cNvSpPr>
              <a:spLocks/>
            </p:cNvSpPr>
            <p:nvPr/>
          </p:nvSpPr>
          <p:spPr bwMode="auto">
            <a:xfrm>
              <a:off x="1920" y="1668"/>
              <a:ext cx="1680" cy="492"/>
            </a:xfrm>
            <a:custGeom>
              <a:avLst/>
              <a:gdLst/>
              <a:ahLst/>
              <a:cxnLst>
                <a:cxn ang="0">
                  <a:pos x="502" y="267"/>
                </a:cxn>
                <a:cxn ang="0">
                  <a:pos x="827" y="7"/>
                </a:cxn>
                <a:cxn ang="0">
                  <a:pos x="1098" y="227"/>
                </a:cxn>
                <a:cxn ang="0">
                  <a:pos x="1515" y="432"/>
                </a:cxn>
                <a:cxn ang="0">
                  <a:pos x="1465" y="910"/>
                </a:cxn>
                <a:cxn ang="0">
                  <a:pos x="1031" y="1160"/>
                </a:cxn>
                <a:cxn ang="0">
                  <a:pos x="378" y="950"/>
                </a:cxn>
                <a:cxn ang="0">
                  <a:pos x="178" y="635"/>
                </a:cxn>
                <a:cxn ang="0">
                  <a:pos x="502" y="267"/>
                </a:cxn>
              </a:cxnLst>
              <a:rect l="0" t="0" r="r" b="b"/>
              <a:pathLst>
                <a:path w="1816" h="1371">
                  <a:moveTo>
                    <a:pt x="502" y="267"/>
                  </a:moveTo>
                  <a:cubicBezTo>
                    <a:pt x="519" y="39"/>
                    <a:pt x="728" y="14"/>
                    <a:pt x="827" y="7"/>
                  </a:cubicBezTo>
                  <a:cubicBezTo>
                    <a:pt x="926" y="0"/>
                    <a:pt x="1048" y="103"/>
                    <a:pt x="1098" y="227"/>
                  </a:cubicBezTo>
                  <a:cubicBezTo>
                    <a:pt x="1242" y="61"/>
                    <a:pt x="1616" y="189"/>
                    <a:pt x="1515" y="432"/>
                  </a:cubicBezTo>
                  <a:cubicBezTo>
                    <a:pt x="1816" y="518"/>
                    <a:pt x="1716" y="895"/>
                    <a:pt x="1465" y="910"/>
                  </a:cubicBezTo>
                  <a:cubicBezTo>
                    <a:pt x="1581" y="1129"/>
                    <a:pt x="1172" y="1313"/>
                    <a:pt x="1031" y="1160"/>
                  </a:cubicBezTo>
                  <a:cubicBezTo>
                    <a:pt x="890" y="1371"/>
                    <a:pt x="444" y="1318"/>
                    <a:pt x="378" y="950"/>
                  </a:cubicBezTo>
                  <a:cubicBezTo>
                    <a:pt x="52" y="1036"/>
                    <a:pt x="31" y="731"/>
                    <a:pt x="178" y="635"/>
                  </a:cubicBezTo>
                  <a:cubicBezTo>
                    <a:pt x="0" y="545"/>
                    <a:pt x="222" y="155"/>
                    <a:pt x="502" y="267"/>
                  </a:cubicBezTo>
                  <a:close/>
                </a:path>
              </a:pathLst>
            </a:custGeom>
            <a:solidFill>
              <a:schemeClr val="accent1"/>
            </a:solidFill>
            <a:ln w="9525" cap="flat" cmpd="sng">
              <a:solidFill>
                <a:srgbClr val="3B4D8F"/>
              </a:solidFill>
              <a:prstDash val="solid"/>
              <a:round/>
              <a:headEnd/>
              <a:tailEnd/>
            </a:ln>
            <a:effectLst>
              <a:outerShdw dist="71842" dir="2700000" algn="ctr" rotWithShape="0">
                <a:schemeClr val="bg2"/>
              </a:outerShdw>
            </a:effectLst>
          </p:spPr>
          <p:txBody>
            <a:bodyPr/>
            <a:lstStyle/>
            <a:p>
              <a:pPr>
                <a:defRPr/>
              </a:pPr>
              <a:endParaRPr lang="en-US">
                <a:latin typeface="Trebuchet MS"/>
                <a:cs typeface="Trebuchet MS"/>
              </a:endParaRPr>
            </a:p>
          </p:txBody>
        </p:sp>
        <p:sp>
          <p:nvSpPr>
            <p:cNvPr id="24" name="Text Box 41"/>
            <p:cNvSpPr txBox="1">
              <a:spLocks noChangeArrowheads="1"/>
            </p:cNvSpPr>
            <p:nvPr/>
          </p:nvSpPr>
          <p:spPr bwMode="auto">
            <a:xfrm>
              <a:off x="2160" y="1776"/>
              <a:ext cx="1104" cy="181"/>
            </a:xfrm>
            <a:prstGeom prst="rect">
              <a:avLst/>
            </a:prstGeom>
            <a:noFill/>
            <a:ln w="19050" algn="ctr">
              <a:noFill/>
              <a:miter lim="800000"/>
              <a:headEnd/>
              <a:tailEnd/>
            </a:ln>
          </p:spPr>
          <p:txBody>
            <a:bodyPr>
              <a:spAutoFit/>
            </a:bodyPr>
            <a:lstStyle/>
            <a:p>
              <a:pPr algn="ctr"/>
              <a:r>
                <a:rPr lang="en-US" dirty="0">
                  <a:latin typeface="Trebuchet MS"/>
                  <a:cs typeface="Trebuchet MS"/>
                </a:rPr>
                <a:t>Network</a:t>
              </a:r>
            </a:p>
          </p:txBody>
        </p:sp>
      </p:grpSp>
      <p:sp>
        <p:nvSpPr>
          <p:cNvPr id="25" name="AutoShape 42"/>
          <p:cNvSpPr>
            <a:spLocks noChangeArrowheads="1"/>
          </p:cNvSpPr>
          <p:nvPr/>
        </p:nvSpPr>
        <p:spPr bwMode="auto">
          <a:xfrm rot="16200000">
            <a:off x="4327843" y="2492056"/>
            <a:ext cx="358777" cy="137162"/>
          </a:xfrm>
          <a:prstGeom prst="leftRightArrow">
            <a:avLst>
              <a:gd name="adj1" fmla="val 47222"/>
              <a:gd name="adj2" fmla="val 24221"/>
            </a:avLst>
          </a:prstGeom>
          <a:solidFill>
            <a:schemeClr val="bg2"/>
          </a:solidFill>
          <a:ln w="9525" algn="ctr">
            <a:solidFill>
              <a:schemeClr val="tx1"/>
            </a:solidFill>
            <a:miter lim="800000"/>
            <a:headEnd/>
            <a:tailEnd/>
          </a:ln>
        </p:spPr>
        <p:txBody>
          <a:bodyPr wrap="none" anchor="ctr"/>
          <a:lstStyle/>
          <a:p>
            <a:endParaRPr lang="en-US">
              <a:latin typeface="Trebuchet MS"/>
              <a:cs typeface="Trebuchet MS"/>
            </a:endParaRPr>
          </a:p>
        </p:txBody>
      </p:sp>
      <p:grpSp>
        <p:nvGrpSpPr>
          <p:cNvPr id="26" name="Group 47"/>
          <p:cNvGrpSpPr>
            <a:grpSpLocks/>
          </p:cNvGrpSpPr>
          <p:nvPr/>
        </p:nvGrpSpPr>
        <p:grpSpPr bwMode="auto">
          <a:xfrm>
            <a:off x="2971800" y="3806825"/>
            <a:ext cx="1371600" cy="762000"/>
            <a:chOff x="816" y="2448"/>
            <a:chExt cx="864" cy="480"/>
          </a:xfrm>
        </p:grpSpPr>
        <p:sp>
          <p:nvSpPr>
            <p:cNvPr id="27" name="AutoShape 48"/>
            <p:cNvSpPr>
              <a:spLocks noChangeArrowheads="1"/>
            </p:cNvSpPr>
            <p:nvPr/>
          </p:nvSpPr>
          <p:spPr bwMode="auto">
            <a:xfrm>
              <a:off x="816" y="2448"/>
              <a:ext cx="864" cy="480"/>
            </a:xfrm>
            <a:prstGeom prst="roundRect">
              <a:avLst>
                <a:gd name="adj" fmla="val 10694"/>
              </a:avLst>
            </a:prstGeom>
            <a:solidFill>
              <a:srgbClr val="DAE599"/>
            </a:solidFill>
            <a:ln w="9525">
              <a:solidFill>
                <a:srgbClr val="93A42A"/>
              </a:solidFill>
              <a:round/>
              <a:headEnd/>
              <a:tailEnd/>
            </a:ln>
          </p:spPr>
          <p:txBody>
            <a:bodyPr wrap="none"/>
            <a:lstStyle/>
            <a:p>
              <a:endParaRPr lang="en-US">
                <a:latin typeface="Trebuchet MS"/>
                <a:cs typeface="Trebuchet MS"/>
              </a:endParaRPr>
            </a:p>
          </p:txBody>
        </p:sp>
        <p:sp>
          <p:nvSpPr>
            <p:cNvPr id="28" name="Text Box 49"/>
            <p:cNvSpPr txBox="1">
              <a:spLocks noChangeArrowheads="1"/>
            </p:cNvSpPr>
            <p:nvPr/>
          </p:nvSpPr>
          <p:spPr bwMode="auto">
            <a:xfrm>
              <a:off x="843" y="2473"/>
              <a:ext cx="190" cy="96"/>
            </a:xfrm>
            <a:prstGeom prst="rect">
              <a:avLst/>
            </a:prstGeom>
            <a:noFill/>
            <a:ln w="9525">
              <a:noFill/>
              <a:miter lim="800000"/>
              <a:headEnd/>
              <a:tailEnd/>
            </a:ln>
          </p:spPr>
          <p:txBody>
            <a:bodyPr wrap="none" lIns="0" tIns="0" rIns="0" bIns="0">
              <a:spAutoFit/>
            </a:bodyPr>
            <a:lstStyle/>
            <a:p>
              <a:pPr>
                <a:spcBef>
                  <a:spcPct val="0"/>
                </a:spcBef>
              </a:pPr>
              <a:r>
                <a:rPr lang="en-US" sz="1000">
                  <a:solidFill>
                    <a:srgbClr val="5F5F5F"/>
                  </a:solidFill>
                  <a:latin typeface="Trebuchet MS"/>
                  <a:cs typeface="Trebuchet MS"/>
                </a:rPr>
                <a:t>Node</a:t>
              </a:r>
            </a:p>
          </p:txBody>
        </p:sp>
        <p:sp>
          <p:nvSpPr>
            <p:cNvPr id="29" name="AutoShape 50"/>
            <p:cNvSpPr>
              <a:spLocks noChangeArrowheads="1"/>
            </p:cNvSpPr>
            <p:nvPr/>
          </p:nvSpPr>
          <p:spPr bwMode="auto">
            <a:xfrm>
              <a:off x="868" y="2664"/>
              <a:ext cx="476" cy="216"/>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Electric </a:t>
              </a:r>
            </a:p>
            <a:p>
              <a:pPr algn="ctr">
                <a:spcBef>
                  <a:spcPct val="0"/>
                </a:spcBef>
              </a:pPr>
              <a:r>
                <a:rPr lang="en-US" sz="1000">
                  <a:latin typeface="Trebuchet MS"/>
                  <a:cs typeface="Trebuchet MS"/>
                </a:rPr>
                <a:t>File System</a:t>
              </a:r>
            </a:p>
          </p:txBody>
        </p:sp>
        <p:sp>
          <p:nvSpPr>
            <p:cNvPr id="30" name="AutoShape 51"/>
            <p:cNvSpPr>
              <a:spLocks noChangeArrowheads="1"/>
            </p:cNvSpPr>
            <p:nvPr/>
          </p:nvSpPr>
          <p:spPr bwMode="auto">
            <a:xfrm>
              <a:off x="1043" y="2496"/>
              <a:ext cx="301" cy="120"/>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Agent</a:t>
              </a:r>
            </a:p>
          </p:txBody>
        </p:sp>
        <p:sp>
          <p:nvSpPr>
            <p:cNvPr id="31" name="AutoShape 52"/>
            <p:cNvSpPr>
              <a:spLocks noChangeArrowheads="1"/>
            </p:cNvSpPr>
            <p:nvPr/>
          </p:nvSpPr>
          <p:spPr bwMode="auto">
            <a:xfrm>
              <a:off x="1392" y="2496"/>
              <a:ext cx="240" cy="384"/>
            </a:xfrm>
            <a:prstGeom prst="roundRect">
              <a:avLst>
                <a:gd name="adj" fmla="val 16667"/>
              </a:avLst>
            </a:prstGeom>
            <a:solidFill>
              <a:srgbClr val="FFFFCC"/>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File</a:t>
              </a:r>
              <a:br>
                <a:rPr lang="en-US" sz="1000">
                  <a:latin typeface="Trebuchet MS"/>
                  <a:cs typeface="Trebuchet MS"/>
                </a:rPr>
              </a:br>
              <a:r>
                <a:rPr lang="en-US" sz="1000">
                  <a:latin typeface="Trebuchet MS"/>
                  <a:cs typeface="Trebuchet MS"/>
                </a:rPr>
                <a:t>Cache</a:t>
              </a:r>
            </a:p>
          </p:txBody>
        </p:sp>
      </p:grpSp>
      <p:grpSp>
        <p:nvGrpSpPr>
          <p:cNvPr id="32" name="Group 53"/>
          <p:cNvGrpSpPr>
            <a:grpSpLocks/>
          </p:cNvGrpSpPr>
          <p:nvPr/>
        </p:nvGrpSpPr>
        <p:grpSpPr bwMode="auto">
          <a:xfrm>
            <a:off x="4495800" y="3806825"/>
            <a:ext cx="1371600" cy="762000"/>
            <a:chOff x="816" y="2448"/>
            <a:chExt cx="864" cy="480"/>
          </a:xfrm>
        </p:grpSpPr>
        <p:sp>
          <p:nvSpPr>
            <p:cNvPr id="33" name="AutoShape 54"/>
            <p:cNvSpPr>
              <a:spLocks noChangeArrowheads="1"/>
            </p:cNvSpPr>
            <p:nvPr/>
          </p:nvSpPr>
          <p:spPr bwMode="auto">
            <a:xfrm>
              <a:off x="816" y="2448"/>
              <a:ext cx="864" cy="480"/>
            </a:xfrm>
            <a:prstGeom prst="roundRect">
              <a:avLst>
                <a:gd name="adj" fmla="val 10694"/>
              </a:avLst>
            </a:prstGeom>
            <a:solidFill>
              <a:srgbClr val="DAE599"/>
            </a:solidFill>
            <a:ln w="9525">
              <a:solidFill>
                <a:srgbClr val="93A42A"/>
              </a:solidFill>
              <a:round/>
              <a:headEnd/>
              <a:tailEnd/>
            </a:ln>
          </p:spPr>
          <p:txBody>
            <a:bodyPr wrap="none"/>
            <a:lstStyle/>
            <a:p>
              <a:endParaRPr lang="en-US">
                <a:latin typeface="Trebuchet MS"/>
                <a:cs typeface="Trebuchet MS"/>
              </a:endParaRPr>
            </a:p>
          </p:txBody>
        </p:sp>
        <p:sp>
          <p:nvSpPr>
            <p:cNvPr id="34" name="Text Box 55"/>
            <p:cNvSpPr txBox="1">
              <a:spLocks noChangeArrowheads="1"/>
            </p:cNvSpPr>
            <p:nvPr/>
          </p:nvSpPr>
          <p:spPr bwMode="auto">
            <a:xfrm>
              <a:off x="843" y="2473"/>
              <a:ext cx="190" cy="96"/>
            </a:xfrm>
            <a:prstGeom prst="rect">
              <a:avLst/>
            </a:prstGeom>
            <a:noFill/>
            <a:ln w="9525">
              <a:noFill/>
              <a:miter lim="800000"/>
              <a:headEnd/>
              <a:tailEnd/>
            </a:ln>
          </p:spPr>
          <p:txBody>
            <a:bodyPr wrap="none" lIns="0" tIns="0" rIns="0" bIns="0">
              <a:spAutoFit/>
            </a:bodyPr>
            <a:lstStyle/>
            <a:p>
              <a:pPr>
                <a:spcBef>
                  <a:spcPct val="0"/>
                </a:spcBef>
              </a:pPr>
              <a:r>
                <a:rPr lang="en-US" sz="1000">
                  <a:solidFill>
                    <a:srgbClr val="5F5F5F"/>
                  </a:solidFill>
                  <a:latin typeface="Trebuchet MS"/>
                  <a:cs typeface="Trebuchet MS"/>
                </a:rPr>
                <a:t>Node</a:t>
              </a:r>
            </a:p>
          </p:txBody>
        </p:sp>
        <p:sp>
          <p:nvSpPr>
            <p:cNvPr id="35" name="AutoShape 56"/>
            <p:cNvSpPr>
              <a:spLocks noChangeArrowheads="1"/>
            </p:cNvSpPr>
            <p:nvPr/>
          </p:nvSpPr>
          <p:spPr bwMode="auto">
            <a:xfrm>
              <a:off x="868" y="2664"/>
              <a:ext cx="476" cy="216"/>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Electric </a:t>
              </a:r>
            </a:p>
            <a:p>
              <a:pPr algn="ctr">
                <a:spcBef>
                  <a:spcPct val="0"/>
                </a:spcBef>
              </a:pPr>
              <a:r>
                <a:rPr lang="en-US" sz="1000">
                  <a:latin typeface="Trebuchet MS"/>
                  <a:cs typeface="Trebuchet MS"/>
                </a:rPr>
                <a:t>File System</a:t>
              </a:r>
            </a:p>
          </p:txBody>
        </p:sp>
        <p:sp>
          <p:nvSpPr>
            <p:cNvPr id="36" name="AutoShape 57"/>
            <p:cNvSpPr>
              <a:spLocks noChangeArrowheads="1"/>
            </p:cNvSpPr>
            <p:nvPr/>
          </p:nvSpPr>
          <p:spPr bwMode="auto">
            <a:xfrm>
              <a:off x="1043" y="2496"/>
              <a:ext cx="301" cy="120"/>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Agent</a:t>
              </a:r>
            </a:p>
          </p:txBody>
        </p:sp>
        <p:sp>
          <p:nvSpPr>
            <p:cNvPr id="37" name="AutoShape 58"/>
            <p:cNvSpPr>
              <a:spLocks noChangeArrowheads="1"/>
            </p:cNvSpPr>
            <p:nvPr/>
          </p:nvSpPr>
          <p:spPr bwMode="auto">
            <a:xfrm>
              <a:off x="1392" y="2496"/>
              <a:ext cx="240" cy="384"/>
            </a:xfrm>
            <a:prstGeom prst="roundRect">
              <a:avLst>
                <a:gd name="adj" fmla="val 16667"/>
              </a:avLst>
            </a:prstGeom>
            <a:solidFill>
              <a:srgbClr val="FFFFCC"/>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File</a:t>
              </a:r>
              <a:br>
                <a:rPr lang="en-US" sz="1000">
                  <a:latin typeface="Trebuchet MS"/>
                  <a:cs typeface="Trebuchet MS"/>
                </a:rPr>
              </a:br>
              <a:r>
                <a:rPr lang="en-US" sz="1000">
                  <a:latin typeface="Trebuchet MS"/>
                  <a:cs typeface="Trebuchet MS"/>
                </a:rPr>
                <a:t>Cache</a:t>
              </a:r>
            </a:p>
          </p:txBody>
        </p:sp>
      </p:grpSp>
      <p:grpSp>
        <p:nvGrpSpPr>
          <p:cNvPr id="38" name="Group 59"/>
          <p:cNvGrpSpPr>
            <a:grpSpLocks/>
          </p:cNvGrpSpPr>
          <p:nvPr/>
        </p:nvGrpSpPr>
        <p:grpSpPr bwMode="auto">
          <a:xfrm>
            <a:off x="6019800" y="3806825"/>
            <a:ext cx="1371600" cy="762000"/>
            <a:chOff x="816" y="2448"/>
            <a:chExt cx="864" cy="480"/>
          </a:xfrm>
        </p:grpSpPr>
        <p:sp>
          <p:nvSpPr>
            <p:cNvPr id="39" name="AutoShape 60"/>
            <p:cNvSpPr>
              <a:spLocks noChangeArrowheads="1"/>
            </p:cNvSpPr>
            <p:nvPr/>
          </p:nvSpPr>
          <p:spPr bwMode="auto">
            <a:xfrm>
              <a:off x="816" y="2448"/>
              <a:ext cx="864" cy="480"/>
            </a:xfrm>
            <a:prstGeom prst="roundRect">
              <a:avLst>
                <a:gd name="adj" fmla="val 10694"/>
              </a:avLst>
            </a:prstGeom>
            <a:solidFill>
              <a:srgbClr val="DAE599"/>
            </a:solidFill>
            <a:ln w="9525">
              <a:solidFill>
                <a:srgbClr val="93A42A"/>
              </a:solidFill>
              <a:round/>
              <a:headEnd/>
              <a:tailEnd/>
            </a:ln>
          </p:spPr>
          <p:txBody>
            <a:bodyPr wrap="none"/>
            <a:lstStyle/>
            <a:p>
              <a:endParaRPr lang="en-US">
                <a:latin typeface="Trebuchet MS"/>
                <a:cs typeface="Trebuchet MS"/>
              </a:endParaRPr>
            </a:p>
          </p:txBody>
        </p:sp>
        <p:sp>
          <p:nvSpPr>
            <p:cNvPr id="40" name="Text Box 61"/>
            <p:cNvSpPr txBox="1">
              <a:spLocks noChangeArrowheads="1"/>
            </p:cNvSpPr>
            <p:nvPr/>
          </p:nvSpPr>
          <p:spPr bwMode="auto">
            <a:xfrm>
              <a:off x="843" y="2473"/>
              <a:ext cx="190" cy="96"/>
            </a:xfrm>
            <a:prstGeom prst="rect">
              <a:avLst/>
            </a:prstGeom>
            <a:noFill/>
            <a:ln w="9525">
              <a:noFill/>
              <a:miter lim="800000"/>
              <a:headEnd/>
              <a:tailEnd/>
            </a:ln>
          </p:spPr>
          <p:txBody>
            <a:bodyPr wrap="none" lIns="0" tIns="0" rIns="0" bIns="0">
              <a:spAutoFit/>
            </a:bodyPr>
            <a:lstStyle/>
            <a:p>
              <a:pPr>
                <a:spcBef>
                  <a:spcPct val="0"/>
                </a:spcBef>
              </a:pPr>
              <a:r>
                <a:rPr lang="en-US" sz="1000">
                  <a:solidFill>
                    <a:srgbClr val="5F5F5F"/>
                  </a:solidFill>
                  <a:latin typeface="Trebuchet MS"/>
                  <a:cs typeface="Trebuchet MS"/>
                </a:rPr>
                <a:t>Node</a:t>
              </a:r>
            </a:p>
          </p:txBody>
        </p:sp>
        <p:sp>
          <p:nvSpPr>
            <p:cNvPr id="41" name="AutoShape 62"/>
            <p:cNvSpPr>
              <a:spLocks noChangeArrowheads="1"/>
            </p:cNvSpPr>
            <p:nvPr/>
          </p:nvSpPr>
          <p:spPr bwMode="auto">
            <a:xfrm>
              <a:off x="868" y="2664"/>
              <a:ext cx="476" cy="216"/>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Electric </a:t>
              </a:r>
            </a:p>
            <a:p>
              <a:pPr algn="ctr">
                <a:spcBef>
                  <a:spcPct val="0"/>
                </a:spcBef>
              </a:pPr>
              <a:r>
                <a:rPr lang="en-US" sz="1000">
                  <a:latin typeface="Trebuchet MS"/>
                  <a:cs typeface="Trebuchet MS"/>
                </a:rPr>
                <a:t>File System</a:t>
              </a:r>
            </a:p>
          </p:txBody>
        </p:sp>
        <p:sp>
          <p:nvSpPr>
            <p:cNvPr id="42" name="AutoShape 63"/>
            <p:cNvSpPr>
              <a:spLocks noChangeArrowheads="1"/>
            </p:cNvSpPr>
            <p:nvPr/>
          </p:nvSpPr>
          <p:spPr bwMode="auto">
            <a:xfrm>
              <a:off x="1043" y="2496"/>
              <a:ext cx="301" cy="120"/>
            </a:xfrm>
            <a:prstGeom prst="roundRect">
              <a:avLst>
                <a:gd name="adj" fmla="val 16667"/>
              </a:avLst>
            </a:prstGeom>
            <a:solidFill>
              <a:schemeClr val="bg1"/>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Agent</a:t>
              </a:r>
            </a:p>
          </p:txBody>
        </p:sp>
        <p:sp>
          <p:nvSpPr>
            <p:cNvPr id="43" name="AutoShape 64"/>
            <p:cNvSpPr>
              <a:spLocks noChangeArrowheads="1"/>
            </p:cNvSpPr>
            <p:nvPr/>
          </p:nvSpPr>
          <p:spPr bwMode="auto">
            <a:xfrm>
              <a:off x="1392" y="2496"/>
              <a:ext cx="240" cy="384"/>
            </a:xfrm>
            <a:prstGeom prst="roundRect">
              <a:avLst>
                <a:gd name="adj" fmla="val 16667"/>
              </a:avLst>
            </a:prstGeom>
            <a:solidFill>
              <a:srgbClr val="FFFFCC"/>
            </a:solidFill>
            <a:ln w="9525">
              <a:solidFill>
                <a:schemeClr val="tx1"/>
              </a:solidFill>
              <a:round/>
              <a:headEnd/>
              <a:tailEnd/>
            </a:ln>
          </p:spPr>
          <p:txBody>
            <a:bodyPr wrap="none" anchor="ctr" anchorCtr="1"/>
            <a:lstStyle/>
            <a:p>
              <a:pPr algn="ctr">
                <a:spcBef>
                  <a:spcPct val="0"/>
                </a:spcBef>
              </a:pPr>
              <a:r>
                <a:rPr lang="en-US" sz="1000">
                  <a:latin typeface="Trebuchet MS"/>
                  <a:cs typeface="Trebuchet MS"/>
                </a:rPr>
                <a:t>File</a:t>
              </a:r>
              <a:br>
                <a:rPr lang="en-US" sz="1000">
                  <a:latin typeface="Trebuchet MS"/>
                  <a:cs typeface="Trebuchet MS"/>
                </a:rPr>
              </a:br>
              <a:r>
                <a:rPr lang="en-US" sz="1000">
                  <a:latin typeface="Trebuchet MS"/>
                  <a:cs typeface="Trebuchet MS"/>
                </a:rPr>
                <a:t>Cache</a:t>
              </a:r>
            </a:p>
          </p:txBody>
        </p:sp>
      </p:grpSp>
    </p:spTree>
    <p:extLst>
      <p:ext uri="{BB962C8B-B14F-4D97-AF65-F5344CB8AC3E}">
        <p14:creationId xmlns:p14="http://schemas.microsoft.com/office/powerpoint/2010/main" val="63058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Real world benefits: ElectricInsight</a:t>
            </a:r>
            <a:endParaRPr lang="en-US" dirty="0">
              <a:latin typeface="Trebuchet MS"/>
              <a:cs typeface="Trebuchet MS"/>
            </a:endParaRPr>
          </a:p>
        </p:txBody>
      </p:sp>
      <p:grpSp>
        <p:nvGrpSpPr>
          <p:cNvPr id="4" name="Group 9"/>
          <p:cNvGrpSpPr/>
          <p:nvPr/>
        </p:nvGrpSpPr>
        <p:grpSpPr>
          <a:xfrm>
            <a:off x="1676400" y="1503363"/>
            <a:ext cx="5136040" cy="3201987"/>
            <a:chOff x="150719" y="1195756"/>
            <a:chExt cx="8832508" cy="5506495"/>
          </a:xfrm>
        </p:grpSpPr>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8337" y="1278216"/>
              <a:ext cx="8515350" cy="5400675"/>
            </a:xfrm>
            <a:prstGeom prst="rect">
              <a:avLst/>
            </a:prstGeom>
            <a:noFill/>
            <a:ln w="9525">
              <a:noFill/>
              <a:miter lim="800000"/>
              <a:headEnd/>
              <a:tailEnd/>
            </a:ln>
          </p:spPr>
        </p:pic>
        <p:sp>
          <p:nvSpPr>
            <p:cNvPr id="6" name="Rectangle 5"/>
            <p:cNvSpPr/>
            <p:nvPr/>
          </p:nvSpPr>
          <p:spPr>
            <a:xfrm>
              <a:off x="150719" y="1215851"/>
              <a:ext cx="130629"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7" name="Rectangle 6"/>
            <p:cNvSpPr/>
            <p:nvPr/>
          </p:nvSpPr>
          <p:spPr>
            <a:xfrm flipV="1">
              <a:off x="160775" y="1195756"/>
              <a:ext cx="8822452" cy="2210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grpSp>
      <p:sp>
        <p:nvSpPr>
          <p:cNvPr id="8" name="Content Placeholder 12"/>
          <p:cNvSpPr txBox="1">
            <a:spLocks/>
          </p:cNvSpPr>
          <p:nvPr/>
        </p:nvSpPr>
        <p:spPr>
          <a:xfrm>
            <a:off x="295248" y="720090"/>
            <a:ext cx="8685339" cy="850900"/>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r>
              <a:rPr lang="en-US" dirty="0" smtClean="0">
                <a:latin typeface="Trebuchet MS"/>
                <a:cs typeface="Trebuchet MS"/>
              </a:rPr>
              <a:t>Parallelize and distribute for dramatic acceleration</a:t>
            </a:r>
            <a:endParaRPr lang="en-US" dirty="0">
              <a:latin typeface="Trebuchet MS"/>
              <a:cs typeface="Trebuchet MS"/>
            </a:endParaRPr>
          </a:p>
        </p:txBody>
      </p:sp>
      <p:cxnSp>
        <p:nvCxnSpPr>
          <p:cNvPr id="9" name="Straight Arrow Connector 8"/>
          <p:cNvCxnSpPr/>
          <p:nvPr/>
        </p:nvCxnSpPr>
        <p:spPr>
          <a:xfrm flipH="1">
            <a:off x="2566678" y="1744062"/>
            <a:ext cx="3716422" cy="2511592"/>
          </a:xfrm>
          <a:prstGeom prst="straightConnector1">
            <a:avLst/>
          </a:prstGeom>
          <a:ln w="444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637918" y="2952750"/>
            <a:ext cx="1628249" cy="523220"/>
          </a:xfrm>
          <a:prstGeom prst="rect">
            <a:avLst/>
          </a:prstGeom>
          <a:noFill/>
        </p:spPr>
        <p:txBody>
          <a:bodyPr wrap="square" rtlCol="0">
            <a:spAutoFit/>
          </a:bodyPr>
          <a:lstStyle/>
          <a:p>
            <a:pPr algn="ctr"/>
            <a:r>
              <a:rPr lang="en-US" sz="2800" b="1" dirty="0" smtClean="0">
                <a:latin typeface="Trebuchet MS"/>
                <a:cs typeface="Trebuchet MS"/>
              </a:rPr>
              <a:t>~20x!</a:t>
            </a:r>
            <a:endParaRPr lang="en-US" sz="2800" b="1" dirty="0">
              <a:latin typeface="Trebuchet MS"/>
              <a:cs typeface="Trebuchet MS"/>
            </a:endParaRPr>
          </a:p>
        </p:txBody>
      </p:sp>
    </p:spTree>
    <p:extLst>
      <p:ext uri="{BB962C8B-B14F-4D97-AF65-F5344CB8AC3E}">
        <p14:creationId xmlns:p14="http://schemas.microsoft.com/office/powerpoint/2010/main" val="41454435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Build Visualization</a:t>
            </a:r>
            <a:endParaRPr lang="en-US" dirty="0">
              <a:latin typeface="Trebuchet MS"/>
              <a:cs typeface="Trebuchet MS"/>
            </a:endParaRPr>
          </a:p>
        </p:txBody>
      </p:sp>
      <p:pic>
        <p:nvPicPr>
          <p:cNvPr id="4"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85800" y="701040"/>
            <a:ext cx="6305550" cy="4419600"/>
          </a:xfrm>
          <a:prstGeom prst="rect">
            <a:avLst/>
          </a:prstGeom>
          <a:noFill/>
          <a:ln w="9525" algn="ctr">
            <a:noFill/>
            <a:miter lim="800000"/>
            <a:headEnd/>
            <a:tailEnd/>
          </a:ln>
        </p:spPr>
      </p:pic>
      <p:sp>
        <p:nvSpPr>
          <p:cNvPr id="5" name="Rectangle 3"/>
          <p:cNvSpPr>
            <a:spLocks noChangeArrowheads="1"/>
          </p:cNvSpPr>
          <p:nvPr/>
        </p:nvSpPr>
        <p:spPr bwMode="auto">
          <a:xfrm>
            <a:off x="962025" y="5421432"/>
            <a:ext cx="7259367" cy="735586"/>
          </a:xfrm>
          <a:prstGeom prst="rect">
            <a:avLst/>
          </a:prstGeom>
          <a:noFill/>
          <a:ln w="9525" algn="ctr">
            <a:noFill/>
            <a:miter lim="800000"/>
            <a:headEnd/>
            <a:tailEnd/>
          </a:ln>
        </p:spPr>
        <p:txBody>
          <a:bodyPr wrap="none">
            <a:spAutoFit/>
          </a:bodyPr>
          <a:lstStyle/>
          <a:p>
            <a:pPr eaLnBrk="0" hangingPunct="0">
              <a:lnSpc>
                <a:spcPct val="75000"/>
              </a:lnSpc>
              <a:spcBef>
                <a:spcPct val="10000"/>
              </a:spcBef>
              <a:spcAft>
                <a:spcPct val="10000"/>
              </a:spcAft>
              <a:buClr>
                <a:srgbClr val="000099"/>
              </a:buClr>
              <a:buFont typeface="Monotype Sorts" pitchFamily="2" charset="2"/>
              <a:buNone/>
            </a:pPr>
            <a:r>
              <a:rPr lang="en-US" sz="2400" b="1" i="1" dirty="0">
                <a:latin typeface="Trebuchet MS"/>
                <a:cs typeface="Trebuchet MS"/>
                <a:sym typeface="Symbol" pitchFamily="18" charset="2"/>
              </a:rPr>
              <a:t>At-a-glance performance tuning and diagnostics</a:t>
            </a:r>
          </a:p>
          <a:p>
            <a:pPr eaLnBrk="0" hangingPunct="0">
              <a:lnSpc>
                <a:spcPct val="75000"/>
              </a:lnSpc>
              <a:spcBef>
                <a:spcPct val="10000"/>
              </a:spcBef>
              <a:spcAft>
                <a:spcPct val="10000"/>
              </a:spcAft>
              <a:buClr>
                <a:srgbClr val="000099"/>
              </a:buClr>
              <a:buFont typeface="Monotype Sorts" pitchFamily="2" charset="2"/>
              <a:buNone/>
            </a:pPr>
            <a:endParaRPr lang="en-US" sz="2400" b="1" i="1" dirty="0">
              <a:latin typeface="Trebuchet MS"/>
              <a:cs typeface="Trebuchet MS"/>
              <a:sym typeface="Symbol" pitchFamily="18" charset="2"/>
            </a:endParaRPr>
          </a:p>
        </p:txBody>
      </p:sp>
      <p:sp>
        <p:nvSpPr>
          <p:cNvPr id="6" name="AutoShape 6"/>
          <p:cNvSpPr>
            <a:spLocks noChangeArrowheads="1"/>
          </p:cNvSpPr>
          <p:nvPr/>
        </p:nvSpPr>
        <p:spPr bwMode="auto">
          <a:xfrm rot="5400000">
            <a:off x="3162300" y="2034540"/>
            <a:ext cx="2971800" cy="15240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580 w 21600"/>
              <a:gd name="T13" fmla="*/ 6580 h 21600"/>
              <a:gd name="T14" fmla="*/ 15020 w 21600"/>
              <a:gd name="T15" fmla="*/ 15020 h 21600"/>
            </a:gdLst>
            <a:ahLst/>
            <a:cxnLst>
              <a:cxn ang="T8">
                <a:pos x="T0" y="T1"/>
              </a:cxn>
              <a:cxn ang="T9">
                <a:pos x="T2" y="T3"/>
              </a:cxn>
              <a:cxn ang="T10">
                <a:pos x="T4" y="T5"/>
              </a:cxn>
              <a:cxn ang="T11">
                <a:pos x="T6" y="T7"/>
              </a:cxn>
            </a:cxnLst>
            <a:rect l="T12" t="T13" r="T14" b="T15"/>
            <a:pathLst>
              <a:path w="21600" h="21600">
                <a:moveTo>
                  <a:pt x="0" y="0"/>
                </a:moveTo>
                <a:lnTo>
                  <a:pt x="9559" y="21600"/>
                </a:lnTo>
                <a:lnTo>
                  <a:pt x="12041" y="21600"/>
                </a:lnTo>
                <a:lnTo>
                  <a:pt x="21600" y="0"/>
                </a:lnTo>
                <a:close/>
              </a:path>
            </a:pathLst>
          </a:custGeom>
          <a:gradFill flip="none" rotWithShape="1">
            <a:gsLst>
              <a:gs pos="0">
                <a:srgbClr val="B2B2B2">
                  <a:alpha val="56078"/>
                </a:srgbClr>
              </a:gs>
              <a:gs pos="100000">
                <a:schemeClr val="accent4">
                  <a:alpha val="56078"/>
                </a:schemeClr>
              </a:gs>
            </a:gsLst>
            <a:lin ang="16200000" scaled="0"/>
            <a:tileRect/>
          </a:gradFill>
          <a:ln w="9525">
            <a:noFill/>
            <a:miter lim="800000"/>
            <a:headEnd/>
            <a:tailEnd/>
          </a:ln>
        </p:spPr>
        <p:txBody>
          <a:bodyPr wrap="none" anchor="ctr"/>
          <a:lstStyle/>
          <a:p>
            <a:endParaRPr lang="en-US">
              <a:latin typeface="Trebuchet MS"/>
              <a:cs typeface="Trebuchet MS"/>
            </a:endParaRPr>
          </a:p>
        </p:txBody>
      </p:sp>
      <p:sp>
        <p:nvSpPr>
          <p:cNvPr id="7" name="AutoShape 9"/>
          <p:cNvSpPr>
            <a:spLocks noChangeArrowheads="1"/>
          </p:cNvSpPr>
          <p:nvPr/>
        </p:nvSpPr>
        <p:spPr bwMode="auto">
          <a:xfrm flipH="1">
            <a:off x="1143000" y="4282440"/>
            <a:ext cx="2627722" cy="900260"/>
          </a:xfrm>
          <a:prstGeom prst="wedgeRectCallout">
            <a:avLst>
              <a:gd name="adj1" fmla="val -56325"/>
              <a:gd name="adj2" fmla="val -130544"/>
            </a:avLst>
          </a:prstGeom>
          <a:solidFill>
            <a:schemeClr val="accent1"/>
          </a:solidFill>
          <a:ln w="9525">
            <a:solidFill>
              <a:schemeClr val="tx1"/>
            </a:solidFill>
            <a:miter lim="800000"/>
            <a:headEnd/>
            <a:tailEnd/>
          </a:ln>
          <a:effectLst>
            <a:outerShdw dist="35921" dir="2700000" algn="ctr" rotWithShape="0">
              <a:schemeClr val="bg2">
                <a:alpha val="50000"/>
              </a:schemeClr>
            </a:outerShdw>
          </a:effectLst>
        </p:spPr>
        <p:txBody>
          <a:bodyPr/>
          <a:lstStyle/>
          <a:p>
            <a:pPr eaLnBrk="0" hangingPunct="0">
              <a:spcBef>
                <a:spcPct val="0"/>
              </a:spcBef>
              <a:defRPr/>
            </a:pPr>
            <a:r>
              <a:rPr lang="en-US" sz="1600" dirty="0">
                <a:latin typeface="Trebuchet MS"/>
                <a:cs typeface="Trebuchet MS"/>
              </a:rPr>
              <a:t>At a glance, spot </a:t>
            </a:r>
            <a:r>
              <a:rPr lang="en-US" sz="1600" dirty="0" smtClean="0">
                <a:latin typeface="Trebuchet MS"/>
                <a:cs typeface="Trebuchet MS"/>
              </a:rPr>
              <a:t>dependencies and optimization opportunities</a:t>
            </a:r>
            <a:endParaRPr lang="en-US" sz="1600" dirty="0">
              <a:latin typeface="Trebuchet MS"/>
              <a:cs typeface="Trebuchet MS"/>
            </a:endParaRPr>
          </a:p>
        </p:txBody>
      </p:sp>
      <p:pic>
        <p:nvPicPr>
          <p:cNvPr id="8" name="Picture 1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10200" y="1158240"/>
            <a:ext cx="4216400" cy="3124200"/>
          </a:xfrm>
          <a:prstGeom prst="rect">
            <a:avLst/>
          </a:prstGeom>
          <a:noFill/>
          <a:ln w="9525" algn="ctr">
            <a:noFill/>
            <a:miter lim="800000"/>
            <a:headEnd/>
            <a:tailEnd/>
          </a:ln>
        </p:spPr>
      </p:pic>
      <p:sp>
        <p:nvSpPr>
          <p:cNvPr id="9" name="AutoShape 8"/>
          <p:cNvSpPr>
            <a:spLocks noChangeArrowheads="1"/>
          </p:cNvSpPr>
          <p:nvPr/>
        </p:nvSpPr>
        <p:spPr bwMode="auto">
          <a:xfrm>
            <a:off x="6248400" y="4053840"/>
            <a:ext cx="2362200" cy="1066800"/>
          </a:xfrm>
          <a:prstGeom prst="wedgeRectCallout">
            <a:avLst>
              <a:gd name="adj1" fmla="val 6991"/>
              <a:gd name="adj2" fmla="val -123810"/>
            </a:avLst>
          </a:prstGeom>
          <a:solidFill>
            <a:schemeClr val="accent1"/>
          </a:solidFill>
          <a:ln w="9525">
            <a:solidFill>
              <a:schemeClr val="tx1"/>
            </a:solidFill>
            <a:miter lim="800000"/>
            <a:headEnd/>
            <a:tailEnd/>
          </a:ln>
          <a:effectLst>
            <a:outerShdw dist="35921" dir="2700000" algn="ctr" rotWithShape="0">
              <a:schemeClr val="bg2">
                <a:alpha val="50000"/>
              </a:schemeClr>
            </a:outerShdw>
          </a:effectLst>
        </p:spPr>
        <p:txBody>
          <a:bodyPr/>
          <a:lstStyle/>
          <a:p>
            <a:pPr eaLnBrk="0" hangingPunct="0">
              <a:spcBef>
                <a:spcPct val="0"/>
              </a:spcBef>
              <a:defRPr/>
            </a:pPr>
            <a:r>
              <a:rPr lang="en-US" sz="1600" dirty="0">
                <a:latin typeface="Trebuchet MS"/>
                <a:cs typeface="Trebuchet MS"/>
              </a:rPr>
              <a:t>Zoom in on specific </a:t>
            </a:r>
            <a:r>
              <a:rPr lang="en-US" sz="1600" dirty="0" smtClean="0">
                <a:latin typeface="Trebuchet MS"/>
                <a:cs typeface="Trebuchet MS"/>
              </a:rPr>
              <a:t>steps in build for details around input, output, files and duration</a:t>
            </a:r>
            <a:endParaRPr lang="en-US" sz="1600" dirty="0">
              <a:latin typeface="Trebuchet MS"/>
              <a:cs typeface="Trebuchet MS"/>
            </a:endParaRPr>
          </a:p>
        </p:txBody>
      </p:sp>
      <p:sp>
        <p:nvSpPr>
          <p:cNvPr id="10" name="AutoShape 9"/>
          <p:cNvSpPr>
            <a:spLocks noChangeArrowheads="1"/>
          </p:cNvSpPr>
          <p:nvPr/>
        </p:nvSpPr>
        <p:spPr bwMode="auto">
          <a:xfrm flipH="1">
            <a:off x="2895600" y="777240"/>
            <a:ext cx="2209800" cy="1066800"/>
          </a:xfrm>
          <a:prstGeom prst="wedgeRectCallout">
            <a:avLst>
              <a:gd name="adj1" fmla="val 117940"/>
              <a:gd name="adj2" fmla="val 136504"/>
            </a:avLst>
          </a:prstGeom>
          <a:solidFill>
            <a:schemeClr val="accent1"/>
          </a:solidFill>
          <a:ln w="9525">
            <a:solidFill>
              <a:schemeClr val="tx1"/>
            </a:solidFill>
            <a:miter lim="800000"/>
            <a:headEnd/>
            <a:tailEnd/>
          </a:ln>
          <a:effectLst>
            <a:outerShdw dist="35921" dir="2700000" algn="ctr" rotWithShape="0">
              <a:schemeClr val="bg2">
                <a:alpha val="50000"/>
              </a:schemeClr>
            </a:outerShdw>
          </a:effectLst>
        </p:spPr>
        <p:txBody>
          <a:bodyPr/>
          <a:lstStyle/>
          <a:p>
            <a:pPr eaLnBrk="0" hangingPunct="0">
              <a:spcBef>
                <a:spcPct val="0"/>
              </a:spcBef>
              <a:defRPr/>
            </a:pPr>
            <a:r>
              <a:rPr lang="en-US" sz="1600" dirty="0">
                <a:latin typeface="Trebuchet MS"/>
                <a:cs typeface="Trebuchet MS"/>
              </a:rPr>
              <a:t>Overview of build statistics and metadata</a:t>
            </a:r>
          </a:p>
        </p:txBody>
      </p:sp>
    </p:spTree>
    <p:extLst>
      <p:ext uri="{BB962C8B-B14F-4D97-AF65-F5344CB8AC3E}">
        <p14:creationId xmlns:p14="http://schemas.microsoft.com/office/powerpoint/2010/main" val="2559086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a:cs typeface="Trebuchet MS"/>
              </a:rPr>
              <a:t>Automated, dynamic dependency management</a:t>
            </a:r>
          </a:p>
        </p:txBody>
      </p:sp>
      <p:sp>
        <p:nvSpPr>
          <p:cNvPr id="4"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Massively parallel, safe software builds</a:t>
            </a:r>
          </a:p>
        </p:txBody>
      </p:sp>
      <p:sp>
        <p:nvSpPr>
          <p:cNvPr id="5"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Fast, accurate incremental builds</a:t>
            </a:r>
          </a:p>
        </p:txBody>
      </p:sp>
      <p:sp>
        <p:nvSpPr>
          <p:cNvPr id="6"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Non-intrusive and high performance</a:t>
            </a:r>
          </a:p>
        </p:txBody>
      </p:sp>
      <p:sp>
        <p:nvSpPr>
          <p:cNvPr id="7"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Tool agnostic</a:t>
            </a:r>
          </a:p>
        </p:txBody>
      </p:sp>
      <p:pic>
        <p:nvPicPr>
          <p:cNvPr id="10" name="Picture 9" descr="EC_Icons.png"/>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4896171" y="1086361"/>
            <a:ext cx="824858" cy="766658"/>
          </a:xfrm>
          <a:prstGeom prst="rect">
            <a:avLst/>
          </a:prstGeom>
        </p:spPr>
      </p:pic>
      <p:pic>
        <p:nvPicPr>
          <p:cNvPr id="11" name="Picture 10" descr="EC_Icons.png"/>
          <p:cNvPicPr>
            <a:picLocks noChangeAspect="1"/>
          </p:cNvPicPr>
          <p:nvPr/>
        </p:nvPicPr>
        <p:blipFill rotWithShape="1">
          <a:blip r:embed="rId3" cstate="email">
            <a:alphaModFix amt="64000"/>
            <a:extLst>
              <a:ext uri="{28A0092B-C50C-407E-A947-70E740481C1C}">
                <a14:useLocalDpi xmlns:a14="http://schemas.microsoft.com/office/drawing/2010/main"/>
              </a:ext>
            </a:extLst>
          </a:blip>
          <a:srcRect r="-2713"/>
          <a:stretch/>
        </p:blipFill>
        <p:spPr>
          <a:xfrm>
            <a:off x="7702714" y="3943350"/>
            <a:ext cx="736436" cy="766658"/>
          </a:xfrm>
          <a:prstGeom prst="rect">
            <a:avLst/>
          </a:prstGeom>
        </p:spPr>
      </p:pic>
      <p:sp>
        <p:nvSpPr>
          <p:cNvPr id="12" name="Rectangle 11"/>
          <p:cNvSpPr/>
          <p:nvPr/>
        </p:nvSpPr>
        <p:spPr>
          <a:xfrm>
            <a:off x="5308600" y="1352550"/>
            <a:ext cx="3105150" cy="2862322"/>
          </a:xfrm>
          <a:prstGeom prst="rect">
            <a:avLst/>
          </a:prstGeom>
        </p:spPr>
        <p:txBody>
          <a:bodyPr wrap="square">
            <a:spAutoFit/>
          </a:bodyPr>
          <a:lstStyle/>
          <a:p>
            <a:pPr marL="171450" lvl="1" indent="4763" defTabSz="457200">
              <a:spcBef>
                <a:spcPts val="600"/>
              </a:spcBef>
              <a:buClr>
                <a:srgbClr val="7AC142"/>
              </a:buClr>
              <a:defRPr/>
            </a:pPr>
            <a:r>
              <a:rPr lang="en-US" sz="2000" dirty="0" smtClean="0">
                <a:solidFill>
                  <a:srgbClr val="888888"/>
                </a:solidFill>
                <a:latin typeface="Trebuchet MS"/>
                <a:cs typeface="Trebuchet MS"/>
              </a:rPr>
              <a:t>Up </a:t>
            </a:r>
            <a:r>
              <a:rPr lang="en-US" sz="2000" dirty="0">
                <a:solidFill>
                  <a:srgbClr val="888888"/>
                </a:solidFill>
                <a:latin typeface="Trebuchet MS"/>
                <a:cs typeface="Trebuchet MS"/>
              </a:rPr>
              <a:t>to 20x acceleration</a:t>
            </a:r>
          </a:p>
          <a:p>
            <a:pPr marL="171450" lvl="1" indent="4763" defTabSz="457200">
              <a:spcBef>
                <a:spcPts val="600"/>
              </a:spcBef>
              <a:buClr>
                <a:srgbClr val="7AC142"/>
              </a:buClr>
              <a:defRPr/>
            </a:pPr>
            <a:endParaRPr lang="en-US" sz="2000" dirty="0">
              <a:solidFill>
                <a:srgbClr val="888888"/>
              </a:solidFill>
              <a:latin typeface="Trebuchet MS"/>
              <a:cs typeface="Trebuchet MS"/>
            </a:endParaRPr>
          </a:p>
          <a:p>
            <a:pPr marL="171450" lvl="1" indent="4763" defTabSz="457200">
              <a:spcBef>
                <a:spcPts val="600"/>
              </a:spcBef>
              <a:buClr>
                <a:srgbClr val="7AC142"/>
              </a:buClr>
              <a:defRPr/>
            </a:pPr>
            <a:r>
              <a:rPr lang="en-US" sz="2000" dirty="0">
                <a:solidFill>
                  <a:srgbClr val="888888"/>
                </a:solidFill>
                <a:latin typeface="Trebuchet MS"/>
                <a:cs typeface="Trebuchet MS"/>
              </a:rPr>
              <a:t>Boosts engineering productivity</a:t>
            </a:r>
          </a:p>
          <a:p>
            <a:pPr marL="171450" lvl="1" indent="4763" defTabSz="457200">
              <a:spcBef>
                <a:spcPts val="600"/>
              </a:spcBef>
              <a:buClr>
                <a:srgbClr val="7AC142"/>
              </a:buClr>
              <a:defRPr/>
            </a:pPr>
            <a:endParaRPr lang="en-US" sz="2000" dirty="0">
              <a:solidFill>
                <a:srgbClr val="888888"/>
              </a:solidFill>
              <a:latin typeface="Trebuchet MS"/>
              <a:cs typeface="Trebuchet MS"/>
            </a:endParaRPr>
          </a:p>
          <a:p>
            <a:pPr marL="171450" lvl="1" indent="4763" defTabSz="457200">
              <a:spcBef>
                <a:spcPts val="600"/>
              </a:spcBef>
              <a:buClr>
                <a:srgbClr val="7AC142"/>
              </a:buClr>
              <a:defRPr/>
            </a:pPr>
            <a:r>
              <a:rPr lang="en-US" sz="2000" dirty="0">
                <a:solidFill>
                  <a:srgbClr val="888888"/>
                </a:solidFill>
                <a:latin typeface="Trebuchet MS"/>
                <a:cs typeface="Trebuchet MS"/>
              </a:rPr>
              <a:t>Reduces manual maintenance significantly</a:t>
            </a:r>
          </a:p>
        </p:txBody>
      </p:sp>
    </p:spTree>
    <p:extLst>
      <p:ext uri="{BB962C8B-B14F-4D97-AF65-F5344CB8AC3E}">
        <p14:creationId xmlns:p14="http://schemas.microsoft.com/office/powerpoint/2010/main" val="41460573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a:cs typeface="Trebuchet MS"/>
              </a:rPr>
              <a:t>Centralized and efficient management of build cloud</a:t>
            </a:r>
          </a:p>
        </p:txBody>
      </p:sp>
      <p:sp>
        <p:nvSpPr>
          <p:cNvPr id="4"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Handles heterogeneous, multi-core infrastructure</a:t>
            </a:r>
          </a:p>
        </p:txBody>
      </p:sp>
      <p:sp>
        <p:nvSpPr>
          <p:cNvPr id="5"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Real-time, concurrent workload </a:t>
            </a:r>
            <a:r>
              <a:rPr lang="en-US" sz="1400" b="1" dirty="0" smtClean="0">
                <a:latin typeface="Trebuchet MS"/>
                <a:cs typeface="Trebuchet MS"/>
              </a:rPr>
              <a:t>scheduler</a:t>
            </a:r>
            <a:endParaRPr lang="en-US" sz="1400" b="1" dirty="0">
              <a:latin typeface="Trebuchet MS"/>
              <a:cs typeface="Trebuchet MS"/>
            </a:endParaRPr>
          </a:p>
        </p:txBody>
      </p:sp>
      <p:sp>
        <p:nvSpPr>
          <p:cNvPr id="6"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Sophisticated file caching and compression</a:t>
            </a:r>
          </a:p>
        </p:txBody>
      </p:sp>
      <p:sp>
        <p:nvSpPr>
          <p:cNvPr id="7"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Completely platform and tool agnostic</a:t>
            </a:r>
          </a:p>
        </p:txBody>
      </p:sp>
      <p:pic>
        <p:nvPicPr>
          <p:cNvPr id="10" name="Picture 9" descr="EC_Icons.png"/>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4896171" y="1086361"/>
            <a:ext cx="824858" cy="766658"/>
          </a:xfrm>
          <a:prstGeom prst="rect">
            <a:avLst/>
          </a:prstGeom>
        </p:spPr>
      </p:pic>
      <p:pic>
        <p:nvPicPr>
          <p:cNvPr id="11" name="Picture 10" descr="EC_Icons.png"/>
          <p:cNvPicPr>
            <a:picLocks noChangeAspect="1"/>
          </p:cNvPicPr>
          <p:nvPr/>
        </p:nvPicPr>
        <p:blipFill rotWithShape="1">
          <a:blip r:embed="rId3" cstate="email">
            <a:alphaModFix amt="64000"/>
            <a:extLst>
              <a:ext uri="{28A0092B-C50C-407E-A947-70E740481C1C}">
                <a14:useLocalDpi xmlns:a14="http://schemas.microsoft.com/office/drawing/2010/main"/>
              </a:ext>
            </a:extLst>
          </a:blip>
          <a:srcRect r="-2713"/>
          <a:stretch/>
        </p:blipFill>
        <p:spPr>
          <a:xfrm>
            <a:off x="7702714" y="3943350"/>
            <a:ext cx="736436" cy="766658"/>
          </a:xfrm>
          <a:prstGeom prst="rect">
            <a:avLst/>
          </a:prstGeom>
        </p:spPr>
      </p:pic>
      <p:sp>
        <p:nvSpPr>
          <p:cNvPr id="12" name="Rectangle 11"/>
          <p:cNvSpPr/>
          <p:nvPr/>
        </p:nvSpPr>
        <p:spPr>
          <a:xfrm>
            <a:off x="5308600" y="1352550"/>
            <a:ext cx="3105150" cy="2862322"/>
          </a:xfrm>
          <a:prstGeom prst="rect">
            <a:avLst/>
          </a:prstGeom>
        </p:spPr>
        <p:txBody>
          <a:bodyPr wrap="square">
            <a:spAutoFit/>
          </a:bodyPr>
          <a:lstStyle/>
          <a:p>
            <a:pPr marL="171450" lvl="1" indent="4763" defTabSz="457200">
              <a:spcBef>
                <a:spcPts val="600"/>
              </a:spcBef>
              <a:buClr>
                <a:srgbClr val="7AC142"/>
              </a:buClr>
              <a:defRPr/>
            </a:pPr>
            <a:r>
              <a:rPr lang="en-US" sz="2000" dirty="0">
                <a:solidFill>
                  <a:srgbClr val="888888"/>
                </a:solidFill>
                <a:latin typeface="Trebuchet MS"/>
                <a:cs typeface="Trebuchet MS"/>
              </a:rPr>
              <a:t>Supports thousands of developers</a:t>
            </a:r>
          </a:p>
          <a:p>
            <a:pPr marL="171450" lvl="1" indent="4763" defTabSz="457200">
              <a:spcBef>
                <a:spcPts val="600"/>
              </a:spcBef>
              <a:buClr>
                <a:srgbClr val="7AC142"/>
              </a:buClr>
              <a:defRPr/>
            </a:pPr>
            <a:endParaRPr lang="en-US" sz="2000" dirty="0">
              <a:solidFill>
                <a:srgbClr val="888888"/>
              </a:solidFill>
              <a:latin typeface="Trebuchet MS"/>
              <a:cs typeface="Trebuchet MS"/>
            </a:endParaRPr>
          </a:p>
          <a:p>
            <a:pPr marL="171450" lvl="1" indent="4763" defTabSz="457200">
              <a:spcBef>
                <a:spcPts val="600"/>
              </a:spcBef>
              <a:buClr>
                <a:srgbClr val="7AC142"/>
              </a:buClr>
              <a:defRPr/>
            </a:pPr>
            <a:r>
              <a:rPr lang="en-US" sz="2000" dirty="0">
                <a:solidFill>
                  <a:srgbClr val="888888"/>
                </a:solidFill>
                <a:latin typeface="Trebuchet MS"/>
                <a:cs typeface="Trebuchet MS"/>
              </a:rPr>
              <a:t>Handles hundreds of concurrent builds</a:t>
            </a:r>
          </a:p>
          <a:p>
            <a:pPr marL="171450" lvl="1" indent="4763" defTabSz="457200">
              <a:spcBef>
                <a:spcPts val="600"/>
              </a:spcBef>
              <a:buClr>
                <a:srgbClr val="7AC142"/>
              </a:buClr>
              <a:defRPr/>
            </a:pPr>
            <a:endParaRPr lang="en-US" sz="2000" dirty="0">
              <a:solidFill>
                <a:srgbClr val="888888"/>
              </a:solidFill>
              <a:latin typeface="Trebuchet MS"/>
              <a:cs typeface="Trebuchet MS"/>
            </a:endParaRPr>
          </a:p>
          <a:p>
            <a:pPr marL="171450" lvl="1" indent="4763" defTabSz="457200">
              <a:spcBef>
                <a:spcPts val="600"/>
              </a:spcBef>
              <a:buClr>
                <a:srgbClr val="7AC142"/>
              </a:buClr>
              <a:defRPr/>
            </a:pPr>
            <a:r>
              <a:rPr lang="en-US" sz="2000" dirty="0">
                <a:solidFill>
                  <a:srgbClr val="888888"/>
                </a:solidFill>
                <a:latin typeface="Trebuchet MS"/>
                <a:cs typeface="Trebuchet MS"/>
              </a:rPr>
              <a:t>Optimized for build cloud/clusters</a:t>
            </a:r>
          </a:p>
        </p:txBody>
      </p:sp>
    </p:spTree>
    <p:extLst>
      <p:ext uri="{BB962C8B-B14F-4D97-AF65-F5344CB8AC3E}">
        <p14:creationId xmlns:p14="http://schemas.microsoft.com/office/powerpoint/2010/main" val="40319194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a:cs typeface="Trebuchet MS"/>
              </a:rPr>
              <a:t>Analytics to optimize build structure &amp; infrastructure</a:t>
            </a:r>
          </a:p>
        </p:txBody>
      </p:sp>
      <p:sp>
        <p:nvSpPr>
          <p:cNvPr id="4"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Actionable, intuitive visualization and reports</a:t>
            </a:r>
          </a:p>
        </p:txBody>
      </p:sp>
      <p:sp>
        <p:nvSpPr>
          <p:cNvPr id="5"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Capacity planning and configuration analytics</a:t>
            </a:r>
          </a:p>
        </p:txBody>
      </p:sp>
      <p:sp>
        <p:nvSpPr>
          <p:cNvPr id="6"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a:latin typeface="Trebuchet MS"/>
                <a:cs typeface="Trebuchet MS"/>
              </a:rPr>
              <a:t>Real-time and historic analysis models</a:t>
            </a:r>
          </a:p>
        </p:txBody>
      </p:sp>
      <p:sp>
        <p:nvSpPr>
          <p:cNvPr id="7"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pPr marL="0" lvl="1" algn="ctr">
              <a:buNone/>
            </a:pPr>
            <a:r>
              <a:rPr lang="en-US" sz="1400" b="1" dirty="0" smtClean="0">
                <a:latin typeface="Trebuchet MS"/>
                <a:cs typeface="Trebuchet MS"/>
              </a:rPr>
              <a:t>Optimize builds based on real knowledge</a:t>
            </a:r>
            <a:endParaRPr lang="en-US" sz="1400" b="1" dirty="0">
              <a:latin typeface="Trebuchet MS"/>
              <a:cs typeface="Trebuchet MS"/>
            </a:endParaRPr>
          </a:p>
        </p:txBody>
      </p:sp>
      <p:pic>
        <p:nvPicPr>
          <p:cNvPr id="10" name="Picture 9" descr="EC_Icons.png"/>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4896171" y="1086361"/>
            <a:ext cx="824858" cy="766658"/>
          </a:xfrm>
          <a:prstGeom prst="rect">
            <a:avLst/>
          </a:prstGeom>
        </p:spPr>
      </p:pic>
      <p:pic>
        <p:nvPicPr>
          <p:cNvPr id="11" name="Picture 10" descr="EC_Icons.png"/>
          <p:cNvPicPr>
            <a:picLocks noChangeAspect="1"/>
          </p:cNvPicPr>
          <p:nvPr/>
        </p:nvPicPr>
        <p:blipFill rotWithShape="1">
          <a:blip r:embed="rId3" cstate="email">
            <a:alphaModFix amt="64000"/>
            <a:extLst>
              <a:ext uri="{28A0092B-C50C-407E-A947-70E740481C1C}">
                <a14:useLocalDpi xmlns:a14="http://schemas.microsoft.com/office/drawing/2010/main"/>
              </a:ext>
            </a:extLst>
          </a:blip>
          <a:srcRect r="-2713"/>
          <a:stretch/>
        </p:blipFill>
        <p:spPr>
          <a:xfrm>
            <a:off x="7702714" y="3943350"/>
            <a:ext cx="736436" cy="766658"/>
          </a:xfrm>
          <a:prstGeom prst="rect">
            <a:avLst/>
          </a:prstGeom>
        </p:spPr>
      </p:pic>
      <p:sp>
        <p:nvSpPr>
          <p:cNvPr id="12" name="Rectangle 11"/>
          <p:cNvSpPr/>
          <p:nvPr/>
        </p:nvSpPr>
        <p:spPr>
          <a:xfrm>
            <a:off x="5308600" y="1352550"/>
            <a:ext cx="3105150" cy="2862322"/>
          </a:xfrm>
          <a:prstGeom prst="rect">
            <a:avLst/>
          </a:prstGeom>
        </p:spPr>
        <p:txBody>
          <a:bodyPr wrap="square">
            <a:spAutoFit/>
          </a:bodyPr>
          <a:lstStyle/>
          <a:p>
            <a:pPr marL="171450" lvl="1" indent="4763" defTabSz="457200">
              <a:spcBef>
                <a:spcPts val="600"/>
              </a:spcBef>
              <a:buClr>
                <a:srgbClr val="7AC142"/>
              </a:buClr>
              <a:defRPr/>
            </a:pPr>
            <a:r>
              <a:rPr lang="en-US" sz="2000" dirty="0">
                <a:solidFill>
                  <a:srgbClr val="888888"/>
                </a:solidFill>
                <a:latin typeface="Trebuchet MS"/>
                <a:cs typeface="Trebuchet MS"/>
              </a:rPr>
              <a:t>Optimize build architecture</a:t>
            </a:r>
          </a:p>
          <a:p>
            <a:pPr marL="171450" lvl="1" indent="4763" defTabSz="457200">
              <a:spcBef>
                <a:spcPts val="600"/>
              </a:spcBef>
              <a:buClr>
                <a:srgbClr val="7AC142"/>
              </a:buClr>
              <a:defRPr/>
            </a:pPr>
            <a:endParaRPr lang="en-US" sz="2000" dirty="0">
              <a:solidFill>
                <a:srgbClr val="888888"/>
              </a:solidFill>
              <a:latin typeface="Trebuchet MS"/>
              <a:cs typeface="Trebuchet MS"/>
            </a:endParaRPr>
          </a:p>
          <a:p>
            <a:pPr marL="171450" lvl="1" indent="4763" defTabSz="457200">
              <a:spcBef>
                <a:spcPts val="600"/>
              </a:spcBef>
              <a:buClr>
                <a:srgbClr val="7AC142"/>
              </a:buClr>
              <a:defRPr/>
            </a:pPr>
            <a:r>
              <a:rPr lang="en-US" sz="2000" dirty="0">
                <a:solidFill>
                  <a:srgbClr val="888888"/>
                </a:solidFill>
                <a:latin typeface="Trebuchet MS"/>
                <a:cs typeface="Trebuchet MS"/>
              </a:rPr>
              <a:t>Faster build debugging</a:t>
            </a:r>
          </a:p>
          <a:p>
            <a:pPr marL="171450" lvl="1" indent="4763" defTabSz="457200">
              <a:spcBef>
                <a:spcPts val="600"/>
              </a:spcBef>
              <a:buClr>
                <a:srgbClr val="7AC142"/>
              </a:buClr>
              <a:defRPr/>
            </a:pPr>
            <a:endParaRPr lang="en-US" sz="2000" dirty="0">
              <a:solidFill>
                <a:srgbClr val="888888"/>
              </a:solidFill>
              <a:latin typeface="Trebuchet MS"/>
              <a:cs typeface="Trebuchet MS"/>
            </a:endParaRPr>
          </a:p>
          <a:p>
            <a:pPr marL="171450" lvl="1" indent="4763" defTabSz="457200">
              <a:spcBef>
                <a:spcPts val="600"/>
              </a:spcBef>
              <a:buClr>
                <a:srgbClr val="7AC142"/>
              </a:buClr>
              <a:defRPr/>
            </a:pPr>
            <a:r>
              <a:rPr lang="en-US" sz="2000" dirty="0">
                <a:solidFill>
                  <a:srgbClr val="888888"/>
                </a:solidFill>
                <a:latin typeface="Trebuchet MS"/>
                <a:cs typeface="Trebuchet MS"/>
              </a:rPr>
              <a:t>Optimizes infrastructure utilization </a:t>
            </a:r>
          </a:p>
        </p:txBody>
      </p:sp>
    </p:spTree>
    <p:extLst>
      <p:ext uri="{BB962C8B-B14F-4D97-AF65-F5344CB8AC3E}">
        <p14:creationId xmlns:p14="http://schemas.microsoft.com/office/powerpoint/2010/main" val="986112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a:cs typeface="Trebuchet MS"/>
              </a:rPr>
              <a:t>The Delivery Gap</a:t>
            </a:r>
          </a:p>
        </p:txBody>
      </p:sp>
      <p:sp>
        <p:nvSpPr>
          <p:cNvPr id="58" name="Rectangle 57"/>
          <p:cNvSpPr/>
          <p:nvPr/>
        </p:nvSpPr>
        <p:spPr>
          <a:xfrm>
            <a:off x="3148977" y="1197043"/>
            <a:ext cx="2871745"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smtClean="0">
                <a:solidFill>
                  <a:schemeClr val="tx2"/>
                </a:solidFill>
                <a:latin typeface="Trebuchet MS"/>
                <a:cs typeface="Trebuchet MS"/>
              </a:rPr>
              <a:t>Software Delivery</a:t>
            </a:r>
            <a:endParaRPr lang="en-US" dirty="0">
              <a:solidFill>
                <a:schemeClr val="tx2"/>
              </a:solidFill>
              <a:latin typeface="Trebuchet MS"/>
              <a:cs typeface="Trebuchet MS"/>
            </a:endParaRPr>
          </a:p>
          <a:p>
            <a:pPr algn="ctr"/>
            <a:endParaRPr lang="en-US" b="1" u="sng" dirty="0">
              <a:solidFill>
                <a:schemeClr val="tx2"/>
              </a:solidFill>
              <a:latin typeface="Trebuchet MS"/>
              <a:cs typeface="Trebuchet MS"/>
            </a:endParaRPr>
          </a:p>
          <a:p>
            <a:pPr algn="ctr"/>
            <a:r>
              <a:rPr lang="en-US" sz="4400" b="1" dirty="0" smtClean="0">
                <a:solidFill>
                  <a:srgbClr val="FF6600"/>
                </a:solidFill>
                <a:latin typeface="Trebuchet MS"/>
                <a:cs typeface="Trebuchet MS"/>
              </a:rPr>
              <a:t>?	</a:t>
            </a:r>
            <a:r>
              <a:rPr lang="en-US" sz="4400" b="1" dirty="0">
                <a:solidFill>
                  <a:srgbClr val="FF6600"/>
                </a:solidFill>
                <a:latin typeface="Trebuchet MS"/>
                <a:cs typeface="Trebuchet MS"/>
              </a:rPr>
              <a:t>	</a:t>
            </a:r>
            <a:r>
              <a:rPr lang="en-US" sz="4400" b="1" dirty="0" smtClean="0">
                <a:solidFill>
                  <a:srgbClr val="FF6600"/>
                </a:solidFill>
                <a:latin typeface="Trebuchet MS"/>
                <a:cs typeface="Trebuchet MS"/>
              </a:rPr>
              <a:t>	?</a:t>
            </a:r>
          </a:p>
        </p:txBody>
      </p:sp>
      <p:sp>
        <p:nvSpPr>
          <p:cNvPr id="59" name="Rectangle 58"/>
          <p:cNvSpPr/>
          <p:nvPr/>
        </p:nvSpPr>
        <p:spPr>
          <a:xfrm>
            <a:off x="158750" y="2768159"/>
            <a:ext cx="8835432"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a:solidFill>
                  <a:schemeClr val="tx2"/>
                </a:solidFill>
                <a:latin typeface="Trebuchet MS"/>
                <a:cs typeface="Trebuchet MS"/>
              </a:rPr>
              <a:t>Infrastructure</a:t>
            </a:r>
          </a:p>
        </p:txBody>
      </p:sp>
      <p:sp>
        <p:nvSpPr>
          <p:cNvPr id="60" name="Rectangle 59"/>
          <p:cNvSpPr/>
          <p:nvPr/>
        </p:nvSpPr>
        <p:spPr>
          <a:xfrm>
            <a:off x="175518" y="1197043"/>
            <a:ext cx="2871745"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a:solidFill>
                  <a:schemeClr val="tx2"/>
                </a:solidFill>
                <a:latin typeface="Trebuchet MS"/>
                <a:cs typeface="Trebuchet MS"/>
              </a:rPr>
              <a:t>Development</a:t>
            </a:r>
          </a:p>
        </p:txBody>
      </p:sp>
      <p:sp>
        <p:nvSpPr>
          <p:cNvPr id="61" name="Rectangle 60"/>
          <p:cNvSpPr/>
          <p:nvPr/>
        </p:nvSpPr>
        <p:spPr>
          <a:xfrm>
            <a:off x="6122437" y="1197043"/>
            <a:ext cx="2871745"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a:solidFill>
                  <a:schemeClr val="tx2"/>
                </a:solidFill>
                <a:latin typeface="Trebuchet MS"/>
                <a:cs typeface="Trebuchet MS"/>
              </a:rPr>
              <a:t>Operations</a:t>
            </a:r>
          </a:p>
        </p:txBody>
      </p:sp>
      <p:pic>
        <p:nvPicPr>
          <p:cNvPr id="62" name="Picture 6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2658" y="1993927"/>
            <a:ext cx="1614908" cy="380358"/>
          </a:xfrm>
          <a:prstGeom prst="rect">
            <a:avLst/>
          </a:prstGeom>
        </p:spPr>
      </p:pic>
      <p:pic>
        <p:nvPicPr>
          <p:cNvPr id="63" name="Picture 62" descr="EC-Rall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127" y="2058332"/>
            <a:ext cx="567627" cy="529786"/>
          </a:xfrm>
          <a:prstGeom prst="rect">
            <a:avLst/>
          </a:prstGeom>
        </p:spPr>
      </p:pic>
      <p:pic>
        <p:nvPicPr>
          <p:cNvPr id="64" name="Picture 63" descr="EC-Jett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111" y="3650529"/>
            <a:ext cx="556247" cy="519165"/>
          </a:xfrm>
          <a:prstGeom prst="rect">
            <a:avLst/>
          </a:prstGeom>
        </p:spPr>
      </p:pic>
      <p:pic>
        <p:nvPicPr>
          <p:cNvPr id="65" name="Picture 64" descr="EC-An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20500" y="1500598"/>
            <a:ext cx="425840" cy="397450"/>
          </a:xfrm>
          <a:prstGeom prst="rect">
            <a:avLst/>
          </a:prstGeom>
        </p:spPr>
      </p:pic>
      <p:pic>
        <p:nvPicPr>
          <p:cNvPr id="66" name="Picture 65" descr="EC-VisualStudio.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3724" y="2058332"/>
            <a:ext cx="567627" cy="529786"/>
          </a:xfrm>
          <a:prstGeom prst="rect">
            <a:avLst/>
          </a:prstGeom>
        </p:spPr>
      </p:pic>
      <p:pic>
        <p:nvPicPr>
          <p:cNvPr id="67" name="Picture 9" descr="Screen shot 2011-05-25 at 10.10.11 PM.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869831" y="1934641"/>
            <a:ext cx="689389" cy="243215"/>
          </a:xfrm>
          <a:prstGeom prst="rect">
            <a:avLst/>
          </a:prstGeom>
          <a:noFill/>
          <a:ln>
            <a:noFill/>
          </a:ln>
        </p:spPr>
      </p:pic>
      <p:pic>
        <p:nvPicPr>
          <p:cNvPr id="68" name="Picture 15" descr="window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64216" y="3104331"/>
            <a:ext cx="294279" cy="259583"/>
          </a:xfrm>
          <a:prstGeom prst="rect">
            <a:avLst/>
          </a:prstGeom>
          <a:noFill/>
          <a:ln>
            <a:noFill/>
          </a:ln>
        </p:spPr>
      </p:pic>
      <p:pic>
        <p:nvPicPr>
          <p:cNvPr id="69" name="Picture 161" descr="android-logo.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14732" y="2071828"/>
            <a:ext cx="308445" cy="321569"/>
          </a:xfrm>
          <a:prstGeom prst="rect">
            <a:avLst/>
          </a:prstGeom>
          <a:noFill/>
          <a:ln>
            <a:noFill/>
          </a:ln>
        </p:spPr>
      </p:pic>
      <p:pic>
        <p:nvPicPr>
          <p:cNvPr id="70" name="Picture 69" descr="EC-MYSQL.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89452" y="3705576"/>
            <a:ext cx="556247" cy="519165"/>
          </a:xfrm>
          <a:prstGeom prst="rect">
            <a:avLst/>
          </a:prstGeom>
        </p:spPr>
      </p:pic>
      <p:pic>
        <p:nvPicPr>
          <p:cNvPr id="71" name="Picture 70" descr="EC-DefectTracking-Bugzilla.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4154" y="1505495"/>
            <a:ext cx="567627" cy="529786"/>
          </a:xfrm>
          <a:prstGeom prst="rect">
            <a:avLst/>
          </a:prstGeom>
        </p:spPr>
      </p:pic>
      <p:pic>
        <p:nvPicPr>
          <p:cNvPr id="72" name="Picture 71" descr="EC-DefectTracking-JIRA.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989145" y="1501512"/>
            <a:ext cx="422994" cy="394795"/>
          </a:xfrm>
          <a:prstGeom prst="rect">
            <a:avLst/>
          </a:prstGeom>
        </p:spPr>
      </p:pic>
      <p:pic>
        <p:nvPicPr>
          <p:cNvPr id="73" name="Picture 72" descr="EC-DefectTracking-QC.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22433" y="1995180"/>
            <a:ext cx="567627" cy="529786"/>
          </a:xfrm>
          <a:prstGeom prst="rect">
            <a:avLst/>
          </a:prstGeom>
        </p:spPr>
      </p:pic>
      <p:pic>
        <p:nvPicPr>
          <p:cNvPr id="74" name="Picture 73" descr="EC-AppHarbor.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448228" y="3358406"/>
            <a:ext cx="369639" cy="344996"/>
          </a:xfrm>
          <a:prstGeom prst="rect">
            <a:avLst/>
          </a:prstGeom>
        </p:spPr>
      </p:pic>
      <p:pic>
        <p:nvPicPr>
          <p:cNvPr id="75" name="Picture 74" descr="EC-Heroku.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235214" y="3838236"/>
            <a:ext cx="387985" cy="362120"/>
          </a:xfrm>
          <a:prstGeom prst="rect">
            <a:avLst/>
          </a:prstGeom>
        </p:spPr>
      </p:pic>
      <p:pic>
        <p:nvPicPr>
          <p:cNvPr id="76" name="Picture 75" descr="EC-Azure.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851397" y="3681650"/>
            <a:ext cx="556247" cy="519165"/>
          </a:xfrm>
          <a:prstGeom prst="rect">
            <a:avLst/>
          </a:prstGeom>
        </p:spPr>
      </p:pic>
      <p:pic>
        <p:nvPicPr>
          <p:cNvPr id="77" name="Picture 76" descr="EC-CiscoUCS.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70104" y="3011295"/>
            <a:ext cx="556247" cy="519165"/>
          </a:xfrm>
          <a:prstGeom prst="rect">
            <a:avLst/>
          </a:prstGeom>
        </p:spPr>
      </p:pic>
      <p:pic>
        <p:nvPicPr>
          <p:cNvPr id="78" name="Picture 77" descr="EC-EC2.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769139" y="2896947"/>
            <a:ext cx="556247" cy="519165"/>
          </a:xfrm>
          <a:prstGeom prst="rect">
            <a:avLst/>
          </a:prstGeom>
        </p:spPr>
      </p:pic>
      <p:pic>
        <p:nvPicPr>
          <p:cNvPr id="79" name="Picture 78" descr="EC-KVM.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51911" y="3136550"/>
            <a:ext cx="556247" cy="519165"/>
          </a:xfrm>
          <a:prstGeom prst="rect">
            <a:avLst/>
          </a:prstGeom>
        </p:spPr>
      </p:pic>
      <p:pic>
        <p:nvPicPr>
          <p:cNvPr id="80" name="Picture 79" descr="EC-LabManager.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03676" y="3746381"/>
            <a:ext cx="556247" cy="519165"/>
          </a:xfrm>
          <a:prstGeom prst="rect">
            <a:avLst/>
          </a:prstGeom>
        </p:spPr>
      </p:pic>
      <p:pic>
        <p:nvPicPr>
          <p:cNvPr id="81" name="Picture 80" descr="EC-Nagios.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659724" y="1657007"/>
            <a:ext cx="657815" cy="613962"/>
          </a:xfrm>
          <a:prstGeom prst="rect">
            <a:avLst/>
          </a:prstGeom>
        </p:spPr>
      </p:pic>
      <p:pic>
        <p:nvPicPr>
          <p:cNvPr id="82" name="Picture 81" descr="EC-Puppet.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494833" y="3319071"/>
            <a:ext cx="556247" cy="519165"/>
          </a:xfrm>
          <a:prstGeom prst="rect">
            <a:avLst/>
          </a:prstGeom>
        </p:spPr>
      </p:pic>
      <p:pic>
        <p:nvPicPr>
          <p:cNvPr id="83" name="Picture 82" descr="EC-ServiceNow.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323165" y="1493253"/>
            <a:ext cx="657815" cy="613962"/>
          </a:xfrm>
          <a:prstGeom prst="rect">
            <a:avLst/>
          </a:prstGeom>
        </p:spPr>
      </p:pic>
      <p:pic>
        <p:nvPicPr>
          <p:cNvPr id="84" name="Picture 83" descr="EC-VirtualBox.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747797" y="3681650"/>
            <a:ext cx="556247" cy="519165"/>
          </a:xfrm>
          <a:prstGeom prst="rect">
            <a:avLst/>
          </a:prstGeom>
        </p:spPr>
      </p:pic>
      <p:pic>
        <p:nvPicPr>
          <p:cNvPr id="85" name="Picture 84" descr="EC-Xen.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55657" y="3011295"/>
            <a:ext cx="556247" cy="519165"/>
          </a:xfrm>
          <a:prstGeom prst="rect">
            <a:avLst/>
          </a:prstGeom>
        </p:spPr>
      </p:pic>
      <p:pic>
        <p:nvPicPr>
          <p:cNvPr id="86" name="Picture 85" descr="Octocat,_a_Mascot_of_Github.jp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00111" y="1791598"/>
            <a:ext cx="332095" cy="332095"/>
          </a:xfrm>
          <a:prstGeom prst="rect">
            <a:avLst/>
          </a:prstGeom>
        </p:spPr>
      </p:pic>
      <p:pic>
        <p:nvPicPr>
          <p:cNvPr id="87" name="Picture 86" descr="ECSCM-Perforce.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539913" y="1505495"/>
            <a:ext cx="567627" cy="529786"/>
          </a:xfrm>
          <a:prstGeom prst="rect">
            <a:avLst/>
          </a:prstGeom>
        </p:spPr>
      </p:pic>
      <p:pic>
        <p:nvPicPr>
          <p:cNvPr id="88" name="Picture 87" descr="ECSCM-SVN.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271610" y="1972655"/>
            <a:ext cx="567627" cy="529786"/>
          </a:xfrm>
          <a:prstGeom prst="rect">
            <a:avLst/>
          </a:prstGeom>
        </p:spPr>
      </p:pic>
      <p:pic>
        <p:nvPicPr>
          <p:cNvPr id="89" name="Picture 88" descr="ECSCM-Mercurial.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26501" y="1393271"/>
            <a:ext cx="567627" cy="529786"/>
          </a:xfrm>
          <a:prstGeom prst="rect">
            <a:avLst/>
          </a:prstGeom>
        </p:spPr>
      </p:pic>
      <p:pic>
        <p:nvPicPr>
          <p:cNvPr id="90" name="Picture 89" descr="EC-TestNG.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972052" y="2200136"/>
            <a:ext cx="392934" cy="366739"/>
          </a:xfrm>
          <a:prstGeom prst="rect">
            <a:avLst/>
          </a:prstGeom>
        </p:spPr>
      </p:pic>
      <p:pic>
        <p:nvPicPr>
          <p:cNvPr id="91" name="Picture 90" descr="EC-Chef.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7758485" y="3186411"/>
            <a:ext cx="556247" cy="519165"/>
          </a:xfrm>
          <a:prstGeom prst="rect">
            <a:avLst/>
          </a:prstGeom>
        </p:spPr>
      </p:pic>
      <p:pic>
        <p:nvPicPr>
          <p:cNvPr id="92" name="Picture 91" descr="EC-OpenStack.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078254" y="3714654"/>
            <a:ext cx="556247" cy="519165"/>
          </a:xfrm>
          <a:prstGeom prst="rect">
            <a:avLst/>
          </a:prstGeom>
        </p:spPr>
      </p:pic>
      <p:pic>
        <p:nvPicPr>
          <p:cNvPr id="93" name="Picture 92" descr="EC-JTest.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398113" y="1884777"/>
            <a:ext cx="567627" cy="529786"/>
          </a:xfrm>
          <a:prstGeom prst="rect">
            <a:avLst/>
          </a:prstGeom>
        </p:spPr>
      </p:pic>
      <p:pic>
        <p:nvPicPr>
          <p:cNvPr id="94" name="Picture 93" descr="EC-Selenium.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2479636" y="1711222"/>
            <a:ext cx="567627" cy="529786"/>
          </a:xfrm>
          <a:prstGeom prst="rect">
            <a:avLst/>
          </a:prstGeom>
        </p:spPr>
      </p:pic>
      <p:pic>
        <p:nvPicPr>
          <p:cNvPr id="95" name="Picture 94"/>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8401923" y="1612971"/>
            <a:ext cx="283997" cy="230391"/>
          </a:xfrm>
          <a:prstGeom prst="rect">
            <a:avLst/>
          </a:prstGeom>
        </p:spPr>
      </p:pic>
      <p:pic>
        <p:nvPicPr>
          <p:cNvPr id="96" name="Picture 95"/>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6842485" y="1811624"/>
            <a:ext cx="526164" cy="204619"/>
          </a:xfrm>
          <a:prstGeom prst="rect">
            <a:avLst/>
          </a:prstGeom>
        </p:spPr>
      </p:pic>
      <p:sp>
        <p:nvSpPr>
          <p:cNvPr id="97" name="Rectangle 96"/>
          <p:cNvSpPr/>
          <p:nvPr/>
        </p:nvSpPr>
        <p:spPr>
          <a:xfrm>
            <a:off x="3425706" y="1595877"/>
            <a:ext cx="914400" cy="91440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u="sng" dirty="0" smtClean="0">
                <a:solidFill>
                  <a:schemeClr val="tx2"/>
                </a:solidFill>
                <a:latin typeface="Trebuchet MS"/>
                <a:cs typeface="Trebuchet MS"/>
              </a:rPr>
              <a:t>CI</a:t>
            </a:r>
            <a:endParaRPr lang="en-US" sz="1600" b="1" u="sng" dirty="0">
              <a:solidFill>
                <a:schemeClr val="tx2"/>
              </a:solidFill>
              <a:latin typeface="Trebuchet MS"/>
              <a:cs typeface="Trebuchet MS"/>
            </a:endParaRPr>
          </a:p>
        </p:txBody>
      </p:sp>
      <p:pic>
        <p:nvPicPr>
          <p:cNvPr id="98" name="Picture 97" descr="EC-Jenkins.png"/>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3387076" y="1851718"/>
            <a:ext cx="483975" cy="451710"/>
          </a:xfrm>
          <a:prstGeom prst="rect">
            <a:avLst/>
          </a:prstGeom>
        </p:spPr>
      </p:pic>
      <p:sp>
        <p:nvSpPr>
          <p:cNvPr id="99" name="Rectangle 98"/>
          <p:cNvSpPr/>
          <p:nvPr/>
        </p:nvSpPr>
        <p:spPr>
          <a:xfrm>
            <a:off x="4858557" y="1599082"/>
            <a:ext cx="914400" cy="91440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u="sng" dirty="0" smtClean="0">
                <a:solidFill>
                  <a:schemeClr val="tx2"/>
                </a:solidFill>
                <a:latin typeface="Trebuchet MS"/>
                <a:cs typeface="Trebuchet MS"/>
              </a:rPr>
              <a:t>Deploy</a:t>
            </a:r>
            <a:endParaRPr lang="en-US" sz="1600" b="1" u="sng" dirty="0">
              <a:solidFill>
                <a:schemeClr val="tx2"/>
              </a:solidFill>
              <a:latin typeface="Trebuchet MS"/>
              <a:cs typeface="Trebuchet MS"/>
            </a:endParaRPr>
          </a:p>
        </p:txBody>
      </p:sp>
      <p:pic>
        <p:nvPicPr>
          <p:cNvPr id="100" name="Picture 99"/>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4975396" y="2032171"/>
            <a:ext cx="659105" cy="174722"/>
          </a:xfrm>
          <a:prstGeom prst="rect">
            <a:avLst/>
          </a:prstGeom>
          <a:solidFill>
            <a:srgbClr val="FFFFFF"/>
          </a:solidFill>
        </p:spPr>
      </p:pic>
      <p:pic>
        <p:nvPicPr>
          <p:cNvPr id="101" name="Picture 100"/>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975396" y="2304033"/>
            <a:ext cx="764559" cy="148703"/>
          </a:xfrm>
          <a:prstGeom prst="rect">
            <a:avLst/>
          </a:prstGeom>
        </p:spPr>
      </p:pic>
      <p:pic>
        <p:nvPicPr>
          <p:cNvPr id="102" name="Picture 101"/>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3722356" y="2186479"/>
            <a:ext cx="548297" cy="206918"/>
          </a:xfrm>
          <a:prstGeom prst="rect">
            <a:avLst/>
          </a:prstGeom>
        </p:spPr>
      </p:pic>
      <p:pic>
        <p:nvPicPr>
          <p:cNvPr id="103" name="Picture 102"/>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6032364" y="3183555"/>
            <a:ext cx="672701" cy="269080"/>
          </a:xfrm>
          <a:prstGeom prst="rect">
            <a:avLst/>
          </a:prstGeom>
        </p:spPr>
      </p:pic>
      <p:pic>
        <p:nvPicPr>
          <p:cNvPr id="104" name="Picture 103"/>
          <p:cNvPicPr>
            <a:picLocks noChangeAspect="1"/>
          </p:cNvPicPr>
          <p:nvPr/>
        </p:nvPicPr>
        <p:blipFill rotWithShape="1">
          <a:blip r:embed="rId43" cstate="email">
            <a:extLst>
              <a:ext uri="{28A0092B-C50C-407E-A947-70E740481C1C}">
                <a14:useLocalDpi xmlns:a14="http://schemas.microsoft.com/office/drawing/2010/main"/>
              </a:ext>
            </a:extLst>
          </a:blip>
          <a:srcRect/>
          <a:stretch/>
        </p:blipFill>
        <p:spPr>
          <a:xfrm>
            <a:off x="3472270" y="3656175"/>
            <a:ext cx="797561" cy="182061"/>
          </a:xfrm>
          <a:prstGeom prst="rect">
            <a:avLst/>
          </a:prstGeom>
        </p:spPr>
      </p:pic>
      <p:pic>
        <p:nvPicPr>
          <p:cNvPr id="105" name="Picture 104"/>
          <p:cNvPicPr>
            <a:picLocks noChangeAspect="1"/>
          </p:cNvPicPr>
          <p:nvPr/>
        </p:nvPicPr>
        <p:blipFill rotWithShape="1">
          <a:blip r:embed="rId44" cstate="email">
            <a:extLst>
              <a:ext uri="{28A0092B-C50C-407E-A947-70E740481C1C}">
                <a14:useLocalDpi xmlns:a14="http://schemas.microsoft.com/office/drawing/2010/main"/>
              </a:ext>
            </a:extLst>
          </a:blip>
          <a:srcRect/>
          <a:stretch/>
        </p:blipFill>
        <p:spPr>
          <a:xfrm>
            <a:off x="8047566" y="2420744"/>
            <a:ext cx="817063" cy="179065"/>
          </a:xfrm>
          <a:prstGeom prst="rect">
            <a:avLst/>
          </a:prstGeom>
        </p:spPr>
      </p:pic>
      <p:pic>
        <p:nvPicPr>
          <p:cNvPr id="106" name="Picture 105"/>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8641959" y="1932746"/>
            <a:ext cx="277616" cy="170265"/>
          </a:xfrm>
          <a:prstGeom prst="rect">
            <a:avLst/>
          </a:prstGeom>
        </p:spPr>
      </p:pic>
      <p:pic>
        <p:nvPicPr>
          <p:cNvPr id="107" name="Picture 106" descr="EC-DefectTracking-QC.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91047" y="2177856"/>
            <a:ext cx="567627" cy="529786"/>
          </a:xfrm>
          <a:prstGeom prst="rect">
            <a:avLst/>
          </a:prstGeom>
        </p:spPr>
      </p:pic>
      <p:pic>
        <p:nvPicPr>
          <p:cNvPr id="108" name="Picture 107"/>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7333673" y="2436455"/>
            <a:ext cx="326051" cy="130420"/>
          </a:xfrm>
          <a:prstGeom prst="rect">
            <a:avLst/>
          </a:prstGeom>
        </p:spPr>
      </p:pic>
      <p:pic>
        <p:nvPicPr>
          <p:cNvPr id="109" name="Picture 108"/>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539913" y="2432054"/>
            <a:ext cx="326051" cy="130420"/>
          </a:xfrm>
          <a:prstGeom prst="rect">
            <a:avLst/>
          </a:prstGeom>
        </p:spPr>
      </p:pic>
      <p:sp>
        <p:nvSpPr>
          <p:cNvPr id="111" name="Rectangle 110"/>
          <p:cNvSpPr/>
          <p:nvPr/>
        </p:nvSpPr>
        <p:spPr>
          <a:xfrm>
            <a:off x="3047263" y="1500598"/>
            <a:ext cx="3075174" cy="862568"/>
          </a:xfrm>
          <a:prstGeom prst="rect">
            <a:avLst/>
          </a:prstGeom>
          <a:gradFill flip="none" rotWithShape="1">
            <a:gsLst>
              <a:gs pos="52000">
                <a:srgbClr val="FF0000"/>
              </a:gs>
              <a:gs pos="100000">
                <a:srgbClr val="FF0000">
                  <a:alpha val="0"/>
                </a:srgbClr>
              </a:gs>
              <a:gs pos="0">
                <a:srgbClr val="FF0000">
                  <a:alpha val="0"/>
                </a:srgbClr>
              </a:gs>
            </a:gsLst>
            <a:lin ang="16200000" scaled="0"/>
            <a:tileRec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smtClean="0">
                <a:latin typeface="Trebuchet MS"/>
                <a:cs typeface="Trebuchet MS"/>
              </a:rPr>
              <a:t>Not scalable, non-integrated, point solutions.</a:t>
            </a:r>
            <a:br>
              <a:rPr lang="en-US" sz="1000" dirty="0" smtClean="0">
                <a:latin typeface="Trebuchet MS"/>
                <a:cs typeface="Trebuchet MS"/>
              </a:rPr>
            </a:br>
            <a:r>
              <a:rPr lang="en-US" sz="1000" dirty="0" smtClean="0">
                <a:latin typeface="Trebuchet MS"/>
                <a:cs typeface="Trebuchet MS"/>
              </a:rPr>
              <a:t>Manual, error-prone handoffs</a:t>
            </a:r>
            <a:endParaRPr lang="en-US" sz="1000" dirty="0">
              <a:latin typeface="Trebuchet MS"/>
              <a:cs typeface="Trebuchet MS"/>
            </a:endParaRPr>
          </a:p>
        </p:txBody>
      </p:sp>
      <p:pic>
        <p:nvPicPr>
          <p:cNvPr id="56" name="Picture 55"/>
          <p:cNvPicPr>
            <a:picLocks noChangeAspect="1"/>
          </p:cNvPicPr>
          <p:nvPr/>
        </p:nvPicPr>
        <p:blipFill rotWithShape="1">
          <a:blip r:embed="rId47" cstate="email">
            <a:extLst>
              <a:ext uri="{28A0092B-C50C-407E-A947-70E740481C1C}">
                <a14:useLocalDpi xmlns:a14="http://schemas.microsoft.com/office/drawing/2010/main"/>
              </a:ext>
            </a:extLst>
          </a:blip>
          <a:srcRect/>
          <a:stretch/>
        </p:blipFill>
        <p:spPr>
          <a:xfrm>
            <a:off x="1196733" y="3435337"/>
            <a:ext cx="482602" cy="257351"/>
          </a:xfrm>
          <a:prstGeom prst="rect">
            <a:avLst/>
          </a:prstGeom>
        </p:spPr>
      </p:pic>
    </p:spTree>
    <p:extLst>
      <p:ext uri="{BB962C8B-B14F-4D97-AF65-F5344CB8AC3E}">
        <p14:creationId xmlns:p14="http://schemas.microsoft.com/office/powerpoint/2010/main" val="3479968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37" presetClass="entr" presetSubtype="0" fill="hold" nodeType="withEffect">
                                  <p:stCondLst>
                                    <p:cond delay="1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1000"/>
                                        <p:tgtEl>
                                          <p:spTgt spid="63"/>
                                        </p:tgtEl>
                                      </p:cBhvr>
                                    </p:animEffect>
                                    <p:anim calcmode="lin" valueType="num">
                                      <p:cBhvr>
                                        <p:cTn id="11" dur="1000" fill="hold"/>
                                        <p:tgtEl>
                                          <p:spTgt spid="63"/>
                                        </p:tgtEl>
                                        <p:attrNameLst>
                                          <p:attrName>ppt_x</p:attrName>
                                        </p:attrNameLst>
                                      </p:cBhvr>
                                      <p:tavLst>
                                        <p:tav tm="0">
                                          <p:val>
                                            <p:strVal val="#ppt_x"/>
                                          </p:val>
                                        </p:tav>
                                        <p:tav tm="100000">
                                          <p:val>
                                            <p:strVal val="#ppt_x"/>
                                          </p:val>
                                        </p:tav>
                                      </p:tavLst>
                                    </p:anim>
                                    <p:anim calcmode="lin" valueType="num">
                                      <p:cBhvr>
                                        <p:cTn id="12" dur="900" decel="100000" fill="hold"/>
                                        <p:tgtEl>
                                          <p:spTgt spid="63"/>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14" presetID="37" presetClass="entr" presetSubtype="0" fill="hold" nodeType="withEffect">
                                  <p:stCondLst>
                                    <p:cond delay="20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000"/>
                                        <p:tgtEl>
                                          <p:spTgt spid="65"/>
                                        </p:tgtEl>
                                      </p:cBhvr>
                                    </p:animEffect>
                                    <p:anim calcmode="lin" valueType="num">
                                      <p:cBhvr>
                                        <p:cTn id="17" dur="1000" fill="hold"/>
                                        <p:tgtEl>
                                          <p:spTgt spid="65"/>
                                        </p:tgtEl>
                                        <p:attrNameLst>
                                          <p:attrName>ppt_x</p:attrName>
                                        </p:attrNameLst>
                                      </p:cBhvr>
                                      <p:tavLst>
                                        <p:tav tm="0">
                                          <p:val>
                                            <p:strVal val="#ppt_x"/>
                                          </p:val>
                                        </p:tav>
                                        <p:tav tm="100000">
                                          <p:val>
                                            <p:strVal val="#ppt_x"/>
                                          </p:val>
                                        </p:tav>
                                      </p:tavLst>
                                    </p:anim>
                                    <p:anim calcmode="lin" valueType="num">
                                      <p:cBhvr>
                                        <p:cTn id="18" dur="900" decel="100000" fill="hold"/>
                                        <p:tgtEl>
                                          <p:spTgt spid="65"/>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3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anim calcmode="lin" valueType="num">
                                      <p:cBhvr>
                                        <p:cTn id="23" dur="1000" fill="hold"/>
                                        <p:tgtEl>
                                          <p:spTgt spid="66"/>
                                        </p:tgtEl>
                                        <p:attrNameLst>
                                          <p:attrName>ppt_x</p:attrName>
                                        </p:attrNameLst>
                                      </p:cBhvr>
                                      <p:tavLst>
                                        <p:tav tm="0">
                                          <p:val>
                                            <p:strVal val="#ppt_x"/>
                                          </p:val>
                                        </p:tav>
                                        <p:tav tm="100000">
                                          <p:val>
                                            <p:strVal val="#ppt_x"/>
                                          </p:val>
                                        </p:tav>
                                      </p:tavLst>
                                    </p:anim>
                                    <p:anim calcmode="lin" valueType="num">
                                      <p:cBhvr>
                                        <p:cTn id="24" dur="900" decel="100000" fill="hold"/>
                                        <p:tgtEl>
                                          <p:spTgt spid="6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4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1000"/>
                                        <p:tgtEl>
                                          <p:spTgt spid="67"/>
                                        </p:tgtEl>
                                      </p:cBhvr>
                                    </p:animEffect>
                                    <p:anim calcmode="lin" valueType="num">
                                      <p:cBhvr>
                                        <p:cTn id="29" dur="1000" fill="hold"/>
                                        <p:tgtEl>
                                          <p:spTgt spid="67"/>
                                        </p:tgtEl>
                                        <p:attrNameLst>
                                          <p:attrName>ppt_x</p:attrName>
                                        </p:attrNameLst>
                                      </p:cBhvr>
                                      <p:tavLst>
                                        <p:tav tm="0">
                                          <p:val>
                                            <p:strVal val="#ppt_x"/>
                                          </p:val>
                                        </p:tav>
                                        <p:tav tm="100000">
                                          <p:val>
                                            <p:strVal val="#ppt_x"/>
                                          </p:val>
                                        </p:tav>
                                      </p:tavLst>
                                    </p:anim>
                                    <p:anim calcmode="lin" valueType="num">
                                      <p:cBhvr>
                                        <p:cTn id="30" dur="900" decel="100000" fill="hold"/>
                                        <p:tgtEl>
                                          <p:spTgt spid="67"/>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10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anim calcmode="lin" valueType="num">
                                      <p:cBhvr>
                                        <p:cTn id="35" dur="1000" fill="hold"/>
                                        <p:tgtEl>
                                          <p:spTgt spid="71"/>
                                        </p:tgtEl>
                                        <p:attrNameLst>
                                          <p:attrName>ppt_x</p:attrName>
                                        </p:attrNameLst>
                                      </p:cBhvr>
                                      <p:tavLst>
                                        <p:tav tm="0">
                                          <p:val>
                                            <p:strVal val="#ppt_x"/>
                                          </p:val>
                                        </p:tav>
                                        <p:tav tm="100000">
                                          <p:val>
                                            <p:strVal val="#ppt_x"/>
                                          </p:val>
                                        </p:tav>
                                      </p:tavLst>
                                    </p:anim>
                                    <p:anim calcmode="lin" valueType="num">
                                      <p:cBhvr>
                                        <p:cTn id="36" dur="900" decel="100000" fill="hold"/>
                                        <p:tgtEl>
                                          <p:spTgt spid="71"/>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20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1000"/>
                                        <p:tgtEl>
                                          <p:spTgt spid="72"/>
                                        </p:tgtEl>
                                      </p:cBhvr>
                                    </p:animEffect>
                                    <p:anim calcmode="lin" valueType="num">
                                      <p:cBhvr>
                                        <p:cTn id="41" dur="1000" fill="hold"/>
                                        <p:tgtEl>
                                          <p:spTgt spid="72"/>
                                        </p:tgtEl>
                                        <p:attrNameLst>
                                          <p:attrName>ppt_x</p:attrName>
                                        </p:attrNameLst>
                                      </p:cBhvr>
                                      <p:tavLst>
                                        <p:tav tm="0">
                                          <p:val>
                                            <p:strVal val="#ppt_x"/>
                                          </p:val>
                                        </p:tav>
                                        <p:tav tm="100000">
                                          <p:val>
                                            <p:strVal val="#ppt_x"/>
                                          </p:val>
                                        </p:tav>
                                      </p:tavLst>
                                    </p:anim>
                                    <p:anim calcmode="lin" valueType="num">
                                      <p:cBhvr>
                                        <p:cTn id="42" dur="900" decel="100000" fill="hold"/>
                                        <p:tgtEl>
                                          <p:spTgt spid="72"/>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30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1000"/>
                                        <p:tgtEl>
                                          <p:spTgt spid="73"/>
                                        </p:tgtEl>
                                      </p:cBhvr>
                                    </p:animEffect>
                                    <p:anim calcmode="lin" valueType="num">
                                      <p:cBhvr>
                                        <p:cTn id="47" dur="1000" fill="hold"/>
                                        <p:tgtEl>
                                          <p:spTgt spid="73"/>
                                        </p:tgtEl>
                                        <p:attrNameLst>
                                          <p:attrName>ppt_x</p:attrName>
                                        </p:attrNameLst>
                                      </p:cBhvr>
                                      <p:tavLst>
                                        <p:tav tm="0">
                                          <p:val>
                                            <p:strVal val="#ppt_x"/>
                                          </p:val>
                                        </p:tav>
                                        <p:tav tm="100000">
                                          <p:val>
                                            <p:strVal val="#ppt_x"/>
                                          </p:val>
                                        </p:tav>
                                      </p:tavLst>
                                    </p:anim>
                                    <p:anim calcmode="lin" valueType="num">
                                      <p:cBhvr>
                                        <p:cTn id="48" dur="900" decel="100000" fill="hold"/>
                                        <p:tgtEl>
                                          <p:spTgt spid="73"/>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par>
                                <p:cTn id="50" presetID="37" presetClass="entr" presetSubtype="0" fill="hold" nodeType="withEffect">
                                  <p:stCondLst>
                                    <p:cond delay="40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1000"/>
                                        <p:tgtEl>
                                          <p:spTgt spid="86"/>
                                        </p:tgtEl>
                                      </p:cBhvr>
                                    </p:animEffect>
                                    <p:anim calcmode="lin" valueType="num">
                                      <p:cBhvr>
                                        <p:cTn id="53" dur="1000" fill="hold"/>
                                        <p:tgtEl>
                                          <p:spTgt spid="86"/>
                                        </p:tgtEl>
                                        <p:attrNameLst>
                                          <p:attrName>ppt_x</p:attrName>
                                        </p:attrNameLst>
                                      </p:cBhvr>
                                      <p:tavLst>
                                        <p:tav tm="0">
                                          <p:val>
                                            <p:strVal val="#ppt_x"/>
                                          </p:val>
                                        </p:tav>
                                        <p:tav tm="100000">
                                          <p:val>
                                            <p:strVal val="#ppt_x"/>
                                          </p:val>
                                        </p:tav>
                                      </p:tavLst>
                                    </p:anim>
                                    <p:anim calcmode="lin" valueType="num">
                                      <p:cBhvr>
                                        <p:cTn id="54" dur="900" decel="100000" fill="hold"/>
                                        <p:tgtEl>
                                          <p:spTgt spid="86"/>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86"/>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1000"/>
                                        <p:tgtEl>
                                          <p:spTgt spid="87"/>
                                        </p:tgtEl>
                                      </p:cBhvr>
                                    </p:animEffect>
                                    <p:anim calcmode="lin" valueType="num">
                                      <p:cBhvr>
                                        <p:cTn id="59" dur="1000" fill="hold"/>
                                        <p:tgtEl>
                                          <p:spTgt spid="87"/>
                                        </p:tgtEl>
                                        <p:attrNameLst>
                                          <p:attrName>ppt_x</p:attrName>
                                        </p:attrNameLst>
                                      </p:cBhvr>
                                      <p:tavLst>
                                        <p:tav tm="0">
                                          <p:val>
                                            <p:strVal val="#ppt_x"/>
                                          </p:val>
                                        </p:tav>
                                        <p:tav tm="100000">
                                          <p:val>
                                            <p:strVal val="#ppt_x"/>
                                          </p:val>
                                        </p:tav>
                                      </p:tavLst>
                                    </p:anim>
                                    <p:anim calcmode="lin" valueType="num">
                                      <p:cBhvr>
                                        <p:cTn id="60" dur="900" decel="100000" fill="hold"/>
                                        <p:tgtEl>
                                          <p:spTgt spid="87"/>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87"/>
                                        </p:tgtEl>
                                        <p:attrNameLst>
                                          <p:attrName>ppt_y</p:attrName>
                                        </p:attrNameLst>
                                      </p:cBhvr>
                                      <p:tavLst>
                                        <p:tav tm="0">
                                          <p:val>
                                            <p:strVal val="#ppt_y-.03"/>
                                          </p:val>
                                        </p:tav>
                                        <p:tav tm="100000">
                                          <p:val>
                                            <p:strVal val="#ppt_y"/>
                                          </p:val>
                                        </p:tav>
                                      </p:tavLst>
                                    </p:anim>
                                  </p:childTnLst>
                                </p:cTn>
                              </p:par>
                              <p:par>
                                <p:cTn id="62" presetID="37" presetClass="entr" presetSubtype="0" fill="hold" nodeType="withEffect">
                                  <p:stCondLst>
                                    <p:cond delay="20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1000"/>
                                        <p:tgtEl>
                                          <p:spTgt spid="88"/>
                                        </p:tgtEl>
                                      </p:cBhvr>
                                    </p:animEffect>
                                    <p:anim calcmode="lin" valueType="num">
                                      <p:cBhvr>
                                        <p:cTn id="65" dur="1000" fill="hold"/>
                                        <p:tgtEl>
                                          <p:spTgt spid="88"/>
                                        </p:tgtEl>
                                        <p:attrNameLst>
                                          <p:attrName>ppt_x</p:attrName>
                                        </p:attrNameLst>
                                      </p:cBhvr>
                                      <p:tavLst>
                                        <p:tav tm="0">
                                          <p:val>
                                            <p:strVal val="#ppt_x"/>
                                          </p:val>
                                        </p:tav>
                                        <p:tav tm="100000">
                                          <p:val>
                                            <p:strVal val="#ppt_x"/>
                                          </p:val>
                                        </p:tav>
                                      </p:tavLst>
                                    </p:anim>
                                    <p:anim calcmode="lin" valueType="num">
                                      <p:cBhvr>
                                        <p:cTn id="66" dur="900" decel="100000" fill="hold"/>
                                        <p:tgtEl>
                                          <p:spTgt spid="88"/>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88"/>
                                        </p:tgtEl>
                                        <p:attrNameLst>
                                          <p:attrName>ppt_y</p:attrName>
                                        </p:attrNameLst>
                                      </p:cBhvr>
                                      <p:tavLst>
                                        <p:tav tm="0">
                                          <p:val>
                                            <p:strVal val="#ppt_y-.03"/>
                                          </p:val>
                                        </p:tav>
                                        <p:tav tm="100000">
                                          <p:val>
                                            <p:strVal val="#ppt_y"/>
                                          </p:val>
                                        </p:tav>
                                      </p:tavLst>
                                    </p:anim>
                                  </p:childTnLst>
                                </p:cTn>
                              </p:par>
                              <p:par>
                                <p:cTn id="68" presetID="37" presetClass="entr" presetSubtype="0" fill="hold" nodeType="withEffect">
                                  <p:stCondLst>
                                    <p:cond delay="10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1000"/>
                                        <p:tgtEl>
                                          <p:spTgt spid="89"/>
                                        </p:tgtEl>
                                      </p:cBhvr>
                                    </p:animEffect>
                                    <p:anim calcmode="lin" valueType="num">
                                      <p:cBhvr>
                                        <p:cTn id="71" dur="1000" fill="hold"/>
                                        <p:tgtEl>
                                          <p:spTgt spid="89"/>
                                        </p:tgtEl>
                                        <p:attrNameLst>
                                          <p:attrName>ppt_x</p:attrName>
                                        </p:attrNameLst>
                                      </p:cBhvr>
                                      <p:tavLst>
                                        <p:tav tm="0">
                                          <p:val>
                                            <p:strVal val="#ppt_x"/>
                                          </p:val>
                                        </p:tav>
                                        <p:tav tm="100000">
                                          <p:val>
                                            <p:strVal val="#ppt_x"/>
                                          </p:val>
                                        </p:tav>
                                      </p:tavLst>
                                    </p:anim>
                                    <p:anim calcmode="lin" valueType="num">
                                      <p:cBhvr>
                                        <p:cTn id="72" dur="900" decel="100000" fill="hold"/>
                                        <p:tgtEl>
                                          <p:spTgt spid="89"/>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89"/>
                                        </p:tgtEl>
                                        <p:attrNameLst>
                                          <p:attrName>ppt_y</p:attrName>
                                        </p:attrNameLst>
                                      </p:cBhvr>
                                      <p:tavLst>
                                        <p:tav tm="0">
                                          <p:val>
                                            <p:strVal val="#ppt_y-.03"/>
                                          </p:val>
                                        </p:tav>
                                        <p:tav tm="100000">
                                          <p:val>
                                            <p:strVal val="#ppt_y"/>
                                          </p:val>
                                        </p:tav>
                                      </p:tavLst>
                                    </p:anim>
                                  </p:childTnLst>
                                </p:cTn>
                              </p:par>
                              <p:par>
                                <p:cTn id="74" presetID="37" presetClass="entr" presetSubtype="0" fill="hold" nodeType="withEffect">
                                  <p:stCondLst>
                                    <p:cond delay="40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1000"/>
                                        <p:tgtEl>
                                          <p:spTgt spid="90"/>
                                        </p:tgtEl>
                                      </p:cBhvr>
                                    </p:animEffect>
                                    <p:anim calcmode="lin" valueType="num">
                                      <p:cBhvr>
                                        <p:cTn id="77" dur="1000" fill="hold"/>
                                        <p:tgtEl>
                                          <p:spTgt spid="90"/>
                                        </p:tgtEl>
                                        <p:attrNameLst>
                                          <p:attrName>ppt_x</p:attrName>
                                        </p:attrNameLst>
                                      </p:cBhvr>
                                      <p:tavLst>
                                        <p:tav tm="0">
                                          <p:val>
                                            <p:strVal val="#ppt_x"/>
                                          </p:val>
                                        </p:tav>
                                        <p:tav tm="100000">
                                          <p:val>
                                            <p:strVal val="#ppt_x"/>
                                          </p:val>
                                        </p:tav>
                                      </p:tavLst>
                                    </p:anim>
                                    <p:anim calcmode="lin" valueType="num">
                                      <p:cBhvr>
                                        <p:cTn id="78" dur="900" decel="100000" fill="hold"/>
                                        <p:tgtEl>
                                          <p:spTgt spid="90"/>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90"/>
                                        </p:tgtEl>
                                        <p:attrNameLst>
                                          <p:attrName>ppt_y</p:attrName>
                                        </p:attrNameLst>
                                      </p:cBhvr>
                                      <p:tavLst>
                                        <p:tav tm="0">
                                          <p:val>
                                            <p:strVal val="#ppt_y-.03"/>
                                          </p:val>
                                        </p:tav>
                                        <p:tav tm="100000">
                                          <p:val>
                                            <p:strVal val="#ppt_y"/>
                                          </p:val>
                                        </p:tav>
                                      </p:tavLst>
                                    </p:anim>
                                  </p:childTnLst>
                                </p:cTn>
                              </p:par>
                              <p:par>
                                <p:cTn id="80" presetID="37" presetClass="entr" presetSubtype="0" fill="hold" nodeType="withEffect">
                                  <p:stCondLst>
                                    <p:cond delay="0"/>
                                  </p:stCondLst>
                                  <p:childTnLst>
                                    <p:set>
                                      <p:cBhvr>
                                        <p:cTn id="81" dur="1" fill="hold">
                                          <p:stCondLst>
                                            <p:cond delay="0"/>
                                          </p:stCondLst>
                                        </p:cTn>
                                        <p:tgtEl>
                                          <p:spTgt spid="109"/>
                                        </p:tgtEl>
                                        <p:attrNameLst>
                                          <p:attrName>style.visibility</p:attrName>
                                        </p:attrNameLst>
                                      </p:cBhvr>
                                      <p:to>
                                        <p:strVal val="visible"/>
                                      </p:to>
                                    </p:set>
                                    <p:animEffect transition="in" filter="fade">
                                      <p:cBhvr>
                                        <p:cTn id="82" dur="1000"/>
                                        <p:tgtEl>
                                          <p:spTgt spid="109"/>
                                        </p:tgtEl>
                                      </p:cBhvr>
                                    </p:animEffect>
                                    <p:anim calcmode="lin" valueType="num">
                                      <p:cBhvr>
                                        <p:cTn id="83" dur="1000" fill="hold"/>
                                        <p:tgtEl>
                                          <p:spTgt spid="109"/>
                                        </p:tgtEl>
                                        <p:attrNameLst>
                                          <p:attrName>ppt_x</p:attrName>
                                        </p:attrNameLst>
                                      </p:cBhvr>
                                      <p:tavLst>
                                        <p:tav tm="0">
                                          <p:val>
                                            <p:strVal val="#ppt_x"/>
                                          </p:val>
                                        </p:tav>
                                        <p:tav tm="100000">
                                          <p:val>
                                            <p:strVal val="#ppt_x"/>
                                          </p:val>
                                        </p:tav>
                                      </p:tavLst>
                                    </p:anim>
                                    <p:anim calcmode="lin" valueType="num">
                                      <p:cBhvr>
                                        <p:cTn id="84" dur="900" decel="100000" fill="hold"/>
                                        <p:tgtEl>
                                          <p:spTgt spid="109"/>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109"/>
                                        </p:tgtEl>
                                        <p:attrNameLst>
                                          <p:attrName>ppt_y</p:attrName>
                                        </p:attrNameLst>
                                      </p:cBhvr>
                                      <p:tavLst>
                                        <p:tav tm="0">
                                          <p:val>
                                            <p:strVal val="#ppt_y-.03"/>
                                          </p:val>
                                        </p:tav>
                                        <p:tav tm="100000">
                                          <p:val>
                                            <p:strVal val="#ppt_y"/>
                                          </p:val>
                                        </p:tav>
                                      </p:tavLst>
                                    </p:anim>
                                  </p:childTnLst>
                                </p:cTn>
                              </p:par>
                              <p:par>
                                <p:cTn id="86" presetID="37" presetClass="entr" presetSubtype="0"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fade">
                                      <p:cBhvr>
                                        <p:cTn id="88" dur="1000"/>
                                        <p:tgtEl>
                                          <p:spTgt spid="93"/>
                                        </p:tgtEl>
                                      </p:cBhvr>
                                    </p:animEffect>
                                    <p:anim calcmode="lin" valueType="num">
                                      <p:cBhvr>
                                        <p:cTn id="89" dur="1000" fill="hold"/>
                                        <p:tgtEl>
                                          <p:spTgt spid="93"/>
                                        </p:tgtEl>
                                        <p:attrNameLst>
                                          <p:attrName>ppt_x</p:attrName>
                                        </p:attrNameLst>
                                      </p:cBhvr>
                                      <p:tavLst>
                                        <p:tav tm="0">
                                          <p:val>
                                            <p:strVal val="#ppt_x"/>
                                          </p:val>
                                        </p:tav>
                                        <p:tav tm="100000">
                                          <p:val>
                                            <p:strVal val="#ppt_x"/>
                                          </p:val>
                                        </p:tav>
                                      </p:tavLst>
                                    </p:anim>
                                    <p:anim calcmode="lin" valueType="num">
                                      <p:cBhvr>
                                        <p:cTn id="90" dur="900" decel="100000" fill="hold"/>
                                        <p:tgtEl>
                                          <p:spTgt spid="93"/>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93"/>
                                        </p:tgtEl>
                                        <p:attrNameLst>
                                          <p:attrName>ppt_y</p:attrName>
                                        </p:attrNameLst>
                                      </p:cBhvr>
                                      <p:tavLst>
                                        <p:tav tm="0">
                                          <p:val>
                                            <p:strVal val="#ppt_y-.03"/>
                                          </p:val>
                                        </p:tav>
                                        <p:tav tm="100000">
                                          <p:val>
                                            <p:strVal val="#ppt_y"/>
                                          </p:val>
                                        </p:tav>
                                      </p:tavLst>
                                    </p:anim>
                                  </p:childTnLst>
                                </p:cTn>
                              </p:par>
                              <p:par>
                                <p:cTn id="92" presetID="37" presetClass="entr" presetSubtype="0" fill="hold" nodeType="withEffect">
                                  <p:stCondLst>
                                    <p:cond delay="200"/>
                                  </p:stCondLst>
                                  <p:childTnLst>
                                    <p:set>
                                      <p:cBhvr>
                                        <p:cTn id="93" dur="1" fill="hold">
                                          <p:stCondLst>
                                            <p:cond delay="0"/>
                                          </p:stCondLst>
                                        </p:cTn>
                                        <p:tgtEl>
                                          <p:spTgt spid="94"/>
                                        </p:tgtEl>
                                        <p:attrNameLst>
                                          <p:attrName>style.visibility</p:attrName>
                                        </p:attrNameLst>
                                      </p:cBhvr>
                                      <p:to>
                                        <p:strVal val="visible"/>
                                      </p:to>
                                    </p:set>
                                    <p:animEffect transition="in" filter="fade">
                                      <p:cBhvr>
                                        <p:cTn id="94" dur="1000"/>
                                        <p:tgtEl>
                                          <p:spTgt spid="94"/>
                                        </p:tgtEl>
                                      </p:cBhvr>
                                    </p:animEffect>
                                    <p:anim calcmode="lin" valueType="num">
                                      <p:cBhvr>
                                        <p:cTn id="95" dur="1000" fill="hold"/>
                                        <p:tgtEl>
                                          <p:spTgt spid="94"/>
                                        </p:tgtEl>
                                        <p:attrNameLst>
                                          <p:attrName>ppt_x</p:attrName>
                                        </p:attrNameLst>
                                      </p:cBhvr>
                                      <p:tavLst>
                                        <p:tav tm="0">
                                          <p:val>
                                            <p:strVal val="#ppt_x"/>
                                          </p:val>
                                        </p:tav>
                                        <p:tav tm="100000">
                                          <p:val>
                                            <p:strVal val="#ppt_x"/>
                                          </p:val>
                                        </p:tav>
                                      </p:tavLst>
                                    </p:anim>
                                    <p:anim calcmode="lin" valueType="num">
                                      <p:cBhvr>
                                        <p:cTn id="96" dur="900" decel="100000" fill="hold"/>
                                        <p:tgtEl>
                                          <p:spTgt spid="94"/>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94"/>
                                        </p:tgtEl>
                                        <p:attrNameLst>
                                          <p:attrName>ppt_y</p:attrName>
                                        </p:attrNameLst>
                                      </p:cBhvr>
                                      <p:tavLst>
                                        <p:tav tm="0">
                                          <p:val>
                                            <p:strVal val="#ppt_y-.03"/>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500"/>
                                        <p:tgtEl>
                                          <p:spTgt spid="61"/>
                                        </p:tgtEl>
                                      </p:cBhvr>
                                    </p:animEffect>
                                  </p:childTnLst>
                                </p:cTn>
                              </p:par>
                              <p:par>
                                <p:cTn id="103" presetID="37" presetClass="entr" presetSubtype="0" fill="hold" nodeType="withEffect">
                                  <p:stCondLst>
                                    <p:cond delay="10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1000"/>
                                        <p:tgtEl>
                                          <p:spTgt spid="62"/>
                                        </p:tgtEl>
                                      </p:cBhvr>
                                    </p:animEffect>
                                    <p:anim calcmode="lin" valueType="num">
                                      <p:cBhvr>
                                        <p:cTn id="106" dur="1000" fill="hold"/>
                                        <p:tgtEl>
                                          <p:spTgt spid="62"/>
                                        </p:tgtEl>
                                        <p:attrNameLst>
                                          <p:attrName>ppt_x</p:attrName>
                                        </p:attrNameLst>
                                      </p:cBhvr>
                                      <p:tavLst>
                                        <p:tav tm="0">
                                          <p:val>
                                            <p:strVal val="#ppt_x"/>
                                          </p:val>
                                        </p:tav>
                                        <p:tav tm="100000">
                                          <p:val>
                                            <p:strVal val="#ppt_x"/>
                                          </p:val>
                                        </p:tav>
                                      </p:tavLst>
                                    </p:anim>
                                    <p:anim calcmode="lin" valueType="num">
                                      <p:cBhvr>
                                        <p:cTn id="107" dur="900" decel="100000" fill="hold"/>
                                        <p:tgtEl>
                                          <p:spTgt spid="62"/>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par>
                                <p:cTn id="109" presetID="37" presetClass="entr" presetSubtype="0" fill="hold" nodeType="withEffect">
                                  <p:stCondLst>
                                    <p:cond delay="20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1000"/>
                                        <p:tgtEl>
                                          <p:spTgt spid="69"/>
                                        </p:tgtEl>
                                      </p:cBhvr>
                                    </p:animEffect>
                                    <p:anim calcmode="lin" valueType="num">
                                      <p:cBhvr>
                                        <p:cTn id="112" dur="1000" fill="hold"/>
                                        <p:tgtEl>
                                          <p:spTgt spid="69"/>
                                        </p:tgtEl>
                                        <p:attrNameLst>
                                          <p:attrName>ppt_x</p:attrName>
                                        </p:attrNameLst>
                                      </p:cBhvr>
                                      <p:tavLst>
                                        <p:tav tm="0">
                                          <p:val>
                                            <p:strVal val="#ppt_x"/>
                                          </p:val>
                                        </p:tav>
                                        <p:tav tm="100000">
                                          <p:val>
                                            <p:strVal val="#ppt_x"/>
                                          </p:val>
                                        </p:tav>
                                      </p:tavLst>
                                    </p:anim>
                                    <p:anim calcmode="lin" valueType="num">
                                      <p:cBhvr>
                                        <p:cTn id="113" dur="900" decel="100000" fill="hold"/>
                                        <p:tgtEl>
                                          <p:spTgt spid="69"/>
                                        </p:tgtEl>
                                        <p:attrNameLst>
                                          <p:attrName>ppt_y</p:attrName>
                                        </p:attrNameLst>
                                      </p:cBhvr>
                                      <p:tavLst>
                                        <p:tav tm="0">
                                          <p:val>
                                            <p:strVal val="#ppt_y+1"/>
                                          </p:val>
                                        </p:tav>
                                        <p:tav tm="100000">
                                          <p:val>
                                            <p:strVal val="#ppt_y-.03"/>
                                          </p:val>
                                        </p:tav>
                                      </p:tavLst>
                                    </p:anim>
                                    <p:anim calcmode="lin" valueType="num">
                                      <p:cBhvr>
                                        <p:cTn id="114"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115" presetID="37" presetClass="entr" presetSubtype="0" fill="hold" nodeType="withEffect">
                                  <p:stCondLst>
                                    <p:cond delay="200"/>
                                  </p:stCondLst>
                                  <p:childTnLst>
                                    <p:set>
                                      <p:cBhvr>
                                        <p:cTn id="116" dur="1" fill="hold">
                                          <p:stCondLst>
                                            <p:cond delay="0"/>
                                          </p:stCondLst>
                                        </p:cTn>
                                        <p:tgtEl>
                                          <p:spTgt spid="108"/>
                                        </p:tgtEl>
                                        <p:attrNameLst>
                                          <p:attrName>style.visibility</p:attrName>
                                        </p:attrNameLst>
                                      </p:cBhvr>
                                      <p:to>
                                        <p:strVal val="visible"/>
                                      </p:to>
                                    </p:set>
                                    <p:animEffect transition="in" filter="fade">
                                      <p:cBhvr>
                                        <p:cTn id="117" dur="1000"/>
                                        <p:tgtEl>
                                          <p:spTgt spid="108"/>
                                        </p:tgtEl>
                                      </p:cBhvr>
                                    </p:animEffect>
                                    <p:anim calcmode="lin" valueType="num">
                                      <p:cBhvr>
                                        <p:cTn id="118" dur="1000" fill="hold"/>
                                        <p:tgtEl>
                                          <p:spTgt spid="108"/>
                                        </p:tgtEl>
                                        <p:attrNameLst>
                                          <p:attrName>ppt_x</p:attrName>
                                        </p:attrNameLst>
                                      </p:cBhvr>
                                      <p:tavLst>
                                        <p:tav tm="0">
                                          <p:val>
                                            <p:strVal val="#ppt_x"/>
                                          </p:val>
                                        </p:tav>
                                        <p:tav tm="100000">
                                          <p:val>
                                            <p:strVal val="#ppt_x"/>
                                          </p:val>
                                        </p:tav>
                                      </p:tavLst>
                                    </p:anim>
                                    <p:anim calcmode="lin" valueType="num">
                                      <p:cBhvr>
                                        <p:cTn id="119" dur="900" decel="100000" fill="hold"/>
                                        <p:tgtEl>
                                          <p:spTgt spid="108"/>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108"/>
                                        </p:tgtEl>
                                        <p:attrNameLst>
                                          <p:attrName>ppt_y</p:attrName>
                                        </p:attrNameLst>
                                      </p:cBhvr>
                                      <p:tavLst>
                                        <p:tav tm="0">
                                          <p:val>
                                            <p:strVal val="#ppt_y-.03"/>
                                          </p:val>
                                        </p:tav>
                                        <p:tav tm="100000">
                                          <p:val>
                                            <p:strVal val="#ppt_y"/>
                                          </p:val>
                                        </p:tav>
                                      </p:tavLst>
                                    </p:anim>
                                  </p:childTnLst>
                                </p:cTn>
                              </p:par>
                              <p:par>
                                <p:cTn id="121" presetID="37" presetClass="entr" presetSubtype="0" fill="hold" nodeType="withEffect">
                                  <p:stCondLst>
                                    <p:cond delay="300"/>
                                  </p:stCondLst>
                                  <p:childTnLst>
                                    <p:set>
                                      <p:cBhvr>
                                        <p:cTn id="122" dur="1" fill="hold">
                                          <p:stCondLst>
                                            <p:cond delay="0"/>
                                          </p:stCondLst>
                                        </p:cTn>
                                        <p:tgtEl>
                                          <p:spTgt spid="107"/>
                                        </p:tgtEl>
                                        <p:attrNameLst>
                                          <p:attrName>style.visibility</p:attrName>
                                        </p:attrNameLst>
                                      </p:cBhvr>
                                      <p:to>
                                        <p:strVal val="visible"/>
                                      </p:to>
                                    </p:set>
                                    <p:animEffect transition="in" filter="fade">
                                      <p:cBhvr>
                                        <p:cTn id="123" dur="1000"/>
                                        <p:tgtEl>
                                          <p:spTgt spid="107"/>
                                        </p:tgtEl>
                                      </p:cBhvr>
                                    </p:animEffect>
                                    <p:anim calcmode="lin" valueType="num">
                                      <p:cBhvr>
                                        <p:cTn id="124" dur="1000" fill="hold"/>
                                        <p:tgtEl>
                                          <p:spTgt spid="107"/>
                                        </p:tgtEl>
                                        <p:attrNameLst>
                                          <p:attrName>ppt_x</p:attrName>
                                        </p:attrNameLst>
                                      </p:cBhvr>
                                      <p:tavLst>
                                        <p:tav tm="0">
                                          <p:val>
                                            <p:strVal val="#ppt_x"/>
                                          </p:val>
                                        </p:tav>
                                        <p:tav tm="100000">
                                          <p:val>
                                            <p:strVal val="#ppt_x"/>
                                          </p:val>
                                        </p:tav>
                                      </p:tavLst>
                                    </p:anim>
                                    <p:anim calcmode="lin" valueType="num">
                                      <p:cBhvr>
                                        <p:cTn id="125" dur="900" decel="100000" fill="hold"/>
                                        <p:tgtEl>
                                          <p:spTgt spid="107"/>
                                        </p:tgtEl>
                                        <p:attrNameLst>
                                          <p:attrName>ppt_y</p:attrName>
                                        </p:attrNameLst>
                                      </p:cBhvr>
                                      <p:tavLst>
                                        <p:tav tm="0">
                                          <p:val>
                                            <p:strVal val="#ppt_y+1"/>
                                          </p:val>
                                        </p:tav>
                                        <p:tav tm="100000">
                                          <p:val>
                                            <p:strVal val="#ppt_y-.03"/>
                                          </p:val>
                                        </p:tav>
                                      </p:tavLst>
                                    </p:anim>
                                    <p:anim calcmode="lin" valueType="num">
                                      <p:cBhvr>
                                        <p:cTn id="126" dur="100" accel="100000" fill="hold">
                                          <p:stCondLst>
                                            <p:cond delay="900"/>
                                          </p:stCondLst>
                                        </p:cTn>
                                        <p:tgtEl>
                                          <p:spTgt spid="107"/>
                                        </p:tgtEl>
                                        <p:attrNameLst>
                                          <p:attrName>ppt_y</p:attrName>
                                        </p:attrNameLst>
                                      </p:cBhvr>
                                      <p:tavLst>
                                        <p:tav tm="0">
                                          <p:val>
                                            <p:strVal val="#ppt_y-.03"/>
                                          </p:val>
                                        </p:tav>
                                        <p:tav tm="100000">
                                          <p:val>
                                            <p:strVal val="#ppt_y"/>
                                          </p:val>
                                        </p:tav>
                                      </p:tavLst>
                                    </p:anim>
                                  </p:childTnLst>
                                </p:cTn>
                              </p:par>
                              <p:par>
                                <p:cTn id="127" presetID="37" presetClass="entr" presetSubtype="0" fill="hold" nodeType="withEffect">
                                  <p:stCondLst>
                                    <p:cond delay="100"/>
                                  </p:stCondLst>
                                  <p:childTnLst>
                                    <p:set>
                                      <p:cBhvr>
                                        <p:cTn id="128" dur="1" fill="hold">
                                          <p:stCondLst>
                                            <p:cond delay="0"/>
                                          </p:stCondLst>
                                        </p:cTn>
                                        <p:tgtEl>
                                          <p:spTgt spid="105"/>
                                        </p:tgtEl>
                                        <p:attrNameLst>
                                          <p:attrName>style.visibility</p:attrName>
                                        </p:attrNameLst>
                                      </p:cBhvr>
                                      <p:to>
                                        <p:strVal val="visible"/>
                                      </p:to>
                                    </p:set>
                                    <p:animEffect transition="in" filter="fade">
                                      <p:cBhvr>
                                        <p:cTn id="129" dur="1000"/>
                                        <p:tgtEl>
                                          <p:spTgt spid="105"/>
                                        </p:tgtEl>
                                      </p:cBhvr>
                                    </p:animEffect>
                                    <p:anim calcmode="lin" valueType="num">
                                      <p:cBhvr>
                                        <p:cTn id="130" dur="1000" fill="hold"/>
                                        <p:tgtEl>
                                          <p:spTgt spid="105"/>
                                        </p:tgtEl>
                                        <p:attrNameLst>
                                          <p:attrName>ppt_x</p:attrName>
                                        </p:attrNameLst>
                                      </p:cBhvr>
                                      <p:tavLst>
                                        <p:tav tm="0">
                                          <p:val>
                                            <p:strVal val="#ppt_x"/>
                                          </p:val>
                                        </p:tav>
                                        <p:tav tm="100000">
                                          <p:val>
                                            <p:strVal val="#ppt_x"/>
                                          </p:val>
                                        </p:tav>
                                      </p:tavLst>
                                    </p:anim>
                                    <p:anim calcmode="lin" valueType="num">
                                      <p:cBhvr>
                                        <p:cTn id="131" dur="900" decel="100000" fill="hold"/>
                                        <p:tgtEl>
                                          <p:spTgt spid="105"/>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105"/>
                                        </p:tgtEl>
                                        <p:attrNameLst>
                                          <p:attrName>ppt_y</p:attrName>
                                        </p:attrNameLst>
                                      </p:cBhvr>
                                      <p:tavLst>
                                        <p:tav tm="0">
                                          <p:val>
                                            <p:strVal val="#ppt_y-.03"/>
                                          </p:val>
                                        </p:tav>
                                        <p:tav tm="100000">
                                          <p:val>
                                            <p:strVal val="#ppt_y"/>
                                          </p:val>
                                        </p:tav>
                                      </p:tavLst>
                                    </p:anim>
                                  </p:childTnLst>
                                </p:cTn>
                              </p:par>
                              <p:par>
                                <p:cTn id="133" presetID="37" presetClass="entr" presetSubtype="0" fill="hold" nodeType="withEffect">
                                  <p:stCondLst>
                                    <p:cond delay="0"/>
                                  </p:stCondLst>
                                  <p:childTnLst>
                                    <p:set>
                                      <p:cBhvr>
                                        <p:cTn id="134" dur="1" fill="hold">
                                          <p:stCondLst>
                                            <p:cond delay="0"/>
                                          </p:stCondLst>
                                        </p:cTn>
                                        <p:tgtEl>
                                          <p:spTgt spid="106"/>
                                        </p:tgtEl>
                                        <p:attrNameLst>
                                          <p:attrName>style.visibility</p:attrName>
                                        </p:attrNameLst>
                                      </p:cBhvr>
                                      <p:to>
                                        <p:strVal val="visible"/>
                                      </p:to>
                                    </p:set>
                                    <p:animEffect transition="in" filter="fade">
                                      <p:cBhvr>
                                        <p:cTn id="135" dur="1000"/>
                                        <p:tgtEl>
                                          <p:spTgt spid="106"/>
                                        </p:tgtEl>
                                      </p:cBhvr>
                                    </p:animEffect>
                                    <p:anim calcmode="lin" valueType="num">
                                      <p:cBhvr>
                                        <p:cTn id="136" dur="1000" fill="hold"/>
                                        <p:tgtEl>
                                          <p:spTgt spid="106"/>
                                        </p:tgtEl>
                                        <p:attrNameLst>
                                          <p:attrName>ppt_x</p:attrName>
                                        </p:attrNameLst>
                                      </p:cBhvr>
                                      <p:tavLst>
                                        <p:tav tm="0">
                                          <p:val>
                                            <p:strVal val="#ppt_x"/>
                                          </p:val>
                                        </p:tav>
                                        <p:tav tm="100000">
                                          <p:val>
                                            <p:strVal val="#ppt_x"/>
                                          </p:val>
                                        </p:tav>
                                      </p:tavLst>
                                    </p:anim>
                                    <p:anim calcmode="lin" valueType="num">
                                      <p:cBhvr>
                                        <p:cTn id="137" dur="900" decel="100000" fill="hold"/>
                                        <p:tgtEl>
                                          <p:spTgt spid="106"/>
                                        </p:tgtEl>
                                        <p:attrNameLst>
                                          <p:attrName>ppt_y</p:attrName>
                                        </p:attrNameLst>
                                      </p:cBhvr>
                                      <p:tavLst>
                                        <p:tav tm="0">
                                          <p:val>
                                            <p:strVal val="#ppt_y+1"/>
                                          </p:val>
                                        </p:tav>
                                        <p:tav tm="100000">
                                          <p:val>
                                            <p:strVal val="#ppt_y-.03"/>
                                          </p:val>
                                        </p:tav>
                                      </p:tavLst>
                                    </p:anim>
                                    <p:anim calcmode="lin" valueType="num">
                                      <p:cBhvr>
                                        <p:cTn id="138" dur="100" accel="100000" fill="hold">
                                          <p:stCondLst>
                                            <p:cond delay="900"/>
                                          </p:stCondLst>
                                        </p:cTn>
                                        <p:tgtEl>
                                          <p:spTgt spid="106"/>
                                        </p:tgtEl>
                                        <p:attrNameLst>
                                          <p:attrName>ppt_y</p:attrName>
                                        </p:attrNameLst>
                                      </p:cBhvr>
                                      <p:tavLst>
                                        <p:tav tm="0">
                                          <p:val>
                                            <p:strVal val="#ppt_y-.03"/>
                                          </p:val>
                                        </p:tav>
                                        <p:tav tm="100000">
                                          <p:val>
                                            <p:strVal val="#ppt_y"/>
                                          </p:val>
                                        </p:tav>
                                      </p:tavLst>
                                    </p:anim>
                                  </p:childTnLst>
                                </p:cTn>
                              </p:par>
                              <p:par>
                                <p:cTn id="139" presetID="37" presetClass="entr" presetSubtype="0" fill="hold" nodeType="withEffect">
                                  <p:stCondLst>
                                    <p:cond delay="100"/>
                                  </p:stCondLst>
                                  <p:childTnLst>
                                    <p:set>
                                      <p:cBhvr>
                                        <p:cTn id="140" dur="1" fill="hold">
                                          <p:stCondLst>
                                            <p:cond delay="0"/>
                                          </p:stCondLst>
                                        </p:cTn>
                                        <p:tgtEl>
                                          <p:spTgt spid="81"/>
                                        </p:tgtEl>
                                        <p:attrNameLst>
                                          <p:attrName>style.visibility</p:attrName>
                                        </p:attrNameLst>
                                      </p:cBhvr>
                                      <p:to>
                                        <p:strVal val="visible"/>
                                      </p:to>
                                    </p:set>
                                    <p:animEffect transition="in" filter="fade">
                                      <p:cBhvr>
                                        <p:cTn id="141" dur="1000"/>
                                        <p:tgtEl>
                                          <p:spTgt spid="81"/>
                                        </p:tgtEl>
                                      </p:cBhvr>
                                    </p:animEffect>
                                    <p:anim calcmode="lin" valueType="num">
                                      <p:cBhvr>
                                        <p:cTn id="142" dur="1000" fill="hold"/>
                                        <p:tgtEl>
                                          <p:spTgt spid="81"/>
                                        </p:tgtEl>
                                        <p:attrNameLst>
                                          <p:attrName>ppt_x</p:attrName>
                                        </p:attrNameLst>
                                      </p:cBhvr>
                                      <p:tavLst>
                                        <p:tav tm="0">
                                          <p:val>
                                            <p:strVal val="#ppt_x"/>
                                          </p:val>
                                        </p:tav>
                                        <p:tav tm="100000">
                                          <p:val>
                                            <p:strVal val="#ppt_x"/>
                                          </p:val>
                                        </p:tav>
                                      </p:tavLst>
                                    </p:anim>
                                    <p:anim calcmode="lin" valueType="num">
                                      <p:cBhvr>
                                        <p:cTn id="143" dur="900" decel="100000" fill="hold"/>
                                        <p:tgtEl>
                                          <p:spTgt spid="81"/>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81"/>
                                        </p:tgtEl>
                                        <p:attrNameLst>
                                          <p:attrName>ppt_y</p:attrName>
                                        </p:attrNameLst>
                                      </p:cBhvr>
                                      <p:tavLst>
                                        <p:tav tm="0">
                                          <p:val>
                                            <p:strVal val="#ppt_y-.03"/>
                                          </p:val>
                                        </p:tav>
                                        <p:tav tm="100000">
                                          <p:val>
                                            <p:strVal val="#ppt_y"/>
                                          </p:val>
                                        </p:tav>
                                      </p:tavLst>
                                    </p:anim>
                                  </p:childTnLst>
                                </p:cTn>
                              </p:par>
                              <p:par>
                                <p:cTn id="145" presetID="37" presetClass="entr" presetSubtype="0" fill="hold" nodeType="withEffect">
                                  <p:stCondLst>
                                    <p:cond delay="300"/>
                                  </p:stCondLst>
                                  <p:childTnLst>
                                    <p:set>
                                      <p:cBhvr>
                                        <p:cTn id="146" dur="1" fill="hold">
                                          <p:stCondLst>
                                            <p:cond delay="0"/>
                                          </p:stCondLst>
                                        </p:cTn>
                                        <p:tgtEl>
                                          <p:spTgt spid="95"/>
                                        </p:tgtEl>
                                        <p:attrNameLst>
                                          <p:attrName>style.visibility</p:attrName>
                                        </p:attrNameLst>
                                      </p:cBhvr>
                                      <p:to>
                                        <p:strVal val="visible"/>
                                      </p:to>
                                    </p:set>
                                    <p:animEffect transition="in" filter="fade">
                                      <p:cBhvr>
                                        <p:cTn id="147" dur="1000"/>
                                        <p:tgtEl>
                                          <p:spTgt spid="95"/>
                                        </p:tgtEl>
                                      </p:cBhvr>
                                    </p:animEffect>
                                    <p:anim calcmode="lin" valueType="num">
                                      <p:cBhvr>
                                        <p:cTn id="148" dur="1000" fill="hold"/>
                                        <p:tgtEl>
                                          <p:spTgt spid="95"/>
                                        </p:tgtEl>
                                        <p:attrNameLst>
                                          <p:attrName>ppt_x</p:attrName>
                                        </p:attrNameLst>
                                      </p:cBhvr>
                                      <p:tavLst>
                                        <p:tav tm="0">
                                          <p:val>
                                            <p:strVal val="#ppt_x"/>
                                          </p:val>
                                        </p:tav>
                                        <p:tav tm="100000">
                                          <p:val>
                                            <p:strVal val="#ppt_x"/>
                                          </p:val>
                                        </p:tav>
                                      </p:tavLst>
                                    </p:anim>
                                    <p:anim calcmode="lin" valueType="num">
                                      <p:cBhvr>
                                        <p:cTn id="149" dur="900" decel="100000" fill="hold"/>
                                        <p:tgtEl>
                                          <p:spTgt spid="95"/>
                                        </p:tgtEl>
                                        <p:attrNameLst>
                                          <p:attrName>ppt_y</p:attrName>
                                        </p:attrNameLst>
                                      </p:cBhvr>
                                      <p:tavLst>
                                        <p:tav tm="0">
                                          <p:val>
                                            <p:strVal val="#ppt_y+1"/>
                                          </p:val>
                                        </p:tav>
                                        <p:tav tm="100000">
                                          <p:val>
                                            <p:strVal val="#ppt_y-.03"/>
                                          </p:val>
                                        </p:tav>
                                      </p:tavLst>
                                    </p:anim>
                                    <p:anim calcmode="lin" valueType="num">
                                      <p:cBhvr>
                                        <p:cTn id="150" dur="100" accel="100000" fill="hold">
                                          <p:stCondLst>
                                            <p:cond delay="900"/>
                                          </p:stCondLst>
                                        </p:cTn>
                                        <p:tgtEl>
                                          <p:spTgt spid="95"/>
                                        </p:tgtEl>
                                        <p:attrNameLst>
                                          <p:attrName>ppt_y</p:attrName>
                                        </p:attrNameLst>
                                      </p:cBhvr>
                                      <p:tavLst>
                                        <p:tav tm="0">
                                          <p:val>
                                            <p:strVal val="#ppt_y-.03"/>
                                          </p:val>
                                        </p:tav>
                                        <p:tav tm="100000">
                                          <p:val>
                                            <p:strVal val="#ppt_y"/>
                                          </p:val>
                                        </p:tav>
                                      </p:tavLst>
                                    </p:anim>
                                  </p:childTnLst>
                                </p:cTn>
                              </p:par>
                              <p:par>
                                <p:cTn id="151" presetID="37" presetClass="entr" presetSubtype="0" fill="hold" nodeType="withEffect">
                                  <p:stCondLst>
                                    <p:cond delay="0"/>
                                  </p:stCondLst>
                                  <p:childTnLst>
                                    <p:set>
                                      <p:cBhvr>
                                        <p:cTn id="152" dur="1" fill="hold">
                                          <p:stCondLst>
                                            <p:cond delay="0"/>
                                          </p:stCondLst>
                                        </p:cTn>
                                        <p:tgtEl>
                                          <p:spTgt spid="96"/>
                                        </p:tgtEl>
                                        <p:attrNameLst>
                                          <p:attrName>style.visibility</p:attrName>
                                        </p:attrNameLst>
                                      </p:cBhvr>
                                      <p:to>
                                        <p:strVal val="visible"/>
                                      </p:to>
                                    </p:set>
                                    <p:animEffect transition="in" filter="fade">
                                      <p:cBhvr>
                                        <p:cTn id="153" dur="1000"/>
                                        <p:tgtEl>
                                          <p:spTgt spid="96"/>
                                        </p:tgtEl>
                                      </p:cBhvr>
                                    </p:animEffect>
                                    <p:anim calcmode="lin" valueType="num">
                                      <p:cBhvr>
                                        <p:cTn id="154" dur="1000" fill="hold"/>
                                        <p:tgtEl>
                                          <p:spTgt spid="96"/>
                                        </p:tgtEl>
                                        <p:attrNameLst>
                                          <p:attrName>ppt_x</p:attrName>
                                        </p:attrNameLst>
                                      </p:cBhvr>
                                      <p:tavLst>
                                        <p:tav tm="0">
                                          <p:val>
                                            <p:strVal val="#ppt_x"/>
                                          </p:val>
                                        </p:tav>
                                        <p:tav tm="100000">
                                          <p:val>
                                            <p:strVal val="#ppt_x"/>
                                          </p:val>
                                        </p:tav>
                                      </p:tavLst>
                                    </p:anim>
                                    <p:anim calcmode="lin" valueType="num">
                                      <p:cBhvr>
                                        <p:cTn id="155" dur="900" decel="100000" fill="hold"/>
                                        <p:tgtEl>
                                          <p:spTgt spid="96"/>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96"/>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40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1000"/>
                                        <p:tgtEl>
                                          <p:spTgt spid="83"/>
                                        </p:tgtEl>
                                      </p:cBhvr>
                                    </p:animEffect>
                                    <p:anim calcmode="lin" valueType="num">
                                      <p:cBhvr>
                                        <p:cTn id="160" dur="1000" fill="hold"/>
                                        <p:tgtEl>
                                          <p:spTgt spid="83"/>
                                        </p:tgtEl>
                                        <p:attrNameLst>
                                          <p:attrName>ppt_x</p:attrName>
                                        </p:attrNameLst>
                                      </p:cBhvr>
                                      <p:tavLst>
                                        <p:tav tm="0">
                                          <p:val>
                                            <p:strVal val="#ppt_x"/>
                                          </p:val>
                                        </p:tav>
                                        <p:tav tm="100000">
                                          <p:val>
                                            <p:strVal val="#ppt_x"/>
                                          </p:val>
                                        </p:tav>
                                      </p:tavLst>
                                    </p:anim>
                                    <p:anim calcmode="lin" valueType="num">
                                      <p:cBhvr>
                                        <p:cTn id="161" dur="900" decel="100000" fill="hold"/>
                                        <p:tgtEl>
                                          <p:spTgt spid="83"/>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500"/>
                                        <p:tgtEl>
                                          <p:spTgt spid="59"/>
                                        </p:tgtEl>
                                      </p:cBhvr>
                                    </p:animEffect>
                                  </p:childTnLst>
                                </p:cTn>
                              </p:par>
                              <p:par>
                                <p:cTn id="168" presetID="37" presetClass="entr" presetSubtype="0" fill="hold" nodeType="withEffect">
                                  <p:stCondLst>
                                    <p:cond delay="100"/>
                                  </p:stCondLst>
                                  <p:childTnLst>
                                    <p:set>
                                      <p:cBhvr>
                                        <p:cTn id="169" dur="1" fill="hold">
                                          <p:stCondLst>
                                            <p:cond delay="0"/>
                                          </p:stCondLst>
                                        </p:cTn>
                                        <p:tgtEl>
                                          <p:spTgt spid="64"/>
                                        </p:tgtEl>
                                        <p:attrNameLst>
                                          <p:attrName>style.visibility</p:attrName>
                                        </p:attrNameLst>
                                      </p:cBhvr>
                                      <p:to>
                                        <p:strVal val="visible"/>
                                      </p:to>
                                    </p:set>
                                    <p:animEffect transition="in" filter="fade">
                                      <p:cBhvr>
                                        <p:cTn id="170" dur="1000"/>
                                        <p:tgtEl>
                                          <p:spTgt spid="64"/>
                                        </p:tgtEl>
                                      </p:cBhvr>
                                    </p:animEffect>
                                    <p:anim calcmode="lin" valueType="num">
                                      <p:cBhvr>
                                        <p:cTn id="171" dur="1000" fill="hold"/>
                                        <p:tgtEl>
                                          <p:spTgt spid="64"/>
                                        </p:tgtEl>
                                        <p:attrNameLst>
                                          <p:attrName>ppt_x</p:attrName>
                                        </p:attrNameLst>
                                      </p:cBhvr>
                                      <p:tavLst>
                                        <p:tav tm="0">
                                          <p:val>
                                            <p:strVal val="#ppt_x"/>
                                          </p:val>
                                        </p:tav>
                                        <p:tav tm="100000">
                                          <p:val>
                                            <p:strVal val="#ppt_x"/>
                                          </p:val>
                                        </p:tav>
                                      </p:tavLst>
                                    </p:anim>
                                    <p:anim calcmode="lin" valueType="num">
                                      <p:cBhvr>
                                        <p:cTn id="172" dur="900" decel="100000" fill="hold"/>
                                        <p:tgtEl>
                                          <p:spTgt spid="64"/>
                                        </p:tgtEl>
                                        <p:attrNameLst>
                                          <p:attrName>ppt_y</p:attrName>
                                        </p:attrNameLst>
                                      </p:cBhvr>
                                      <p:tavLst>
                                        <p:tav tm="0">
                                          <p:val>
                                            <p:strVal val="#ppt_y+1"/>
                                          </p:val>
                                        </p:tav>
                                        <p:tav tm="100000">
                                          <p:val>
                                            <p:strVal val="#ppt_y-.03"/>
                                          </p:val>
                                        </p:tav>
                                      </p:tavLst>
                                    </p:anim>
                                    <p:anim calcmode="lin" valueType="num">
                                      <p:cBhvr>
                                        <p:cTn id="173"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par>
                                <p:cTn id="174" presetID="37" presetClass="entr" presetSubtype="0" fill="hold" nodeType="withEffect">
                                  <p:stCondLst>
                                    <p:cond delay="0"/>
                                  </p:stCondLst>
                                  <p:childTnLst>
                                    <p:set>
                                      <p:cBhvr>
                                        <p:cTn id="175" dur="1" fill="hold">
                                          <p:stCondLst>
                                            <p:cond delay="0"/>
                                          </p:stCondLst>
                                        </p:cTn>
                                        <p:tgtEl>
                                          <p:spTgt spid="104"/>
                                        </p:tgtEl>
                                        <p:attrNameLst>
                                          <p:attrName>style.visibility</p:attrName>
                                        </p:attrNameLst>
                                      </p:cBhvr>
                                      <p:to>
                                        <p:strVal val="visible"/>
                                      </p:to>
                                    </p:set>
                                    <p:animEffect transition="in" filter="fade">
                                      <p:cBhvr>
                                        <p:cTn id="176" dur="1000"/>
                                        <p:tgtEl>
                                          <p:spTgt spid="104"/>
                                        </p:tgtEl>
                                      </p:cBhvr>
                                    </p:animEffect>
                                    <p:anim calcmode="lin" valueType="num">
                                      <p:cBhvr>
                                        <p:cTn id="177" dur="1000" fill="hold"/>
                                        <p:tgtEl>
                                          <p:spTgt spid="104"/>
                                        </p:tgtEl>
                                        <p:attrNameLst>
                                          <p:attrName>ppt_x</p:attrName>
                                        </p:attrNameLst>
                                      </p:cBhvr>
                                      <p:tavLst>
                                        <p:tav tm="0">
                                          <p:val>
                                            <p:strVal val="#ppt_x"/>
                                          </p:val>
                                        </p:tav>
                                        <p:tav tm="100000">
                                          <p:val>
                                            <p:strVal val="#ppt_x"/>
                                          </p:val>
                                        </p:tav>
                                      </p:tavLst>
                                    </p:anim>
                                    <p:anim calcmode="lin" valueType="num">
                                      <p:cBhvr>
                                        <p:cTn id="178" dur="900" decel="100000" fill="hold"/>
                                        <p:tgtEl>
                                          <p:spTgt spid="104"/>
                                        </p:tgtEl>
                                        <p:attrNameLst>
                                          <p:attrName>ppt_y</p:attrName>
                                        </p:attrNameLst>
                                      </p:cBhvr>
                                      <p:tavLst>
                                        <p:tav tm="0">
                                          <p:val>
                                            <p:strVal val="#ppt_y+1"/>
                                          </p:val>
                                        </p:tav>
                                        <p:tav tm="100000">
                                          <p:val>
                                            <p:strVal val="#ppt_y-.03"/>
                                          </p:val>
                                        </p:tav>
                                      </p:tavLst>
                                    </p:anim>
                                    <p:anim calcmode="lin" valueType="num">
                                      <p:cBhvr>
                                        <p:cTn id="179" dur="100" accel="100000" fill="hold">
                                          <p:stCondLst>
                                            <p:cond delay="900"/>
                                          </p:stCondLst>
                                        </p:cTn>
                                        <p:tgtEl>
                                          <p:spTgt spid="104"/>
                                        </p:tgtEl>
                                        <p:attrNameLst>
                                          <p:attrName>ppt_y</p:attrName>
                                        </p:attrNameLst>
                                      </p:cBhvr>
                                      <p:tavLst>
                                        <p:tav tm="0">
                                          <p:val>
                                            <p:strVal val="#ppt_y-.03"/>
                                          </p:val>
                                        </p:tav>
                                        <p:tav tm="100000">
                                          <p:val>
                                            <p:strVal val="#ppt_y"/>
                                          </p:val>
                                        </p:tav>
                                      </p:tavLst>
                                    </p:anim>
                                  </p:childTnLst>
                                </p:cTn>
                              </p:par>
                              <p:par>
                                <p:cTn id="180" presetID="37" presetClass="entr" presetSubtype="0" fill="hold" nodeType="withEffect">
                                  <p:stCondLst>
                                    <p:cond delay="200"/>
                                  </p:stCondLst>
                                  <p:childTnLst>
                                    <p:set>
                                      <p:cBhvr>
                                        <p:cTn id="181" dur="1" fill="hold">
                                          <p:stCondLst>
                                            <p:cond delay="0"/>
                                          </p:stCondLst>
                                        </p:cTn>
                                        <p:tgtEl>
                                          <p:spTgt spid="68"/>
                                        </p:tgtEl>
                                        <p:attrNameLst>
                                          <p:attrName>style.visibility</p:attrName>
                                        </p:attrNameLst>
                                      </p:cBhvr>
                                      <p:to>
                                        <p:strVal val="visible"/>
                                      </p:to>
                                    </p:set>
                                    <p:animEffect transition="in" filter="fade">
                                      <p:cBhvr>
                                        <p:cTn id="182" dur="1000"/>
                                        <p:tgtEl>
                                          <p:spTgt spid="68"/>
                                        </p:tgtEl>
                                      </p:cBhvr>
                                    </p:animEffect>
                                    <p:anim calcmode="lin" valueType="num">
                                      <p:cBhvr>
                                        <p:cTn id="183" dur="1000" fill="hold"/>
                                        <p:tgtEl>
                                          <p:spTgt spid="68"/>
                                        </p:tgtEl>
                                        <p:attrNameLst>
                                          <p:attrName>ppt_x</p:attrName>
                                        </p:attrNameLst>
                                      </p:cBhvr>
                                      <p:tavLst>
                                        <p:tav tm="0">
                                          <p:val>
                                            <p:strVal val="#ppt_x"/>
                                          </p:val>
                                        </p:tav>
                                        <p:tav tm="100000">
                                          <p:val>
                                            <p:strVal val="#ppt_x"/>
                                          </p:val>
                                        </p:tav>
                                      </p:tavLst>
                                    </p:anim>
                                    <p:anim calcmode="lin" valueType="num">
                                      <p:cBhvr>
                                        <p:cTn id="184" dur="900" decel="100000" fill="hold"/>
                                        <p:tgtEl>
                                          <p:spTgt spid="68"/>
                                        </p:tgtEl>
                                        <p:attrNameLst>
                                          <p:attrName>ppt_y</p:attrName>
                                        </p:attrNameLst>
                                      </p:cBhvr>
                                      <p:tavLst>
                                        <p:tav tm="0">
                                          <p:val>
                                            <p:strVal val="#ppt_y+1"/>
                                          </p:val>
                                        </p:tav>
                                        <p:tav tm="100000">
                                          <p:val>
                                            <p:strVal val="#ppt_y-.03"/>
                                          </p:val>
                                        </p:tav>
                                      </p:tavLst>
                                    </p:anim>
                                    <p:anim calcmode="lin" valueType="num">
                                      <p:cBhvr>
                                        <p:cTn id="185"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par>
                                <p:cTn id="186" presetID="37" presetClass="entr" presetSubtype="0" fill="hold" nodeType="withEffect">
                                  <p:stCondLst>
                                    <p:cond delay="300"/>
                                  </p:stCondLst>
                                  <p:childTnLst>
                                    <p:set>
                                      <p:cBhvr>
                                        <p:cTn id="187" dur="1" fill="hold">
                                          <p:stCondLst>
                                            <p:cond delay="0"/>
                                          </p:stCondLst>
                                        </p:cTn>
                                        <p:tgtEl>
                                          <p:spTgt spid="70"/>
                                        </p:tgtEl>
                                        <p:attrNameLst>
                                          <p:attrName>style.visibility</p:attrName>
                                        </p:attrNameLst>
                                      </p:cBhvr>
                                      <p:to>
                                        <p:strVal val="visible"/>
                                      </p:to>
                                    </p:set>
                                    <p:animEffect transition="in" filter="fade">
                                      <p:cBhvr>
                                        <p:cTn id="188" dur="1000"/>
                                        <p:tgtEl>
                                          <p:spTgt spid="70"/>
                                        </p:tgtEl>
                                      </p:cBhvr>
                                    </p:animEffect>
                                    <p:anim calcmode="lin" valueType="num">
                                      <p:cBhvr>
                                        <p:cTn id="189" dur="1000" fill="hold"/>
                                        <p:tgtEl>
                                          <p:spTgt spid="70"/>
                                        </p:tgtEl>
                                        <p:attrNameLst>
                                          <p:attrName>ppt_x</p:attrName>
                                        </p:attrNameLst>
                                      </p:cBhvr>
                                      <p:tavLst>
                                        <p:tav tm="0">
                                          <p:val>
                                            <p:strVal val="#ppt_x"/>
                                          </p:val>
                                        </p:tav>
                                        <p:tav tm="100000">
                                          <p:val>
                                            <p:strVal val="#ppt_x"/>
                                          </p:val>
                                        </p:tav>
                                      </p:tavLst>
                                    </p:anim>
                                    <p:anim calcmode="lin" valueType="num">
                                      <p:cBhvr>
                                        <p:cTn id="190" dur="900" decel="100000" fill="hold"/>
                                        <p:tgtEl>
                                          <p:spTgt spid="70"/>
                                        </p:tgtEl>
                                        <p:attrNameLst>
                                          <p:attrName>ppt_y</p:attrName>
                                        </p:attrNameLst>
                                      </p:cBhvr>
                                      <p:tavLst>
                                        <p:tav tm="0">
                                          <p:val>
                                            <p:strVal val="#ppt_y+1"/>
                                          </p:val>
                                        </p:tav>
                                        <p:tav tm="100000">
                                          <p:val>
                                            <p:strVal val="#ppt_y-.03"/>
                                          </p:val>
                                        </p:tav>
                                      </p:tavLst>
                                    </p:anim>
                                    <p:anim calcmode="lin" valueType="num">
                                      <p:cBhvr>
                                        <p:cTn id="191"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192" presetID="37" presetClass="entr" presetSubtype="0" fill="hold" nodeType="withEffect">
                                  <p:stCondLst>
                                    <p:cond delay="0"/>
                                  </p:stCondLst>
                                  <p:childTnLst>
                                    <p:set>
                                      <p:cBhvr>
                                        <p:cTn id="193" dur="1" fill="hold">
                                          <p:stCondLst>
                                            <p:cond delay="0"/>
                                          </p:stCondLst>
                                        </p:cTn>
                                        <p:tgtEl>
                                          <p:spTgt spid="103"/>
                                        </p:tgtEl>
                                        <p:attrNameLst>
                                          <p:attrName>style.visibility</p:attrName>
                                        </p:attrNameLst>
                                      </p:cBhvr>
                                      <p:to>
                                        <p:strVal val="visible"/>
                                      </p:to>
                                    </p:set>
                                    <p:animEffect transition="in" filter="fade">
                                      <p:cBhvr>
                                        <p:cTn id="194" dur="1000"/>
                                        <p:tgtEl>
                                          <p:spTgt spid="103"/>
                                        </p:tgtEl>
                                      </p:cBhvr>
                                    </p:animEffect>
                                    <p:anim calcmode="lin" valueType="num">
                                      <p:cBhvr>
                                        <p:cTn id="195" dur="1000" fill="hold"/>
                                        <p:tgtEl>
                                          <p:spTgt spid="103"/>
                                        </p:tgtEl>
                                        <p:attrNameLst>
                                          <p:attrName>ppt_x</p:attrName>
                                        </p:attrNameLst>
                                      </p:cBhvr>
                                      <p:tavLst>
                                        <p:tav tm="0">
                                          <p:val>
                                            <p:strVal val="#ppt_x"/>
                                          </p:val>
                                        </p:tav>
                                        <p:tav tm="100000">
                                          <p:val>
                                            <p:strVal val="#ppt_x"/>
                                          </p:val>
                                        </p:tav>
                                      </p:tavLst>
                                    </p:anim>
                                    <p:anim calcmode="lin" valueType="num">
                                      <p:cBhvr>
                                        <p:cTn id="196" dur="900" decel="100000" fill="hold"/>
                                        <p:tgtEl>
                                          <p:spTgt spid="103"/>
                                        </p:tgtEl>
                                        <p:attrNameLst>
                                          <p:attrName>ppt_y</p:attrName>
                                        </p:attrNameLst>
                                      </p:cBhvr>
                                      <p:tavLst>
                                        <p:tav tm="0">
                                          <p:val>
                                            <p:strVal val="#ppt_y+1"/>
                                          </p:val>
                                        </p:tav>
                                        <p:tav tm="100000">
                                          <p:val>
                                            <p:strVal val="#ppt_y-.03"/>
                                          </p:val>
                                        </p:tav>
                                      </p:tavLst>
                                    </p:anim>
                                    <p:anim calcmode="lin" valueType="num">
                                      <p:cBhvr>
                                        <p:cTn id="197" dur="100" accel="100000" fill="hold">
                                          <p:stCondLst>
                                            <p:cond delay="900"/>
                                          </p:stCondLst>
                                        </p:cTn>
                                        <p:tgtEl>
                                          <p:spTgt spid="103"/>
                                        </p:tgtEl>
                                        <p:attrNameLst>
                                          <p:attrName>ppt_y</p:attrName>
                                        </p:attrNameLst>
                                      </p:cBhvr>
                                      <p:tavLst>
                                        <p:tav tm="0">
                                          <p:val>
                                            <p:strVal val="#ppt_y-.03"/>
                                          </p:val>
                                        </p:tav>
                                        <p:tav tm="100000">
                                          <p:val>
                                            <p:strVal val="#ppt_y"/>
                                          </p:val>
                                        </p:tav>
                                      </p:tavLst>
                                    </p:anim>
                                  </p:childTnLst>
                                </p:cTn>
                              </p:par>
                              <p:par>
                                <p:cTn id="198" presetID="37" presetClass="entr" presetSubtype="0" fill="hold" nodeType="withEffect">
                                  <p:stCondLst>
                                    <p:cond delay="400"/>
                                  </p:stCondLst>
                                  <p:childTnLst>
                                    <p:set>
                                      <p:cBhvr>
                                        <p:cTn id="199" dur="1" fill="hold">
                                          <p:stCondLst>
                                            <p:cond delay="0"/>
                                          </p:stCondLst>
                                        </p:cTn>
                                        <p:tgtEl>
                                          <p:spTgt spid="74"/>
                                        </p:tgtEl>
                                        <p:attrNameLst>
                                          <p:attrName>style.visibility</p:attrName>
                                        </p:attrNameLst>
                                      </p:cBhvr>
                                      <p:to>
                                        <p:strVal val="visible"/>
                                      </p:to>
                                    </p:set>
                                    <p:animEffect transition="in" filter="fade">
                                      <p:cBhvr>
                                        <p:cTn id="200" dur="1000"/>
                                        <p:tgtEl>
                                          <p:spTgt spid="74"/>
                                        </p:tgtEl>
                                      </p:cBhvr>
                                    </p:animEffect>
                                    <p:anim calcmode="lin" valueType="num">
                                      <p:cBhvr>
                                        <p:cTn id="201" dur="1000" fill="hold"/>
                                        <p:tgtEl>
                                          <p:spTgt spid="74"/>
                                        </p:tgtEl>
                                        <p:attrNameLst>
                                          <p:attrName>ppt_x</p:attrName>
                                        </p:attrNameLst>
                                      </p:cBhvr>
                                      <p:tavLst>
                                        <p:tav tm="0">
                                          <p:val>
                                            <p:strVal val="#ppt_x"/>
                                          </p:val>
                                        </p:tav>
                                        <p:tav tm="100000">
                                          <p:val>
                                            <p:strVal val="#ppt_x"/>
                                          </p:val>
                                        </p:tav>
                                      </p:tavLst>
                                    </p:anim>
                                    <p:anim calcmode="lin" valueType="num">
                                      <p:cBhvr>
                                        <p:cTn id="202" dur="900" decel="100000" fill="hold"/>
                                        <p:tgtEl>
                                          <p:spTgt spid="74"/>
                                        </p:tgtEl>
                                        <p:attrNameLst>
                                          <p:attrName>ppt_y</p:attrName>
                                        </p:attrNameLst>
                                      </p:cBhvr>
                                      <p:tavLst>
                                        <p:tav tm="0">
                                          <p:val>
                                            <p:strVal val="#ppt_y+1"/>
                                          </p:val>
                                        </p:tav>
                                        <p:tav tm="100000">
                                          <p:val>
                                            <p:strVal val="#ppt_y-.03"/>
                                          </p:val>
                                        </p:tav>
                                      </p:tavLst>
                                    </p:anim>
                                    <p:anim calcmode="lin" valueType="num">
                                      <p:cBhvr>
                                        <p:cTn id="203"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par>
                                <p:cTn id="204" presetID="37" presetClass="entr" presetSubtype="0" fill="hold" nodeType="withEffect">
                                  <p:stCondLst>
                                    <p:cond delay="0"/>
                                  </p:stCondLst>
                                  <p:childTnLst>
                                    <p:set>
                                      <p:cBhvr>
                                        <p:cTn id="205" dur="1" fill="hold">
                                          <p:stCondLst>
                                            <p:cond delay="0"/>
                                          </p:stCondLst>
                                        </p:cTn>
                                        <p:tgtEl>
                                          <p:spTgt spid="75"/>
                                        </p:tgtEl>
                                        <p:attrNameLst>
                                          <p:attrName>style.visibility</p:attrName>
                                        </p:attrNameLst>
                                      </p:cBhvr>
                                      <p:to>
                                        <p:strVal val="visible"/>
                                      </p:to>
                                    </p:set>
                                    <p:animEffect transition="in" filter="fade">
                                      <p:cBhvr>
                                        <p:cTn id="206" dur="1000"/>
                                        <p:tgtEl>
                                          <p:spTgt spid="75"/>
                                        </p:tgtEl>
                                      </p:cBhvr>
                                    </p:animEffect>
                                    <p:anim calcmode="lin" valueType="num">
                                      <p:cBhvr>
                                        <p:cTn id="207" dur="1000" fill="hold"/>
                                        <p:tgtEl>
                                          <p:spTgt spid="75"/>
                                        </p:tgtEl>
                                        <p:attrNameLst>
                                          <p:attrName>ppt_x</p:attrName>
                                        </p:attrNameLst>
                                      </p:cBhvr>
                                      <p:tavLst>
                                        <p:tav tm="0">
                                          <p:val>
                                            <p:strVal val="#ppt_x"/>
                                          </p:val>
                                        </p:tav>
                                        <p:tav tm="100000">
                                          <p:val>
                                            <p:strVal val="#ppt_x"/>
                                          </p:val>
                                        </p:tav>
                                      </p:tavLst>
                                    </p:anim>
                                    <p:anim calcmode="lin" valueType="num">
                                      <p:cBhvr>
                                        <p:cTn id="208" dur="900" decel="100000" fill="hold"/>
                                        <p:tgtEl>
                                          <p:spTgt spid="75"/>
                                        </p:tgtEl>
                                        <p:attrNameLst>
                                          <p:attrName>ppt_y</p:attrName>
                                        </p:attrNameLst>
                                      </p:cBhvr>
                                      <p:tavLst>
                                        <p:tav tm="0">
                                          <p:val>
                                            <p:strVal val="#ppt_y+1"/>
                                          </p:val>
                                        </p:tav>
                                        <p:tav tm="100000">
                                          <p:val>
                                            <p:strVal val="#ppt_y-.03"/>
                                          </p:val>
                                        </p:tav>
                                      </p:tavLst>
                                    </p:anim>
                                    <p:anim calcmode="lin" valueType="num">
                                      <p:cBhvr>
                                        <p:cTn id="209" dur="100" accel="100000" fill="hold">
                                          <p:stCondLst>
                                            <p:cond delay="900"/>
                                          </p:stCondLst>
                                        </p:cTn>
                                        <p:tgtEl>
                                          <p:spTgt spid="75"/>
                                        </p:tgtEl>
                                        <p:attrNameLst>
                                          <p:attrName>ppt_y</p:attrName>
                                        </p:attrNameLst>
                                      </p:cBhvr>
                                      <p:tavLst>
                                        <p:tav tm="0">
                                          <p:val>
                                            <p:strVal val="#ppt_y-.03"/>
                                          </p:val>
                                        </p:tav>
                                        <p:tav tm="100000">
                                          <p:val>
                                            <p:strVal val="#ppt_y"/>
                                          </p:val>
                                        </p:tav>
                                      </p:tavLst>
                                    </p:anim>
                                  </p:childTnLst>
                                </p:cTn>
                              </p:par>
                              <p:par>
                                <p:cTn id="210" presetID="37" presetClass="entr" presetSubtype="0" fill="hold" nodeType="withEffect">
                                  <p:stCondLst>
                                    <p:cond delay="100"/>
                                  </p:stCondLst>
                                  <p:childTnLst>
                                    <p:set>
                                      <p:cBhvr>
                                        <p:cTn id="211" dur="1" fill="hold">
                                          <p:stCondLst>
                                            <p:cond delay="0"/>
                                          </p:stCondLst>
                                        </p:cTn>
                                        <p:tgtEl>
                                          <p:spTgt spid="76"/>
                                        </p:tgtEl>
                                        <p:attrNameLst>
                                          <p:attrName>style.visibility</p:attrName>
                                        </p:attrNameLst>
                                      </p:cBhvr>
                                      <p:to>
                                        <p:strVal val="visible"/>
                                      </p:to>
                                    </p:set>
                                    <p:animEffect transition="in" filter="fade">
                                      <p:cBhvr>
                                        <p:cTn id="212" dur="1000"/>
                                        <p:tgtEl>
                                          <p:spTgt spid="76"/>
                                        </p:tgtEl>
                                      </p:cBhvr>
                                    </p:animEffect>
                                    <p:anim calcmode="lin" valueType="num">
                                      <p:cBhvr>
                                        <p:cTn id="213" dur="1000" fill="hold"/>
                                        <p:tgtEl>
                                          <p:spTgt spid="76"/>
                                        </p:tgtEl>
                                        <p:attrNameLst>
                                          <p:attrName>ppt_x</p:attrName>
                                        </p:attrNameLst>
                                      </p:cBhvr>
                                      <p:tavLst>
                                        <p:tav tm="0">
                                          <p:val>
                                            <p:strVal val="#ppt_x"/>
                                          </p:val>
                                        </p:tav>
                                        <p:tav tm="100000">
                                          <p:val>
                                            <p:strVal val="#ppt_x"/>
                                          </p:val>
                                        </p:tav>
                                      </p:tavLst>
                                    </p:anim>
                                    <p:anim calcmode="lin" valueType="num">
                                      <p:cBhvr>
                                        <p:cTn id="214" dur="900" decel="100000" fill="hold"/>
                                        <p:tgtEl>
                                          <p:spTgt spid="76"/>
                                        </p:tgtEl>
                                        <p:attrNameLst>
                                          <p:attrName>ppt_y</p:attrName>
                                        </p:attrNameLst>
                                      </p:cBhvr>
                                      <p:tavLst>
                                        <p:tav tm="0">
                                          <p:val>
                                            <p:strVal val="#ppt_y+1"/>
                                          </p:val>
                                        </p:tav>
                                        <p:tav tm="100000">
                                          <p:val>
                                            <p:strVal val="#ppt_y-.03"/>
                                          </p:val>
                                        </p:tav>
                                      </p:tavLst>
                                    </p:anim>
                                    <p:anim calcmode="lin" valueType="num">
                                      <p:cBhvr>
                                        <p:cTn id="215" dur="100" accel="100000" fill="hold">
                                          <p:stCondLst>
                                            <p:cond delay="900"/>
                                          </p:stCondLst>
                                        </p:cTn>
                                        <p:tgtEl>
                                          <p:spTgt spid="76"/>
                                        </p:tgtEl>
                                        <p:attrNameLst>
                                          <p:attrName>ppt_y</p:attrName>
                                        </p:attrNameLst>
                                      </p:cBhvr>
                                      <p:tavLst>
                                        <p:tav tm="0">
                                          <p:val>
                                            <p:strVal val="#ppt_y-.03"/>
                                          </p:val>
                                        </p:tav>
                                        <p:tav tm="100000">
                                          <p:val>
                                            <p:strVal val="#ppt_y"/>
                                          </p:val>
                                        </p:tav>
                                      </p:tavLst>
                                    </p:anim>
                                  </p:childTnLst>
                                </p:cTn>
                              </p:par>
                              <p:par>
                                <p:cTn id="216" presetID="37" presetClass="entr" presetSubtype="0" fill="hold" nodeType="withEffect">
                                  <p:stCondLst>
                                    <p:cond delay="200"/>
                                  </p:stCondLst>
                                  <p:childTnLst>
                                    <p:set>
                                      <p:cBhvr>
                                        <p:cTn id="217" dur="1" fill="hold">
                                          <p:stCondLst>
                                            <p:cond delay="0"/>
                                          </p:stCondLst>
                                        </p:cTn>
                                        <p:tgtEl>
                                          <p:spTgt spid="77"/>
                                        </p:tgtEl>
                                        <p:attrNameLst>
                                          <p:attrName>style.visibility</p:attrName>
                                        </p:attrNameLst>
                                      </p:cBhvr>
                                      <p:to>
                                        <p:strVal val="visible"/>
                                      </p:to>
                                    </p:set>
                                    <p:animEffect transition="in" filter="fade">
                                      <p:cBhvr>
                                        <p:cTn id="218" dur="1000"/>
                                        <p:tgtEl>
                                          <p:spTgt spid="77"/>
                                        </p:tgtEl>
                                      </p:cBhvr>
                                    </p:animEffect>
                                    <p:anim calcmode="lin" valueType="num">
                                      <p:cBhvr>
                                        <p:cTn id="219" dur="1000" fill="hold"/>
                                        <p:tgtEl>
                                          <p:spTgt spid="77"/>
                                        </p:tgtEl>
                                        <p:attrNameLst>
                                          <p:attrName>ppt_x</p:attrName>
                                        </p:attrNameLst>
                                      </p:cBhvr>
                                      <p:tavLst>
                                        <p:tav tm="0">
                                          <p:val>
                                            <p:strVal val="#ppt_x"/>
                                          </p:val>
                                        </p:tav>
                                        <p:tav tm="100000">
                                          <p:val>
                                            <p:strVal val="#ppt_x"/>
                                          </p:val>
                                        </p:tav>
                                      </p:tavLst>
                                    </p:anim>
                                    <p:anim calcmode="lin" valueType="num">
                                      <p:cBhvr>
                                        <p:cTn id="220" dur="900" decel="100000" fill="hold"/>
                                        <p:tgtEl>
                                          <p:spTgt spid="77"/>
                                        </p:tgtEl>
                                        <p:attrNameLst>
                                          <p:attrName>ppt_y</p:attrName>
                                        </p:attrNameLst>
                                      </p:cBhvr>
                                      <p:tavLst>
                                        <p:tav tm="0">
                                          <p:val>
                                            <p:strVal val="#ppt_y+1"/>
                                          </p:val>
                                        </p:tav>
                                        <p:tav tm="100000">
                                          <p:val>
                                            <p:strVal val="#ppt_y-.03"/>
                                          </p:val>
                                        </p:tav>
                                      </p:tavLst>
                                    </p:anim>
                                    <p:anim calcmode="lin" valueType="num">
                                      <p:cBhvr>
                                        <p:cTn id="221" dur="100" accel="100000" fill="hold">
                                          <p:stCondLst>
                                            <p:cond delay="900"/>
                                          </p:stCondLst>
                                        </p:cTn>
                                        <p:tgtEl>
                                          <p:spTgt spid="77"/>
                                        </p:tgtEl>
                                        <p:attrNameLst>
                                          <p:attrName>ppt_y</p:attrName>
                                        </p:attrNameLst>
                                      </p:cBhvr>
                                      <p:tavLst>
                                        <p:tav tm="0">
                                          <p:val>
                                            <p:strVal val="#ppt_y-.03"/>
                                          </p:val>
                                        </p:tav>
                                        <p:tav tm="100000">
                                          <p:val>
                                            <p:strVal val="#ppt_y"/>
                                          </p:val>
                                        </p:tav>
                                      </p:tavLst>
                                    </p:anim>
                                  </p:childTnLst>
                                </p:cTn>
                              </p:par>
                              <p:par>
                                <p:cTn id="222" presetID="37" presetClass="entr" presetSubtype="0" fill="hold" nodeType="withEffect">
                                  <p:stCondLst>
                                    <p:cond delay="400"/>
                                  </p:stCondLst>
                                  <p:childTnLst>
                                    <p:set>
                                      <p:cBhvr>
                                        <p:cTn id="223" dur="1" fill="hold">
                                          <p:stCondLst>
                                            <p:cond delay="0"/>
                                          </p:stCondLst>
                                        </p:cTn>
                                        <p:tgtEl>
                                          <p:spTgt spid="78"/>
                                        </p:tgtEl>
                                        <p:attrNameLst>
                                          <p:attrName>style.visibility</p:attrName>
                                        </p:attrNameLst>
                                      </p:cBhvr>
                                      <p:to>
                                        <p:strVal val="visible"/>
                                      </p:to>
                                    </p:set>
                                    <p:animEffect transition="in" filter="fade">
                                      <p:cBhvr>
                                        <p:cTn id="224" dur="1000"/>
                                        <p:tgtEl>
                                          <p:spTgt spid="78"/>
                                        </p:tgtEl>
                                      </p:cBhvr>
                                    </p:animEffect>
                                    <p:anim calcmode="lin" valueType="num">
                                      <p:cBhvr>
                                        <p:cTn id="225" dur="1000" fill="hold"/>
                                        <p:tgtEl>
                                          <p:spTgt spid="78"/>
                                        </p:tgtEl>
                                        <p:attrNameLst>
                                          <p:attrName>ppt_x</p:attrName>
                                        </p:attrNameLst>
                                      </p:cBhvr>
                                      <p:tavLst>
                                        <p:tav tm="0">
                                          <p:val>
                                            <p:strVal val="#ppt_x"/>
                                          </p:val>
                                        </p:tav>
                                        <p:tav tm="100000">
                                          <p:val>
                                            <p:strVal val="#ppt_x"/>
                                          </p:val>
                                        </p:tav>
                                      </p:tavLst>
                                    </p:anim>
                                    <p:anim calcmode="lin" valueType="num">
                                      <p:cBhvr>
                                        <p:cTn id="226" dur="900" decel="100000" fill="hold"/>
                                        <p:tgtEl>
                                          <p:spTgt spid="78"/>
                                        </p:tgtEl>
                                        <p:attrNameLst>
                                          <p:attrName>ppt_y</p:attrName>
                                        </p:attrNameLst>
                                      </p:cBhvr>
                                      <p:tavLst>
                                        <p:tav tm="0">
                                          <p:val>
                                            <p:strVal val="#ppt_y+1"/>
                                          </p:val>
                                        </p:tav>
                                        <p:tav tm="100000">
                                          <p:val>
                                            <p:strVal val="#ppt_y-.03"/>
                                          </p:val>
                                        </p:tav>
                                      </p:tavLst>
                                    </p:anim>
                                    <p:anim calcmode="lin" valueType="num">
                                      <p:cBhvr>
                                        <p:cTn id="227" dur="100" accel="100000" fill="hold">
                                          <p:stCondLst>
                                            <p:cond delay="900"/>
                                          </p:stCondLst>
                                        </p:cTn>
                                        <p:tgtEl>
                                          <p:spTgt spid="78"/>
                                        </p:tgtEl>
                                        <p:attrNameLst>
                                          <p:attrName>ppt_y</p:attrName>
                                        </p:attrNameLst>
                                      </p:cBhvr>
                                      <p:tavLst>
                                        <p:tav tm="0">
                                          <p:val>
                                            <p:strVal val="#ppt_y-.03"/>
                                          </p:val>
                                        </p:tav>
                                        <p:tav tm="100000">
                                          <p:val>
                                            <p:strVal val="#ppt_y"/>
                                          </p:val>
                                        </p:tav>
                                      </p:tavLst>
                                    </p:anim>
                                  </p:childTnLst>
                                </p:cTn>
                              </p:par>
                              <p:par>
                                <p:cTn id="228" presetID="37" presetClass="entr" presetSubtype="0" fill="hold" nodeType="withEffect">
                                  <p:stCondLst>
                                    <p:cond delay="300"/>
                                  </p:stCondLst>
                                  <p:childTnLst>
                                    <p:set>
                                      <p:cBhvr>
                                        <p:cTn id="229" dur="1" fill="hold">
                                          <p:stCondLst>
                                            <p:cond delay="0"/>
                                          </p:stCondLst>
                                        </p:cTn>
                                        <p:tgtEl>
                                          <p:spTgt spid="79"/>
                                        </p:tgtEl>
                                        <p:attrNameLst>
                                          <p:attrName>style.visibility</p:attrName>
                                        </p:attrNameLst>
                                      </p:cBhvr>
                                      <p:to>
                                        <p:strVal val="visible"/>
                                      </p:to>
                                    </p:set>
                                    <p:animEffect transition="in" filter="fade">
                                      <p:cBhvr>
                                        <p:cTn id="230" dur="1000"/>
                                        <p:tgtEl>
                                          <p:spTgt spid="79"/>
                                        </p:tgtEl>
                                      </p:cBhvr>
                                    </p:animEffect>
                                    <p:anim calcmode="lin" valueType="num">
                                      <p:cBhvr>
                                        <p:cTn id="231" dur="1000" fill="hold"/>
                                        <p:tgtEl>
                                          <p:spTgt spid="79"/>
                                        </p:tgtEl>
                                        <p:attrNameLst>
                                          <p:attrName>ppt_x</p:attrName>
                                        </p:attrNameLst>
                                      </p:cBhvr>
                                      <p:tavLst>
                                        <p:tav tm="0">
                                          <p:val>
                                            <p:strVal val="#ppt_x"/>
                                          </p:val>
                                        </p:tav>
                                        <p:tav tm="100000">
                                          <p:val>
                                            <p:strVal val="#ppt_x"/>
                                          </p:val>
                                        </p:tav>
                                      </p:tavLst>
                                    </p:anim>
                                    <p:anim calcmode="lin" valueType="num">
                                      <p:cBhvr>
                                        <p:cTn id="232" dur="900" decel="100000" fill="hold"/>
                                        <p:tgtEl>
                                          <p:spTgt spid="79"/>
                                        </p:tgtEl>
                                        <p:attrNameLst>
                                          <p:attrName>ppt_y</p:attrName>
                                        </p:attrNameLst>
                                      </p:cBhvr>
                                      <p:tavLst>
                                        <p:tav tm="0">
                                          <p:val>
                                            <p:strVal val="#ppt_y+1"/>
                                          </p:val>
                                        </p:tav>
                                        <p:tav tm="100000">
                                          <p:val>
                                            <p:strVal val="#ppt_y-.03"/>
                                          </p:val>
                                        </p:tav>
                                      </p:tavLst>
                                    </p:anim>
                                    <p:anim calcmode="lin" valueType="num">
                                      <p:cBhvr>
                                        <p:cTn id="233"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par>
                                <p:cTn id="234" presetID="37" presetClass="entr" presetSubtype="0" fill="hold" nodeType="withEffect">
                                  <p:stCondLst>
                                    <p:cond delay="0"/>
                                  </p:stCondLst>
                                  <p:childTnLst>
                                    <p:set>
                                      <p:cBhvr>
                                        <p:cTn id="235" dur="1" fill="hold">
                                          <p:stCondLst>
                                            <p:cond delay="0"/>
                                          </p:stCondLst>
                                        </p:cTn>
                                        <p:tgtEl>
                                          <p:spTgt spid="82"/>
                                        </p:tgtEl>
                                        <p:attrNameLst>
                                          <p:attrName>style.visibility</p:attrName>
                                        </p:attrNameLst>
                                      </p:cBhvr>
                                      <p:to>
                                        <p:strVal val="visible"/>
                                      </p:to>
                                    </p:set>
                                    <p:animEffect transition="in" filter="fade">
                                      <p:cBhvr>
                                        <p:cTn id="236" dur="1000"/>
                                        <p:tgtEl>
                                          <p:spTgt spid="82"/>
                                        </p:tgtEl>
                                      </p:cBhvr>
                                    </p:animEffect>
                                    <p:anim calcmode="lin" valueType="num">
                                      <p:cBhvr>
                                        <p:cTn id="237" dur="1000" fill="hold"/>
                                        <p:tgtEl>
                                          <p:spTgt spid="82"/>
                                        </p:tgtEl>
                                        <p:attrNameLst>
                                          <p:attrName>ppt_x</p:attrName>
                                        </p:attrNameLst>
                                      </p:cBhvr>
                                      <p:tavLst>
                                        <p:tav tm="0">
                                          <p:val>
                                            <p:strVal val="#ppt_x"/>
                                          </p:val>
                                        </p:tav>
                                        <p:tav tm="100000">
                                          <p:val>
                                            <p:strVal val="#ppt_x"/>
                                          </p:val>
                                        </p:tav>
                                      </p:tavLst>
                                    </p:anim>
                                    <p:anim calcmode="lin" valueType="num">
                                      <p:cBhvr>
                                        <p:cTn id="238" dur="900" decel="100000" fill="hold"/>
                                        <p:tgtEl>
                                          <p:spTgt spid="82"/>
                                        </p:tgtEl>
                                        <p:attrNameLst>
                                          <p:attrName>ppt_y</p:attrName>
                                        </p:attrNameLst>
                                      </p:cBhvr>
                                      <p:tavLst>
                                        <p:tav tm="0">
                                          <p:val>
                                            <p:strVal val="#ppt_y+1"/>
                                          </p:val>
                                        </p:tav>
                                        <p:tav tm="100000">
                                          <p:val>
                                            <p:strVal val="#ppt_y-.03"/>
                                          </p:val>
                                        </p:tav>
                                      </p:tavLst>
                                    </p:anim>
                                    <p:anim calcmode="lin" valueType="num">
                                      <p:cBhvr>
                                        <p:cTn id="239" dur="100" accel="100000" fill="hold">
                                          <p:stCondLst>
                                            <p:cond delay="900"/>
                                          </p:stCondLst>
                                        </p:cTn>
                                        <p:tgtEl>
                                          <p:spTgt spid="82"/>
                                        </p:tgtEl>
                                        <p:attrNameLst>
                                          <p:attrName>ppt_y</p:attrName>
                                        </p:attrNameLst>
                                      </p:cBhvr>
                                      <p:tavLst>
                                        <p:tav tm="0">
                                          <p:val>
                                            <p:strVal val="#ppt_y-.03"/>
                                          </p:val>
                                        </p:tav>
                                        <p:tav tm="100000">
                                          <p:val>
                                            <p:strVal val="#ppt_y"/>
                                          </p:val>
                                        </p:tav>
                                      </p:tavLst>
                                    </p:anim>
                                  </p:childTnLst>
                                </p:cTn>
                              </p:par>
                              <p:par>
                                <p:cTn id="240" presetID="37" presetClass="entr" presetSubtype="0" fill="hold" nodeType="withEffect">
                                  <p:stCondLst>
                                    <p:cond delay="200"/>
                                  </p:stCondLst>
                                  <p:childTnLst>
                                    <p:set>
                                      <p:cBhvr>
                                        <p:cTn id="241" dur="1" fill="hold">
                                          <p:stCondLst>
                                            <p:cond delay="0"/>
                                          </p:stCondLst>
                                        </p:cTn>
                                        <p:tgtEl>
                                          <p:spTgt spid="84"/>
                                        </p:tgtEl>
                                        <p:attrNameLst>
                                          <p:attrName>style.visibility</p:attrName>
                                        </p:attrNameLst>
                                      </p:cBhvr>
                                      <p:to>
                                        <p:strVal val="visible"/>
                                      </p:to>
                                    </p:set>
                                    <p:animEffect transition="in" filter="fade">
                                      <p:cBhvr>
                                        <p:cTn id="242" dur="1000"/>
                                        <p:tgtEl>
                                          <p:spTgt spid="84"/>
                                        </p:tgtEl>
                                      </p:cBhvr>
                                    </p:animEffect>
                                    <p:anim calcmode="lin" valueType="num">
                                      <p:cBhvr>
                                        <p:cTn id="243" dur="1000" fill="hold"/>
                                        <p:tgtEl>
                                          <p:spTgt spid="84"/>
                                        </p:tgtEl>
                                        <p:attrNameLst>
                                          <p:attrName>ppt_x</p:attrName>
                                        </p:attrNameLst>
                                      </p:cBhvr>
                                      <p:tavLst>
                                        <p:tav tm="0">
                                          <p:val>
                                            <p:strVal val="#ppt_x"/>
                                          </p:val>
                                        </p:tav>
                                        <p:tav tm="100000">
                                          <p:val>
                                            <p:strVal val="#ppt_x"/>
                                          </p:val>
                                        </p:tav>
                                      </p:tavLst>
                                    </p:anim>
                                    <p:anim calcmode="lin" valueType="num">
                                      <p:cBhvr>
                                        <p:cTn id="244" dur="900" decel="100000" fill="hold"/>
                                        <p:tgtEl>
                                          <p:spTgt spid="84"/>
                                        </p:tgtEl>
                                        <p:attrNameLst>
                                          <p:attrName>ppt_y</p:attrName>
                                        </p:attrNameLst>
                                      </p:cBhvr>
                                      <p:tavLst>
                                        <p:tav tm="0">
                                          <p:val>
                                            <p:strVal val="#ppt_y+1"/>
                                          </p:val>
                                        </p:tav>
                                        <p:tav tm="100000">
                                          <p:val>
                                            <p:strVal val="#ppt_y-.03"/>
                                          </p:val>
                                        </p:tav>
                                      </p:tavLst>
                                    </p:anim>
                                    <p:anim calcmode="lin" valueType="num">
                                      <p:cBhvr>
                                        <p:cTn id="245" dur="100" accel="100000" fill="hold">
                                          <p:stCondLst>
                                            <p:cond delay="900"/>
                                          </p:stCondLst>
                                        </p:cTn>
                                        <p:tgtEl>
                                          <p:spTgt spid="84"/>
                                        </p:tgtEl>
                                        <p:attrNameLst>
                                          <p:attrName>ppt_y</p:attrName>
                                        </p:attrNameLst>
                                      </p:cBhvr>
                                      <p:tavLst>
                                        <p:tav tm="0">
                                          <p:val>
                                            <p:strVal val="#ppt_y-.03"/>
                                          </p:val>
                                        </p:tav>
                                        <p:tav tm="100000">
                                          <p:val>
                                            <p:strVal val="#ppt_y"/>
                                          </p:val>
                                        </p:tav>
                                      </p:tavLst>
                                    </p:anim>
                                  </p:childTnLst>
                                </p:cTn>
                              </p:par>
                              <p:par>
                                <p:cTn id="246" presetID="37" presetClass="entr" presetSubtype="0" fill="hold" nodeType="withEffect">
                                  <p:stCondLst>
                                    <p:cond delay="300"/>
                                  </p:stCondLst>
                                  <p:childTnLst>
                                    <p:set>
                                      <p:cBhvr>
                                        <p:cTn id="247" dur="1" fill="hold">
                                          <p:stCondLst>
                                            <p:cond delay="0"/>
                                          </p:stCondLst>
                                        </p:cTn>
                                        <p:tgtEl>
                                          <p:spTgt spid="85"/>
                                        </p:tgtEl>
                                        <p:attrNameLst>
                                          <p:attrName>style.visibility</p:attrName>
                                        </p:attrNameLst>
                                      </p:cBhvr>
                                      <p:to>
                                        <p:strVal val="visible"/>
                                      </p:to>
                                    </p:set>
                                    <p:animEffect transition="in" filter="fade">
                                      <p:cBhvr>
                                        <p:cTn id="248" dur="1000"/>
                                        <p:tgtEl>
                                          <p:spTgt spid="85"/>
                                        </p:tgtEl>
                                      </p:cBhvr>
                                    </p:animEffect>
                                    <p:anim calcmode="lin" valueType="num">
                                      <p:cBhvr>
                                        <p:cTn id="249" dur="1000" fill="hold"/>
                                        <p:tgtEl>
                                          <p:spTgt spid="85"/>
                                        </p:tgtEl>
                                        <p:attrNameLst>
                                          <p:attrName>ppt_x</p:attrName>
                                        </p:attrNameLst>
                                      </p:cBhvr>
                                      <p:tavLst>
                                        <p:tav tm="0">
                                          <p:val>
                                            <p:strVal val="#ppt_x"/>
                                          </p:val>
                                        </p:tav>
                                        <p:tav tm="100000">
                                          <p:val>
                                            <p:strVal val="#ppt_x"/>
                                          </p:val>
                                        </p:tav>
                                      </p:tavLst>
                                    </p:anim>
                                    <p:anim calcmode="lin" valueType="num">
                                      <p:cBhvr>
                                        <p:cTn id="250" dur="900" decel="100000" fill="hold"/>
                                        <p:tgtEl>
                                          <p:spTgt spid="85"/>
                                        </p:tgtEl>
                                        <p:attrNameLst>
                                          <p:attrName>ppt_y</p:attrName>
                                        </p:attrNameLst>
                                      </p:cBhvr>
                                      <p:tavLst>
                                        <p:tav tm="0">
                                          <p:val>
                                            <p:strVal val="#ppt_y+1"/>
                                          </p:val>
                                        </p:tav>
                                        <p:tav tm="100000">
                                          <p:val>
                                            <p:strVal val="#ppt_y-.03"/>
                                          </p:val>
                                        </p:tav>
                                      </p:tavLst>
                                    </p:anim>
                                    <p:anim calcmode="lin" valueType="num">
                                      <p:cBhvr>
                                        <p:cTn id="251" dur="100" accel="100000" fill="hold">
                                          <p:stCondLst>
                                            <p:cond delay="900"/>
                                          </p:stCondLst>
                                        </p:cTn>
                                        <p:tgtEl>
                                          <p:spTgt spid="85"/>
                                        </p:tgtEl>
                                        <p:attrNameLst>
                                          <p:attrName>ppt_y</p:attrName>
                                        </p:attrNameLst>
                                      </p:cBhvr>
                                      <p:tavLst>
                                        <p:tav tm="0">
                                          <p:val>
                                            <p:strVal val="#ppt_y-.03"/>
                                          </p:val>
                                        </p:tav>
                                        <p:tav tm="100000">
                                          <p:val>
                                            <p:strVal val="#ppt_y"/>
                                          </p:val>
                                        </p:tav>
                                      </p:tavLst>
                                    </p:anim>
                                  </p:childTnLst>
                                </p:cTn>
                              </p:par>
                              <p:par>
                                <p:cTn id="252" presetID="37" presetClass="entr" presetSubtype="0" fill="hold" nodeType="withEffect">
                                  <p:stCondLst>
                                    <p:cond delay="400"/>
                                  </p:stCondLst>
                                  <p:childTnLst>
                                    <p:set>
                                      <p:cBhvr>
                                        <p:cTn id="253" dur="1" fill="hold">
                                          <p:stCondLst>
                                            <p:cond delay="0"/>
                                          </p:stCondLst>
                                        </p:cTn>
                                        <p:tgtEl>
                                          <p:spTgt spid="91"/>
                                        </p:tgtEl>
                                        <p:attrNameLst>
                                          <p:attrName>style.visibility</p:attrName>
                                        </p:attrNameLst>
                                      </p:cBhvr>
                                      <p:to>
                                        <p:strVal val="visible"/>
                                      </p:to>
                                    </p:set>
                                    <p:animEffect transition="in" filter="fade">
                                      <p:cBhvr>
                                        <p:cTn id="254" dur="1000"/>
                                        <p:tgtEl>
                                          <p:spTgt spid="91"/>
                                        </p:tgtEl>
                                      </p:cBhvr>
                                    </p:animEffect>
                                    <p:anim calcmode="lin" valueType="num">
                                      <p:cBhvr>
                                        <p:cTn id="255" dur="1000" fill="hold"/>
                                        <p:tgtEl>
                                          <p:spTgt spid="91"/>
                                        </p:tgtEl>
                                        <p:attrNameLst>
                                          <p:attrName>ppt_x</p:attrName>
                                        </p:attrNameLst>
                                      </p:cBhvr>
                                      <p:tavLst>
                                        <p:tav tm="0">
                                          <p:val>
                                            <p:strVal val="#ppt_x"/>
                                          </p:val>
                                        </p:tav>
                                        <p:tav tm="100000">
                                          <p:val>
                                            <p:strVal val="#ppt_x"/>
                                          </p:val>
                                        </p:tav>
                                      </p:tavLst>
                                    </p:anim>
                                    <p:anim calcmode="lin" valueType="num">
                                      <p:cBhvr>
                                        <p:cTn id="256" dur="900" decel="100000" fill="hold"/>
                                        <p:tgtEl>
                                          <p:spTgt spid="91"/>
                                        </p:tgtEl>
                                        <p:attrNameLst>
                                          <p:attrName>ppt_y</p:attrName>
                                        </p:attrNameLst>
                                      </p:cBhvr>
                                      <p:tavLst>
                                        <p:tav tm="0">
                                          <p:val>
                                            <p:strVal val="#ppt_y+1"/>
                                          </p:val>
                                        </p:tav>
                                        <p:tav tm="100000">
                                          <p:val>
                                            <p:strVal val="#ppt_y-.03"/>
                                          </p:val>
                                        </p:tav>
                                      </p:tavLst>
                                    </p:anim>
                                    <p:anim calcmode="lin" valueType="num">
                                      <p:cBhvr>
                                        <p:cTn id="257"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258" presetID="37" presetClass="entr" presetSubtype="0" fill="hold" nodeType="withEffect">
                                  <p:stCondLst>
                                    <p:cond delay="0"/>
                                  </p:stCondLst>
                                  <p:childTnLst>
                                    <p:set>
                                      <p:cBhvr>
                                        <p:cTn id="259" dur="1" fill="hold">
                                          <p:stCondLst>
                                            <p:cond delay="0"/>
                                          </p:stCondLst>
                                        </p:cTn>
                                        <p:tgtEl>
                                          <p:spTgt spid="56"/>
                                        </p:tgtEl>
                                        <p:attrNameLst>
                                          <p:attrName>style.visibility</p:attrName>
                                        </p:attrNameLst>
                                      </p:cBhvr>
                                      <p:to>
                                        <p:strVal val="visible"/>
                                      </p:to>
                                    </p:set>
                                    <p:animEffect transition="in" filter="fade">
                                      <p:cBhvr>
                                        <p:cTn id="260" dur="1000"/>
                                        <p:tgtEl>
                                          <p:spTgt spid="56"/>
                                        </p:tgtEl>
                                      </p:cBhvr>
                                    </p:animEffect>
                                    <p:anim calcmode="lin" valueType="num">
                                      <p:cBhvr>
                                        <p:cTn id="261" dur="1000" fill="hold"/>
                                        <p:tgtEl>
                                          <p:spTgt spid="56"/>
                                        </p:tgtEl>
                                        <p:attrNameLst>
                                          <p:attrName>ppt_x</p:attrName>
                                        </p:attrNameLst>
                                      </p:cBhvr>
                                      <p:tavLst>
                                        <p:tav tm="0">
                                          <p:val>
                                            <p:strVal val="#ppt_x"/>
                                          </p:val>
                                        </p:tav>
                                        <p:tav tm="100000">
                                          <p:val>
                                            <p:strVal val="#ppt_x"/>
                                          </p:val>
                                        </p:tav>
                                      </p:tavLst>
                                    </p:anim>
                                    <p:anim calcmode="lin" valueType="num">
                                      <p:cBhvr>
                                        <p:cTn id="262" dur="900" decel="100000" fill="hold"/>
                                        <p:tgtEl>
                                          <p:spTgt spid="56"/>
                                        </p:tgtEl>
                                        <p:attrNameLst>
                                          <p:attrName>ppt_y</p:attrName>
                                        </p:attrNameLst>
                                      </p:cBhvr>
                                      <p:tavLst>
                                        <p:tav tm="0">
                                          <p:val>
                                            <p:strVal val="#ppt_y+1"/>
                                          </p:val>
                                        </p:tav>
                                        <p:tav tm="100000">
                                          <p:val>
                                            <p:strVal val="#ppt_y-.03"/>
                                          </p:val>
                                        </p:tav>
                                      </p:tavLst>
                                    </p:anim>
                                    <p:anim calcmode="lin" valueType="num">
                                      <p:cBhvr>
                                        <p:cTn id="263"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264" presetID="37" presetClass="entr" presetSubtype="0" fill="hold" nodeType="withEffect">
                                  <p:stCondLst>
                                    <p:cond delay="100"/>
                                  </p:stCondLst>
                                  <p:childTnLst>
                                    <p:set>
                                      <p:cBhvr>
                                        <p:cTn id="265" dur="1" fill="hold">
                                          <p:stCondLst>
                                            <p:cond delay="0"/>
                                          </p:stCondLst>
                                        </p:cTn>
                                        <p:tgtEl>
                                          <p:spTgt spid="92"/>
                                        </p:tgtEl>
                                        <p:attrNameLst>
                                          <p:attrName>style.visibility</p:attrName>
                                        </p:attrNameLst>
                                      </p:cBhvr>
                                      <p:to>
                                        <p:strVal val="visible"/>
                                      </p:to>
                                    </p:set>
                                    <p:animEffect transition="in" filter="fade">
                                      <p:cBhvr>
                                        <p:cTn id="266" dur="1000"/>
                                        <p:tgtEl>
                                          <p:spTgt spid="92"/>
                                        </p:tgtEl>
                                      </p:cBhvr>
                                    </p:animEffect>
                                    <p:anim calcmode="lin" valueType="num">
                                      <p:cBhvr>
                                        <p:cTn id="267" dur="1000" fill="hold"/>
                                        <p:tgtEl>
                                          <p:spTgt spid="92"/>
                                        </p:tgtEl>
                                        <p:attrNameLst>
                                          <p:attrName>ppt_x</p:attrName>
                                        </p:attrNameLst>
                                      </p:cBhvr>
                                      <p:tavLst>
                                        <p:tav tm="0">
                                          <p:val>
                                            <p:strVal val="#ppt_x"/>
                                          </p:val>
                                        </p:tav>
                                        <p:tav tm="100000">
                                          <p:val>
                                            <p:strVal val="#ppt_x"/>
                                          </p:val>
                                        </p:tav>
                                      </p:tavLst>
                                    </p:anim>
                                    <p:anim calcmode="lin" valueType="num">
                                      <p:cBhvr>
                                        <p:cTn id="268" dur="900" decel="100000" fill="hold"/>
                                        <p:tgtEl>
                                          <p:spTgt spid="92"/>
                                        </p:tgtEl>
                                        <p:attrNameLst>
                                          <p:attrName>ppt_y</p:attrName>
                                        </p:attrNameLst>
                                      </p:cBhvr>
                                      <p:tavLst>
                                        <p:tav tm="0">
                                          <p:val>
                                            <p:strVal val="#ppt_y+1"/>
                                          </p:val>
                                        </p:tav>
                                        <p:tav tm="100000">
                                          <p:val>
                                            <p:strVal val="#ppt_y-.03"/>
                                          </p:val>
                                        </p:tav>
                                      </p:tavLst>
                                    </p:anim>
                                    <p:anim calcmode="lin" valueType="num">
                                      <p:cBhvr>
                                        <p:cTn id="269" dur="100" accel="100000" fill="hold">
                                          <p:stCondLst>
                                            <p:cond delay="900"/>
                                          </p:stCondLst>
                                        </p:cTn>
                                        <p:tgtEl>
                                          <p:spTgt spid="92"/>
                                        </p:tgtEl>
                                        <p:attrNameLst>
                                          <p:attrName>ppt_y</p:attrName>
                                        </p:attrNameLst>
                                      </p:cBhvr>
                                      <p:tavLst>
                                        <p:tav tm="0">
                                          <p:val>
                                            <p:strVal val="#ppt_y-.03"/>
                                          </p:val>
                                        </p:tav>
                                        <p:tav tm="100000">
                                          <p:val>
                                            <p:strVal val="#ppt_y"/>
                                          </p:val>
                                        </p:tav>
                                      </p:tavLst>
                                    </p:anim>
                                  </p:childTnLst>
                                </p:cTn>
                              </p:par>
                              <p:par>
                                <p:cTn id="270" presetID="10" presetClass="entr" presetSubtype="0" fill="hold" grpId="0" nodeType="withEffect">
                                  <p:stCondLst>
                                    <p:cond delay="0"/>
                                  </p:stCondLst>
                                  <p:childTnLst>
                                    <p:set>
                                      <p:cBhvr>
                                        <p:cTn id="271" dur="1" fill="hold">
                                          <p:stCondLst>
                                            <p:cond delay="0"/>
                                          </p:stCondLst>
                                        </p:cTn>
                                        <p:tgtEl>
                                          <p:spTgt spid="58"/>
                                        </p:tgtEl>
                                        <p:attrNameLst>
                                          <p:attrName>style.visibility</p:attrName>
                                        </p:attrNameLst>
                                      </p:cBhvr>
                                      <p:to>
                                        <p:strVal val="visible"/>
                                      </p:to>
                                    </p:set>
                                    <p:animEffect transition="in" filter="fade">
                                      <p:cBhvr>
                                        <p:cTn id="272" dur="500"/>
                                        <p:tgtEl>
                                          <p:spTgt spid="58"/>
                                        </p:tgtEl>
                                      </p:cBhvr>
                                    </p:animEffect>
                                  </p:childTnLst>
                                </p:cTn>
                              </p:par>
                              <p:par>
                                <p:cTn id="273" presetID="37" presetClass="entr" presetSubtype="0" fill="hold" nodeType="withEffect">
                                  <p:stCondLst>
                                    <p:cond delay="0"/>
                                  </p:stCondLst>
                                  <p:childTnLst>
                                    <p:set>
                                      <p:cBhvr>
                                        <p:cTn id="274" dur="1" fill="hold">
                                          <p:stCondLst>
                                            <p:cond delay="0"/>
                                          </p:stCondLst>
                                        </p:cTn>
                                        <p:tgtEl>
                                          <p:spTgt spid="80"/>
                                        </p:tgtEl>
                                        <p:attrNameLst>
                                          <p:attrName>style.visibility</p:attrName>
                                        </p:attrNameLst>
                                      </p:cBhvr>
                                      <p:to>
                                        <p:strVal val="visible"/>
                                      </p:to>
                                    </p:set>
                                    <p:animEffect transition="in" filter="fade">
                                      <p:cBhvr>
                                        <p:cTn id="275" dur="1000"/>
                                        <p:tgtEl>
                                          <p:spTgt spid="80"/>
                                        </p:tgtEl>
                                      </p:cBhvr>
                                    </p:animEffect>
                                    <p:anim calcmode="lin" valueType="num">
                                      <p:cBhvr>
                                        <p:cTn id="276" dur="1000" fill="hold"/>
                                        <p:tgtEl>
                                          <p:spTgt spid="80"/>
                                        </p:tgtEl>
                                        <p:attrNameLst>
                                          <p:attrName>ppt_x</p:attrName>
                                        </p:attrNameLst>
                                      </p:cBhvr>
                                      <p:tavLst>
                                        <p:tav tm="0">
                                          <p:val>
                                            <p:strVal val="#ppt_x"/>
                                          </p:val>
                                        </p:tav>
                                        <p:tav tm="100000">
                                          <p:val>
                                            <p:strVal val="#ppt_x"/>
                                          </p:val>
                                        </p:tav>
                                      </p:tavLst>
                                    </p:anim>
                                    <p:anim calcmode="lin" valueType="num">
                                      <p:cBhvr>
                                        <p:cTn id="277" dur="900" decel="100000" fill="hold"/>
                                        <p:tgtEl>
                                          <p:spTgt spid="80"/>
                                        </p:tgtEl>
                                        <p:attrNameLst>
                                          <p:attrName>ppt_y</p:attrName>
                                        </p:attrNameLst>
                                      </p:cBhvr>
                                      <p:tavLst>
                                        <p:tav tm="0">
                                          <p:val>
                                            <p:strVal val="#ppt_y+1"/>
                                          </p:val>
                                        </p:tav>
                                        <p:tav tm="100000">
                                          <p:val>
                                            <p:strVal val="#ppt_y-.03"/>
                                          </p:val>
                                        </p:tav>
                                      </p:tavLst>
                                    </p:anim>
                                    <p:anim calcmode="lin" valueType="num">
                                      <p:cBhvr>
                                        <p:cTn id="278" dur="100" accel="100000" fill="hold">
                                          <p:stCondLst>
                                            <p:cond delay="900"/>
                                          </p:stCondLst>
                                        </p:cTn>
                                        <p:tgtEl>
                                          <p:spTgt spid="80"/>
                                        </p:tgtEl>
                                        <p:attrNameLst>
                                          <p:attrName>ppt_y</p:attrName>
                                        </p:attrNameLst>
                                      </p:cBhvr>
                                      <p:tavLst>
                                        <p:tav tm="0">
                                          <p:val>
                                            <p:strVal val="#ppt_y-.03"/>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37" presetClass="entr" presetSubtype="0" fill="hold" grpId="0" nodeType="clickEffect">
                                  <p:stCondLst>
                                    <p:cond delay="0"/>
                                  </p:stCondLst>
                                  <p:childTnLst>
                                    <p:set>
                                      <p:cBhvr>
                                        <p:cTn id="282" dur="1" fill="hold">
                                          <p:stCondLst>
                                            <p:cond delay="0"/>
                                          </p:stCondLst>
                                        </p:cTn>
                                        <p:tgtEl>
                                          <p:spTgt spid="97"/>
                                        </p:tgtEl>
                                        <p:attrNameLst>
                                          <p:attrName>style.visibility</p:attrName>
                                        </p:attrNameLst>
                                      </p:cBhvr>
                                      <p:to>
                                        <p:strVal val="visible"/>
                                      </p:to>
                                    </p:set>
                                    <p:animEffect transition="in" filter="fade">
                                      <p:cBhvr>
                                        <p:cTn id="283" dur="1000"/>
                                        <p:tgtEl>
                                          <p:spTgt spid="97"/>
                                        </p:tgtEl>
                                      </p:cBhvr>
                                    </p:animEffect>
                                    <p:anim calcmode="lin" valueType="num">
                                      <p:cBhvr>
                                        <p:cTn id="284" dur="1000" fill="hold"/>
                                        <p:tgtEl>
                                          <p:spTgt spid="97"/>
                                        </p:tgtEl>
                                        <p:attrNameLst>
                                          <p:attrName>ppt_x</p:attrName>
                                        </p:attrNameLst>
                                      </p:cBhvr>
                                      <p:tavLst>
                                        <p:tav tm="0">
                                          <p:val>
                                            <p:strVal val="#ppt_x"/>
                                          </p:val>
                                        </p:tav>
                                        <p:tav tm="100000">
                                          <p:val>
                                            <p:strVal val="#ppt_x"/>
                                          </p:val>
                                        </p:tav>
                                      </p:tavLst>
                                    </p:anim>
                                    <p:anim calcmode="lin" valueType="num">
                                      <p:cBhvr>
                                        <p:cTn id="285" dur="900" decel="100000" fill="hold"/>
                                        <p:tgtEl>
                                          <p:spTgt spid="97"/>
                                        </p:tgtEl>
                                        <p:attrNameLst>
                                          <p:attrName>ppt_y</p:attrName>
                                        </p:attrNameLst>
                                      </p:cBhvr>
                                      <p:tavLst>
                                        <p:tav tm="0">
                                          <p:val>
                                            <p:strVal val="#ppt_y+1"/>
                                          </p:val>
                                        </p:tav>
                                        <p:tav tm="100000">
                                          <p:val>
                                            <p:strVal val="#ppt_y-.03"/>
                                          </p:val>
                                        </p:tav>
                                      </p:tavLst>
                                    </p:anim>
                                    <p:anim calcmode="lin" valueType="num">
                                      <p:cBhvr>
                                        <p:cTn id="286" dur="100" accel="100000" fill="hold">
                                          <p:stCondLst>
                                            <p:cond delay="900"/>
                                          </p:stCondLst>
                                        </p:cTn>
                                        <p:tgtEl>
                                          <p:spTgt spid="97"/>
                                        </p:tgtEl>
                                        <p:attrNameLst>
                                          <p:attrName>ppt_y</p:attrName>
                                        </p:attrNameLst>
                                      </p:cBhvr>
                                      <p:tavLst>
                                        <p:tav tm="0">
                                          <p:val>
                                            <p:strVal val="#ppt_y-.03"/>
                                          </p:val>
                                        </p:tav>
                                        <p:tav tm="100000">
                                          <p:val>
                                            <p:strVal val="#ppt_y"/>
                                          </p:val>
                                        </p:tav>
                                      </p:tavLst>
                                    </p:anim>
                                  </p:childTnLst>
                                </p:cTn>
                              </p:par>
                              <p:par>
                                <p:cTn id="287" presetID="37" presetClass="entr" presetSubtype="0" fill="hold" nodeType="withEffect">
                                  <p:stCondLst>
                                    <p:cond delay="100"/>
                                  </p:stCondLst>
                                  <p:childTnLst>
                                    <p:set>
                                      <p:cBhvr>
                                        <p:cTn id="288" dur="1" fill="hold">
                                          <p:stCondLst>
                                            <p:cond delay="0"/>
                                          </p:stCondLst>
                                        </p:cTn>
                                        <p:tgtEl>
                                          <p:spTgt spid="98"/>
                                        </p:tgtEl>
                                        <p:attrNameLst>
                                          <p:attrName>style.visibility</p:attrName>
                                        </p:attrNameLst>
                                      </p:cBhvr>
                                      <p:to>
                                        <p:strVal val="visible"/>
                                      </p:to>
                                    </p:set>
                                    <p:animEffect transition="in" filter="fade">
                                      <p:cBhvr>
                                        <p:cTn id="289" dur="1000"/>
                                        <p:tgtEl>
                                          <p:spTgt spid="98"/>
                                        </p:tgtEl>
                                      </p:cBhvr>
                                    </p:animEffect>
                                    <p:anim calcmode="lin" valueType="num">
                                      <p:cBhvr>
                                        <p:cTn id="290" dur="1000" fill="hold"/>
                                        <p:tgtEl>
                                          <p:spTgt spid="98"/>
                                        </p:tgtEl>
                                        <p:attrNameLst>
                                          <p:attrName>ppt_x</p:attrName>
                                        </p:attrNameLst>
                                      </p:cBhvr>
                                      <p:tavLst>
                                        <p:tav tm="0">
                                          <p:val>
                                            <p:strVal val="#ppt_x"/>
                                          </p:val>
                                        </p:tav>
                                        <p:tav tm="100000">
                                          <p:val>
                                            <p:strVal val="#ppt_x"/>
                                          </p:val>
                                        </p:tav>
                                      </p:tavLst>
                                    </p:anim>
                                    <p:anim calcmode="lin" valueType="num">
                                      <p:cBhvr>
                                        <p:cTn id="291" dur="900" decel="100000" fill="hold"/>
                                        <p:tgtEl>
                                          <p:spTgt spid="98"/>
                                        </p:tgtEl>
                                        <p:attrNameLst>
                                          <p:attrName>ppt_y</p:attrName>
                                        </p:attrNameLst>
                                      </p:cBhvr>
                                      <p:tavLst>
                                        <p:tav tm="0">
                                          <p:val>
                                            <p:strVal val="#ppt_y+1"/>
                                          </p:val>
                                        </p:tav>
                                        <p:tav tm="100000">
                                          <p:val>
                                            <p:strVal val="#ppt_y-.03"/>
                                          </p:val>
                                        </p:tav>
                                      </p:tavLst>
                                    </p:anim>
                                    <p:anim calcmode="lin" valueType="num">
                                      <p:cBhvr>
                                        <p:cTn id="292" dur="100" accel="100000" fill="hold">
                                          <p:stCondLst>
                                            <p:cond delay="900"/>
                                          </p:stCondLst>
                                        </p:cTn>
                                        <p:tgtEl>
                                          <p:spTgt spid="98"/>
                                        </p:tgtEl>
                                        <p:attrNameLst>
                                          <p:attrName>ppt_y</p:attrName>
                                        </p:attrNameLst>
                                      </p:cBhvr>
                                      <p:tavLst>
                                        <p:tav tm="0">
                                          <p:val>
                                            <p:strVal val="#ppt_y-.03"/>
                                          </p:val>
                                        </p:tav>
                                        <p:tav tm="100000">
                                          <p:val>
                                            <p:strVal val="#ppt_y"/>
                                          </p:val>
                                        </p:tav>
                                      </p:tavLst>
                                    </p:anim>
                                  </p:childTnLst>
                                </p:cTn>
                              </p:par>
                              <p:par>
                                <p:cTn id="293" presetID="37" presetClass="entr" presetSubtype="0" fill="hold" nodeType="withEffect">
                                  <p:stCondLst>
                                    <p:cond delay="200"/>
                                  </p:stCondLst>
                                  <p:childTnLst>
                                    <p:set>
                                      <p:cBhvr>
                                        <p:cTn id="294" dur="1" fill="hold">
                                          <p:stCondLst>
                                            <p:cond delay="0"/>
                                          </p:stCondLst>
                                        </p:cTn>
                                        <p:tgtEl>
                                          <p:spTgt spid="102"/>
                                        </p:tgtEl>
                                        <p:attrNameLst>
                                          <p:attrName>style.visibility</p:attrName>
                                        </p:attrNameLst>
                                      </p:cBhvr>
                                      <p:to>
                                        <p:strVal val="visible"/>
                                      </p:to>
                                    </p:set>
                                    <p:animEffect transition="in" filter="fade">
                                      <p:cBhvr>
                                        <p:cTn id="295" dur="1000"/>
                                        <p:tgtEl>
                                          <p:spTgt spid="102"/>
                                        </p:tgtEl>
                                      </p:cBhvr>
                                    </p:animEffect>
                                    <p:anim calcmode="lin" valueType="num">
                                      <p:cBhvr>
                                        <p:cTn id="296" dur="1000" fill="hold"/>
                                        <p:tgtEl>
                                          <p:spTgt spid="102"/>
                                        </p:tgtEl>
                                        <p:attrNameLst>
                                          <p:attrName>ppt_x</p:attrName>
                                        </p:attrNameLst>
                                      </p:cBhvr>
                                      <p:tavLst>
                                        <p:tav tm="0">
                                          <p:val>
                                            <p:strVal val="#ppt_x"/>
                                          </p:val>
                                        </p:tav>
                                        <p:tav tm="100000">
                                          <p:val>
                                            <p:strVal val="#ppt_x"/>
                                          </p:val>
                                        </p:tav>
                                      </p:tavLst>
                                    </p:anim>
                                    <p:anim calcmode="lin" valueType="num">
                                      <p:cBhvr>
                                        <p:cTn id="297" dur="900" decel="100000" fill="hold"/>
                                        <p:tgtEl>
                                          <p:spTgt spid="102"/>
                                        </p:tgtEl>
                                        <p:attrNameLst>
                                          <p:attrName>ppt_y</p:attrName>
                                        </p:attrNameLst>
                                      </p:cBhvr>
                                      <p:tavLst>
                                        <p:tav tm="0">
                                          <p:val>
                                            <p:strVal val="#ppt_y+1"/>
                                          </p:val>
                                        </p:tav>
                                        <p:tav tm="100000">
                                          <p:val>
                                            <p:strVal val="#ppt_y-.03"/>
                                          </p:val>
                                        </p:tav>
                                      </p:tavLst>
                                    </p:anim>
                                    <p:anim calcmode="lin" valueType="num">
                                      <p:cBhvr>
                                        <p:cTn id="298" dur="100" accel="100000" fill="hold">
                                          <p:stCondLst>
                                            <p:cond delay="900"/>
                                          </p:stCondLst>
                                        </p:cTn>
                                        <p:tgtEl>
                                          <p:spTgt spid="102"/>
                                        </p:tgtEl>
                                        <p:attrNameLst>
                                          <p:attrName>ppt_y</p:attrName>
                                        </p:attrNameLst>
                                      </p:cBhvr>
                                      <p:tavLst>
                                        <p:tav tm="0">
                                          <p:val>
                                            <p:strVal val="#ppt_y-.03"/>
                                          </p:val>
                                        </p:tav>
                                        <p:tav tm="100000">
                                          <p:val>
                                            <p:strVal val="#ppt_y"/>
                                          </p:val>
                                        </p:tav>
                                      </p:tavLst>
                                    </p:anim>
                                  </p:childTnLst>
                                </p:cTn>
                              </p:par>
                              <p:par>
                                <p:cTn id="299" presetID="37" presetClass="entr" presetSubtype="0" fill="hold" grpId="0" nodeType="withEffect">
                                  <p:stCondLst>
                                    <p:cond delay="100"/>
                                  </p:stCondLst>
                                  <p:childTnLst>
                                    <p:set>
                                      <p:cBhvr>
                                        <p:cTn id="300" dur="1" fill="hold">
                                          <p:stCondLst>
                                            <p:cond delay="0"/>
                                          </p:stCondLst>
                                        </p:cTn>
                                        <p:tgtEl>
                                          <p:spTgt spid="99"/>
                                        </p:tgtEl>
                                        <p:attrNameLst>
                                          <p:attrName>style.visibility</p:attrName>
                                        </p:attrNameLst>
                                      </p:cBhvr>
                                      <p:to>
                                        <p:strVal val="visible"/>
                                      </p:to>
                                    </p:set>
                                    <p:animEffect transition="in" filter="fade">
                                      <p:cBhvr>
                                        <p:cTn id="301" dur="1000"/>
                                        <p:tgtEl>
                                          <p:spTgt spid="99"/>
                                        </p:tgtEl>
                                      </p:cBhvr>
                                    </p:animEffect>
                                    <p:anim calcmode="lin" valueType="num">
                                      <p:cBhvr>
                                        <p:cTn id="302" dur="1000" fill="hold"/>
                                        <p:tgtEl>
                                          <p:spTgt spid="99"/>
                                        </p:tgtEl>
                                        <p:attrNameLst>
                                          <p:attrName>ppt_x</p:attrName>
                                        </p:attrNameLst>
                                      </p:cBhvr>
                                      <p:tavLst>
                                        <p:tav tm="0">
                                          <p:val>
                                            <p:strVal val="#ppt_x"/>
                                          </p:val>
                                        </p:tav>
                                        <p:tav tm="100000">
                                          <p:val>
                                            <p:strVal val="#ppt_x"/>
                                          </p:val>
                                        </p:tav>
                                      </p:tavLst>
                                    </p:anim>
                                    <p:anim calcmode="lin" valueType="num">
                                      <p:cBhvr>
                                        <p:cTn id="303" dur="900" decel="100000" fill="hold"/>
                                        <p:tgtEl>
                                          <p:spTgt spid="99"/>
                                        </p:tgtEl>
                                        <p:attrNameLst>
                                          <p:attrName>ppt_y</p:attrName>
                                        </p:attrNameLst>
                                      </p:cBhvr>
                                      <p:tavLst>
                                        <p:tav tm="0">
                                          <p:val>
                                            <p:strVal val="#ppt_y+1"/>
                                          </p:val>
                                        </p:tav>
                                        <p:tav tm="100000">
                                          <p:val>
                                            <p:strVal val="#ppt_y-.03"/>
                                          </p:val>
                                        </p:tav>
                                      </p:tavLst>
                                    </p:anim>
                                    <p:anim calcmode="lin" valueType="num">
                                      <p:cBhvr>
                                        <p:cTn id="304" dur="100" accel="100000" fill="hold">
                                          <p:stCondLst>
                                            <p:cond delay="900"/>
                                          </p:stCondLst>
                                        </p:cTn>
                                        <p:tgtEl>
                                          <p:spTgt spid="99"/>
                                        </p:tgtEl>
                                        <p:attrNameLst>
                                          <p:attrName>ppt_y</p:attrName>
                                        </p:attrNameLst>
                                      </p:cBhvr>
                                      <p:tavLst>
                                        <p:tav tm="0">
                                          <p:val>
                                            <p:strVal val="#ppt_y-.03"/>
                                          </p:val>
                                        </p:tav>
                                        <p:tav tm="100000">
                                          <p:val>
                                            <p:strVal val="#ppt_y"/>
                                          </p:val>
                                        </p:tav>
                                      </p:tavLst>
                                    </p:anim>
                                  </p:childTnLst>
                                </p:cTn>
                              </p:par>
                              <p:par>
                                <p:cTn id="305" presetID="37" presetClass="entr" presetSubtype="0" fill="hold" nodeType="withEffect">
                                  <p:stCondLst>
                                    <p:cond delay="300"/>
                                  </p:stCondLst>
                                  <p:childTnLst>
                                    <p:set>
                                      <p:cBhvr>
                                        <p:cTn id="306" dur="1" fill="hold">
                                          <p:stCondLst>
                                            <p:cond delay="0"/>
                                          </p:stCondLst>
                                        </p:cTn>
                                        <p:tgtEl>
                                          <p:spTgt spid="100"/>
                                        </p:tgtEl>
                                        <p:attrNameLst>
                                          <p:attrName>style.visibility</p:attrName>
                                        </p:attrNameLst>
                                      </p:cBhvr>
                                      <p:to>
                                        <p:strVal val="visible"/>
                                      </p:to>
                                    </p:set>
                                    <p:animEffect transition="in" filter="fade">
                                      <p:cBhvr>
                                        <p:cTn id="307" dur="1000"/>
                                        <p:tgtEl>
                                          <p:spTgt spid="100"/>
                                        </p:tgtEl>
                                      </p:cBhvr>
                                    </p:animEffect>
                                    <p:anim calcmode="lin" valueType="num">
                                      <p:cBhvr>
                                        <p:cTn id="308" dur="1000" fill="hold"/>
                                        <p:tgtEl>
                                          <p:spTgt spid="100"/>
                                        </p:tgtEl>
                                        <p:attrNameLst>
                                          <p:attrName>ppt_x</p:attrName>
                                        </p:attrNameLst>
                                      </p:cBhvr>
                                      <p:tavLst>
                                        <p:tav tm="0">
                                          <p:val>
                                            <p:strVal val="#ppt_x"/>
                                          </p:val>
                                        </p:tav>
                                        <p:tav tm="100000">
                                          <p:val>
                                            <p:strVal val="#ppt_x"/>
                                          </p:val>
                                        </p:tav>
                                      </p:tavLst>
                                    </p:anim>
                                    <p:anim calcmode="lin" valueType="num">
                                      <p:cBhvr>
                                        <p:cTn id="309" dur="900" decel="100000" fill="hold"/>
                                        <p:tgtEl>
                                          <p:spTgt spid="100"/>
                                        </p:tgtEl>
                                        <p:attrNameLst>
                                          <p:attrName>ppt_y</p:attrName>
                                        </p:attrNameLst>
                                      </p:cBhvr>
                                      <p:tavLst>
                                        <p:tav tm="0">
                                          <p:val>
                                            <p:strVal val="#ppt_y+1"/>
                                          </p:val>
                                        </p:tav>
                                        <p:tav tm="100000">
                                          <p:val>
                                            <p:strVal val="#ppt_y-.03"/>
                                          </p:val>
                                        </p:tav>
                                      </p:tavLst>
                                    </p:anim>
                                    <p:anim calcmode="lin" valueType="num">
                                      <p:cBhvr>
                                        <p:cTn id="310" dur="100" accel="100000" fill="hold">
                                          <p:stCondLst>
                                            <p:cond delay="900"/>
                                          </p:stCondLst>
                                        </p:cTn>
                                        <p:tgtEl>
                                          <p:spTgt spid="100"/>
                                        </p:tgtEl>
                                        <p:attrNameLst>
                                          <p:attrName>ppt_y</p:attrName>
                                        </p:attrNameLst>
                                      </p:cBhvr>
                                      <p:tavLst>
                                        <p:tav tm="0">
                                          <p:val>
                                            <p:strVal val="#ppt_y-.03"/>
                                          </p:val>
                                        </p:tav>
                                        <p:tav tm="100000">
                                          <p:val>
                                            <p:strVal val="#ppt_y"/>
                                          </p:val>
                                        </p:tav>
                                      </p:tavLst>
                                    </p:anim>
                                  </p:childTnLst>
                                </p:cTn>
                              </p:par>
                              <p:par>
                                <p:cTn id="311" presetID="37" presetClass="entr" presetSubtype="0" fill="hold" nodeType="withEffect">
                                  <p:stCondLst>
                                    <p:cond delay="400"/>
                                  </p:stCondLst>
                                  <p:childTnLst>
                                    <p:set>
                                      <p:cBhvr>
                                        <p:cTn id="312" dur="1" fill="hold">
                                          <p:stCondLst>
                                            <p:cond delay="0"/>
                                          </p:stCondLst>
                                        </p:cTn>
                                        <p:tgtEl>
                                          <p:spTgt spid="101"/>
                                        </p:tgtEl>
                                        <p:attrNameLst>
                                          <p:attrName>style.visibility</p:attrName>
                                        </p:attrNameLst>
                                      </p:cBhvr>
                                      <p:to>
                                        <p:strVal val="visible"/>
                                      </p:to>
                                    </p:set>
                                    <p:animEffect transition="in" filter="fade">
                                      <p:cBhvr>
                                        <p:cTn id="313" dur="1000"/>
                                        <p:tgtEl>
                                          <p:spTgt spid="101"/>
                                        </p:tgtEl>
                                      </p:cBhvr>
                                    </p:animEffect>
                                    <p:anim calcmode="lin" valueType="num">
                                      <p:cBhvr>
                                        <p:cTn id="314" dur="1000" fill="hold"/>
                                        <p:tgtEl>
                                          <p:spTgt spid="101"/>
                                        </p:tgtEl>
                                        <p:attrNameLst>
                                          <p:attrName>ppt_x</p:attrName>
                                        </p:attrNameLst>
                                      </p:cBhvr>
                                      <p:tavLst>
                                        <p:tav tm="0">
                                          <p:val>
                                            <p:strVal val="#ppt_x"/>
                                          </p:val>
                                        </p:tav>
                                        <p:tav tm="100000">
                                          <p:val>
                                            <p:strVal val="#ppt_x"/>
                                          </p:val>
                                        </p:tav>
                                      </p:tavLst>
                                    </p:anim>
                                    <p:anim calcmode="lin" valueType="num">
                                      <p:cBhvr>
                                        <p:cTn id="315" dur="900" decel="100000" fill="hold"/>
                                        <p:tgtEl>
                                          <p:spTgt spid="101"/>
                                        </p:tgtEl>
                                        <p:attrNameLst>
                                          <p:attrName>ppt_y</p:attrName>
                                        </p:attrNameLst>
                                      </p:cBhvr>
                                      <p:tavLst>
                                        <p:tav tm="0">
                                          <p:val>
                                            <p:strVal val="#ppt_y+1"/>
                                          </p:val>
                                        </p:tav>
                                        <p:tav tm="100000">
                                          <p:val>
                                            <p:strVal val="#ppt_y-.03"/>
                                          </p:val>
                                        </p:tav>
                                      </p:tavLst>
                                    </p:anim>
                                    <p:anim calcmode="lin" valueType="num">
                                      <p:cBhvr>
                                        <p:cTn id="316" dur="100" accel="100000" fill="hold">
                                          <p:stCondLst>
                                            <p:cond delay="900"/>
                                          </p:stCondLst>
                                        </p:cTn>
                                        <p:tgtEl>
                                          <p:spTgt spid="101"/>
                                        </p:tgtEl>
                                        <p:attrNameLst>
                                          <p:attrName>ppt_y</p:attrName>
                                        </p:attrNameLst>
                                      </p:cBhvr>
                                      <p:tavLst>
                                        <p:tav tm="0">
                                          <p:val>
                                            <p:strVal val="#ppt_y-.03"/>
                                          </p:val>
                                        </p:tav>
                                        <p:tav tm="100000">
                                          <p:val>
                                            <p:strVal val="#ppt_y"/>
                                          </p:val>
                                        </p:tav>
                                      </p:tavLst>
                                    </p:anim>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111"/>
                                        </p:tgtEl>
                                        <p:attrNameLst>
                                          <p:attrName>style.visibility</p:attrName>
                                        </p:attrNameLst>
                                      </p:cBhvr>
                                      <p:to>
                                        <p:strVal val="visible"/>
                                      </p:to>
                                    </p:set>
                                    <p:animEffect transition="in" filter="wipe(left)">
                                      <p:cBhvr>
                                        <p:cTn id="32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97" grpId="0" animBg="1"/>
      <p:bldP spid="99" grpId="0" animBg="1"/>
      <p:bldP spid="1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Transformative Benefits</a:t>
            </a:r>
            <a:endParaRPr lang="en-US" dirty="0">
              <a:latin typeface="Trebuchet MS"/>
              <a:cs typeface="Trebuchet MS"/>
            </a:endParaRPr>
          </a:p>
        </p:txBody>
      </p:sp>
      <p:sp>
        <p:nvSpPr>
          <p:cNvPr id="3" name="Text Placeholder 2"/>
          <p:cNvSpPr>
            <a:spLocks noGrp="1"/>
          </p:cNvSpPr>
          <p:nvPr>
            <p:ph type="body" sz="quarter" idx="13"/>
          </p:nvPr>
        </p:nvSpPr>
        <p:spPr/>
        <p:txBody>
          <a:bodyPr/>
          <a:lstStyle/>
          <a:p>
            <a:endParaRPr lang="en-US">
              <a:latin typeface="Trebuchet MS"/>
              <a:cs typeface="Trebuchet MS"/>
            </a:endParaRPr>
          </a:p>
        </p:txBody>
      </p:sp>
      <p:graphicFrame>
        <p:nvGraphicFramePr>
          <p:cNvPr id="4" name="Group 48"/>
          <p:cNvGraphicFramePr>
            <a:graphicFrameLocks/>
          </p:cNvGraphicFramePr>
          <p:nvPr>
            <p:extLst>
              <p:ext uri="{D42A27DB-BD31-4B8C-83A1-F6EECF244321}">
                <p14:modId xmlns:p14="http://schemas.microsoft.com/office/powerpoint/2010/main" val="2369682272"/>
              </p:ext>
            </p:extLst>
          </p:nvPr>
        </p:nvGraphicFramePr>
        <p:xfrm>
          <a:off x="307850" y="130969"/>
          <a:ext cx="8550650" cy="4891785"/>
        </p:xfrm>
        <a:graphic>
          <a:graphicData uri="http://schemas.openxmlformats.org/drawingml/2006/table">
            <a:tbl>
              <a:tblPr/>
              <a:tblGrid>
                <a:gridCol w="3694484"/>
                <a:gridCol w="2348037"/>
                <a:gridCol w="2508129"/>
              </a:tblGrid>
              <a:tr h="600741">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Issue  </a:t>
                      </a:r>
                    </a:p>
                  </a:txBody>
                  <a:tcPr marL="101880" marR="101880" anchor="ctr" anchorCtr="1"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Before </a:t>
                      </a:r>
                    </a:p>
                  </a:txBody>
                  <a:tcPr marL="101880" marR="101880" anchor="ctr" anchorCtr="1"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After</a:t>
                      </a:r>
                    </a:p>
                  </a:txBody>
                  <a:tcPr marL="101880" marR="101880" anchor="ctr" anchorCtr="1"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lumMod val="65000"/>
                      </a:schemeClr>
                    </a:solidFill>
                  </a:tcPr>
                </a:tc>
              </a:tr>
              <a:tr h="837532">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Speed</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The fastest build server is still too slow</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10-20x speedup </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Agile enabler</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711206">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Maintenance</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Costly labor dedicated to build script maintenance and optimization</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Completely automated dependency management</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Build optimization no longer needed</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793654">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Scalability</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Single servers bogged down</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Severe bottleneck for growth</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Multi-server / multi-platform build environment </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1000s of daily builds</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831058">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Visibility</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No understanding of internal build structure</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Very hard to optimize</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Easy, intuitive build visualization enables rapid optimization</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793654">
                <a:tc>
                  <a:txBody>
                    <a:bodyPr/>
                    <a:lstStyle/>
                    <a:p>
                      <a:pPr marL="0" marR="0" lvl="0" indent="0" algn="l"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rgbClr val="FFFFFF"/>
                          </a:solidFill>
                          <a:effectLst/>
                          <a:latin typeface="+mn-lt"/>
                        </a:rPr>
                        <a:t>Control</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rgbClr val="0E71BD"/>
                    </a:solid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No build audit trail</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Unmanageable burden on IT support</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Centralized cluster provides full build history</a:t>
                      </a:r>
                    </a:p>
                    <a:p>
                      <a:pPr marL="171450" marR="0" lvl="0" indent="-171450" algn="l" defTabSz="914400" rtl="0" eaLnBrk="1" fontAlgn="base" latinLnBrk="0" hangingPunct="1">
                        <a:lnSpc>
                          <a:spcPct val="100000"/>
                        </a:lnSpc>
                        <a:spcBef>
                          <a:spcPct val="50000"/>
                        </a:spcBef>
                        <a:spcAft>
                          <a:spcPct val="0"/>
                        </a:spcAft>
                        <a:buClrTx/>
                        <a:buSzTx/>
                        <a:buFont typeface="Arial"/>
                        <a:buChar char="•"/>
                        <a:tabLst/>
                      </a:pPr>
                      <a:r>
                        <a:rPr kumimoji="0" lang="en-US" sz="1200" b="1" i="0" u="none" strike="noStrike" cap="none" normalizeH="0" baseline="0" dirty="0" smtClean="0">
                          <a:ln>
                            <a:noFill/>
                          </a:ln>
                          <a:solidFill>
                            <a:schemeClr val="tx1"/>
                          </a:solidFill>
                          <a:effectLst/>
                          <a:latin typeface="+mn-lt"/>
                        </a:rPr>
                        <a:t>Fault-tolerant, central build farm, single admin interface</a:t>
                      </a:r>
                    </a:p>
                  </a:txBody>
                  <a:tcPr marL="101880" marR="101880" anchor="ct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bl>
          </a:graphicData>
        </a:graphic>
      </p:graphicFrame>
      <p:pic>
        <p:nvPicPr>
          <p:cNvPr id="5" name="Picture 2" descr="http://www.developer.nokia.com/document/Maemo_5_Icon_List/icons/scalable/startup_nokia_logo.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69756" y="2862244"/>
            <a:ext cx="898933" cy="260796"/>
          </a:xfrm>
          <a:prstGeom prst="rect">
            <a:avLst/>
          </a:prstGeom>
          <a:noFill/>
        </p:spPr>
      </p:pic>
      <p:pic>
        <p:nvPicPr>
          <p:cNvPr id="6" name="Picture 10" descr="http://http-download.intuit.com/http.intuit/CMO/intuit/press_room/intuit_logos/intuit_blue.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58826" y="2068742"/>
            <a:ext cx="909864" cy="253910"/>
          </a:xfrm>
          <a:prstGeom prst="rect">
            <a:avLst/>
          </a:prstGeom>
          <a:noFill/>
        </p:spPr>
      </p:pic>
      <p:pic>
        <p:nvPicPr>
          <p:cNvPr id="7" name="Picture 21" descr="http://t2.gstatic.com/images?q=tbn:ANd9GcQbRDDayqcu2FJHcXyISfTCZ3S1pdMg8ICLJyW16zv3jFMBcFIUr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72994" y="819150"/>
            <a:ext cx="949060" cy="286909"/>
          </a:xfrm>
          <a:prstGeom prst="rect">
            <a:avLst/>
          </a:prstGeom>
          <a:noFill/>
        </p:spPr>
      </p:pic>
      <p:pic>
        <p:nvPicPr>
          <p:cNvPr id="8" name="Picture 58" descr="http://upperplace.com/images/Samsung_Logo.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96316" y="1211519"/>
            <a:ext cx="915066" cy="320953"/>
          </a:xfrm>
          <a:prstGeom prst="rect">
            <a:avLst/>
          </a:prstGeom>
          <a:noFill/>
        </p:spPr>
      </p:pic>
      <p:pic>
        <p:nvPicPr>
          <p:cNvPr id="9" name="Picture 12" descr="http://www.clintonkeith.com/images/logo_bioware.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78607" y="1722944"/>
            <a:ext cx="922101" cy="288132"/>
          </a:xfrm>
          <a:prstGeom prst="rect">
            <a:avLst/>
          </a:prstGeom>
          <a:noFill/>
        </p:spPr>
      </p:pic>
      <p:pic>
        <p:nvPicPr>
          <p:cNvPr id="10" name="Picture 4" descr="http://www.microdesignum.cz/_d/mips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551864" y="2580241"/>
            <a:ext cx="927679" cy="222643"/>
          </a:xfrm>
          <a:prstGeom prst="rect">
            <a:avLst/>
          </a:prstGeom>
          <a:noFill/>
        </p:spPr>
      </p:pic>
      <p:pic>
        <p:nvPicPr>
          <p:cNvPr id="11" name="Picture 4" descr="http://queerstraightalliance.files.wordpress.com/2010/10/nomura-logo.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537212" y="3552927"/>
            <a:ext cx="942151" cy="231768"/>
          </a:xfrm>
          <a:prstGeom prst="rect">
            <a:avLst/>
          </a:prstGeom>
          <a:noFill/>
        </p:spPr>
      </p:pic>
      <p:pic>
        <p:nvPicPr>
          <p:cNvPr id="12" name="Picture 2" descr="http://www.investorplace.com/wp-content/uploads/2011/12/Intuitive-Surgical.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540147" y="3823853"/>
            <a:ext cx="928543" cy="248982"/>
          </a:xfrm>
          <a:prstGeom prst="rect">
            <a:avLst/>
          </a:prstGeom>
          <a:noFill/>
        </p:spPr>
      </p:pic>
      <p:pic>
        <p:nvPicPr>
          <p:cNvPr id="13" name="Picture 42" descr="http://blogs-images.forbes.com/elizabethwoyke/files/2011/03/huawei-logo.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543150" y="4695758"/>
            <a:ext cx="885850" cy="314392"/>
          </a:xfrm>
          <a:prstGeom prst="rect">
            <a:avLst/>
          </a:prstGeom>
          <a:noFill/>
        </p:spPr>
      </p:pic>
      <p:pic>
        <p:nvPicPr>
          <p:cNvPr id="14" name="Picture 72" descr="http://media2.worldcarfans.com/2008/11/large/gm-logo_1.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542115" y="4350303"/>
            <a:ext cx="894556" cy="266796"/>
          </a:xfrm>
          <a:prstGeom prst="rect">
            <a:avLst/>
          </a:prstGeom>
          <a:noFill/>
        </p:spPr>
      </p:pic>
    </p:spTree>
    <p:extLst>
      <p:ext uri="{BB962C8B-B14F-4D97-AF65-F5344CB8AC3E}">
        <p14:creationId xmlns:p14="http://schemas.microsoft.com/office/powerpoint/2010/main" val="2557705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Recap</a:t>
            </a:r>
            <a:endParaRPr lang="en-US" dirty="0">
              <a:latin typeface="Trebuchet MS"/>
              <a:cs typeface="Trebuchet MS"/>
            </a:endParaRPr>
          </a:p>
        </p:txBody>
      </p:sp>
      <p:sp>
        <p:nvSpPr>
          <p:cNvPr id="3" name="Text Placeholder 2"/>
          <p:cNvSpPr>
            <a:spLocks noGrp="1"/>
          </p:cNvSpPr>
          <p:nvPr>
            <p:ph type="body" sz="quarter" idx="13"/>
          </p:nvPr>
        </p:nvSpPr>
        <p:spPr/>
        <p:txBody>
          <a:bodyPr/>
          <a:lstStyle/>
          <a:p>
            <a:pPr lvl="0"/>
            <a:r>
              <a:rPr lang="en-US" dirty="0">
                <a:latin typeface="Trebuchet MS"/>
                <a:cs typeface="Trebuchet MS"/>
              </a:rPr>
              <a:t>ElectricAccelerator</a:t>
            </a:r>
            <a:r>
              <a:rPr lang="en-US" baseline="30000" dirty="0">
                <a:latin typeface="Trebuchet MS"/>
                <a:cs typeface="Trebuchet MS"/>
              </a:rPr>
              <a:t>®</a:t>
            </a:r>
            <a:r>
              <a:rPr lang="en-US" dirty="0">
                <a:latin typeface="Trebuchet MS"/>
                <a:cs typeface="Trebuchet MS"/>
              </a:rPr>
              <a:t> uniquely enables dramatically accelerated and accurate software builds</a:t>
            </a:r>
          </a:p>
          <a:p>
            <a:r>
              <a:rPr lang="en-US" b="1" dirty="0" smtClean="0">
                <a:latin typeface="Trebuchet MS"/>
                <a:cs typeface="Trebuchet MS"/>
              </a:rPr>
              <a:t>Why </a:t>
            </a:r>
            <a:r>
              <a:rPr lang="en-US" b="1" dirty="0">
                <a:latin typeface="Trebuchet MS"/>
                <a:cs typeface="Trebuchet MS"/>
              </a:rPr>
              <a:t>ElectricAccelerator?</a:t>
            </a:r>
          </a:p>
          <a:p>
            <a:pPr lvl="1"/>
            <a:r>
              <a:rPr lang="en-US" dirty="0">
                <a:latin typeface="Trebuchet MS"/>
                <a:cs typeface="Trebuchet MS"/>
              </a:rPr>
              <a:t>Automated, dynamic build dependency management enables </a:t>
            </a:r>
            <a:r>
              <a:rPr lang="en-US" sz="2200" b="1" dirty="0">
                <a:latin typeface="Trebuchet MS"/>
                <a:cs typeface="Trebuchet MS"/>
              </a:rPr>
              <a:t>massive parallelization across a build cloud, and guaranteed correct, fast developer incremental builds.</a:t>
            </a:r>
          </a:p>
          <a:p>
            <a:pPr lvl="1"/>
            <a:r>
              <a:rPr lang="en-US" dirty="0">
                <a:latin typeface="Trebuchet MS"/>
                <a:cs typeface="Trebuchet MS"/>
              </a:rPr>
              <a:t>High-performance alternative for most build systems </a:t>
            </a:r>
          </a:p>
          <a:p>
            <a:pPr lvl="1"/>
            <a:r>
              <a:rPr lang="en-US" dirty="0">
                <a:latin typeface="Trebuchet MS"/>
                <a:cs typeface="Trebuchet MS"/>
              </a:rPr>
              <a:t>Centralized and efficient management of build cloud</a:t>
            </a:r>
          </a:p>
          <a:p>
            <a:pPr lvl="1"/>
            <a:r>
              <a:rPr lang="en-US" dirty="0">
                <a:latin typeface="Trebuchet MS"/>
                <a:cs typeface="Trebuchet MS"/>
              </a:rPr>
              <a:t>Analytics to optimize build structure &amp; infrastructure</a:t>
            </a:r>
          </a:p>
          <a:p>
            <a:endParaRPr lang="en-US" dirty="0">
              <a:latin typeface="Trebuchet MS"/>
              <a:cs typeface="Trebuchet MS"/>
            </a:endParaRPr>
          </a:p>
        </p:txBody>
      </p:sp>
      <p:sp>
        <p:nvSpPr>
          <p:cNvPr id="18" name="Rectangle 17"/>
          <p:cNvSpPr/>
          <p:nvPr/>
        </p:nvSpPr>
        <p:spPr>
          <a:xfrm>
            <a:off x="238620" y="4636544"/>
            <a:ext cx="2328514" cy="538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pic>
        <p:nvPicPr>
          <p:cNvPr id="19" name="Picture 28" descr="http://www.carfanaticz.com/wp-content/uploads/2011/08/Chrysler-wallpaper-16.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56620" y="4801578"/>
            <a:ext cx="784135" cy="362799"/>
          </a:xfrm>
          <a:prstGeom prst="rect">
            <a:avLst/>
          </a:prstGeom>
          <a:noFill/>
        </p:spPr>
      </p:pic>
      <p:pic>
        <p:nvPicPr>
          <p:cNvPr id="20" name="Picture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67200" y="4481305"/>
            <a:ext cx="727777" cy="204289"/>
          </a:xfrm>
          <a:prstGeom prst="rect">
            <a:avLst/>
          </a:prstGeom>
          <a:noFill/>
          <a:ln w="9525">
            <a:noFill/>
            <a:miter lim="800000"/>
            <a:headEnd/>
            <a:tailEnd/>
          </a:ln>
        </p:spPr>
      </p:pic>
      <p:pic>
        <p:nvPicPr>
          <p:cNvPr id="21"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1200" y="4274993"/>
            <a:ext cx="757673" cy="469373"/>
          </a:xfrm>
          <a:prstGeom prst="rect">
            <a:avLst/>
          </a:prstGeom>
          <a:noFill/>
          <a:ln w="9525">
            <a:noFill/>
            <a:miter lim="800000"/>
            <a:headEnd/>
            <a:tailEnd/>
          </a:ln>
        </p:spPr>
      </p:pic>
      <p:pic>
        <p:nvPicPr>
          <p:cNvPr id="22" name="Picture 58" descr="http://upperplace.com/images/Samsung_Logo.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53400" y="4408380"/>
            <a:ext cx="790361" cy="277214"/>
          </a:xfrm>
          <a:prstGeom prst="rect">
            <a:avLst/>
          </a:prstGeom>
          <a:noFill/>
        </p:spPr>
      </p:pic>
      <p:pic>
        <p:nvPicPr>
          <p:cNvPr id="23" name="Picture 6" descr="http://www.umsu.manchester.ac.uk/africar/wordpress/wp-content/uploads/2011/09/barcap-colour-logo-jpeg.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7044" y="4446182"/>
            <a:ext cx="854295" cy="298184"/>
          </a:xfrm>
          <a:prstGeom prst="rect">
            <a:avLst/>
          </a:prstGeom>
          <a:noFill/>
        </p:spPr>
      </p:pic>
      <p:pic>
        <p:nvPicPr>
          <p:cNvPr id="24" name="Picture 23" descr="http://http-download.intuit.com/http.intuit/CMO/intuit/press_room/intuit_logos/intuit_blue.gif"/>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52920" y="4636544"/>
            <a:ext cx="906110" cy="445162"/>
          </a:xfrm>
          <a:prstGeom prst="rect">
            <a:avLst/>
          </a:prstGeom>
          <a:noFill/>
        </p:spPr>
      </p:pic>
      <p:pic>
        <p:nvPicPr>
          <p:cNvPr id="25" name="Picture 12" descr="http://www.clintonkeith.com/images/logo_bioware.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42120" y="4857395"/>
            <a:ext cx="936010" cy="254225"/>
          </a:xfrm>
          <a:prstGeom prst="rect">
            <a:avLst/>
          </a:prstGeom>
          <a:noFill/>
        </p:spPr>
      </p:pic>
      <p:pic>
        <p:nvPicPr>
          <p:cNvPr id="26" name="Picture 14" descr="http://jazinga.com/wp-content/uploads/2011/04/cisco-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79273" y="4322483"/>
            <a:ext cx="512286" cy="272080"/>
          </a:xfrm>
          <a:prstGeom prst="rect">
            <a:avLst/>
          </a:prstGeom>
          <a:noFill/>
        </p:spPr>
      </p:pic>
      <p:pic>
        <p:nvPicPr>
          <p:cNvPr id="27" name="Picture 18" descr="http://www.talkandroid.com/wp-content/uploads/2011/02/Texas-Instruments-logo-design.png?3995d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814469" y="4341019"/>
            <a:ext cx="963661" cy="356192"/>
          </a:xfrm>
          <a:prstGeom prst="rect">
            <a:avLst/>
          </a:prstGeom>
          <a:noFill/>
        </p:spPr>
      </p:pic>
      <p:pic>
        <p:nvPicPr>
          <p:cNvPr id="28" name="Picture 24" descr="http://www.interactiveink.com/wp-content/uploads/2011/04/canon.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04682" y="4434152"/>
            <a:ext cx="867412" cy="301273"/>
          </a:xfrm>
          <a:prstGeom prst="rect">
            <a:avLst/>
          </a:prstGeom>
          <a:noFill/>
        </p:spPr>
      </p:pic>
      <p:pic>
        <p:nvPicPr>
          <p:cNvPr id="29" name="Picture 26" descr="http://www.meegoexperts.com/wp-content/uploads/2010/12/258_mentor_logo.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975684" y="4766620"/>
            <a:ext cx="802812" cy="277773"/>
          </a:xfrm>
          <a:prstGeom prst="rect">
            <a:avLst/>
          </a:prstGeom>
          <a:noFill/>
        </p:spPr>
      </p:pic>
      <p:pic>
        <p:nvPicPr>
          <p:cNvPr id="30" name="Picture 42" descr="http://blogs-images.forbes.com/elizabethwoyke/files/2011/03/huawei-logo.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413900" y="4589345"/>
            <a:ext cx="465373" cy="465373"/>
          </a:xfrm>
          <a:prstGeom prst="rect">
            <a:avLst/>
          </a:prstGeom>
          <a:noFill/>
        </p:spPr>
      </p:pic>
    </p:spTree>
    <p:extLst>
      <p:ext uri="{BB962C8B-B14F-4D97-AF65-F5344CB8AC3E}">
        <p14:creationId xmlns:p14="http://schemas.microsoft.com/office/powerpoint/2010/main" val="2917518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rebuchet MS"/>
                <a:cs typeface="Trebuchet MS"/>
              </a:rPr>
              <a:t>ElectricAccelerator</a:t>
            </a:r>
            <a:r>
              <a:rPr lang="en-US" dirty="0" smtClean="0">
                <a:latin typeface="Trebuchet MS"/>
                <a:cs typeface="Trebuchet MS"/>
              </a:rPr>
              <a:t> </a:t>
            </a:r>
            <a:endParaRPr lang="en-US" dirty="0">
              <a:latin typeface="Trebuchet MS"/>
              <a:cs typeface="Trebuchet MS"/>
            </a:endParaRPr>
          </a:p>
        </p:txBody>
      </p:sp>
      <p:grpSp>
        <p:nvGrpSpPr>
          <p:cNvPr id="5" name="Group 4"/>
          <p:cNvGrpSpPr/>
          <p:nvPr/>
        </p:nvGrpSpPr>
        <p:grpSpPr>
          <a:xfrm>
            <a:off x="1511485" y="690313"/>
            <a:ext cx="6121030" cy="502856"/>
            <a:chOff x="426215" y="564049"/>
            <a:chExt cx="6121030" cy="801225"/>
          </a:xfrm>
          <a:effectLst>
            <a:outerShdw blurRad="50800" dist="38100" dir="2700000" algn="tl" rotWithShape="0">
              <a:prstClr val="black">
                <a:alpha val="40000"/>
              </a:prstClr>
            </a:outerShdw>
          </a:effectLst>
        </p:grpSpPr>
        <p:sp>
          <p:nvSpPr>
            <p:cNvPr id="18" name="Rounded Rectangle 17"/>
            <p:cNvSpPr/>
            <p:nvPr/>
          </p:nvSpPr>
          <p:spPr>
            <a:xfrm>
              <a:off x="426215" y="564049"/>
              <a:ext cx="6121030" cy="801225"/>
            </a:xfrm>
            <a:prstGeom prst="roundRect">
              <a:avLst/>
            </a:prstGeom>
            <a:ln>
              <a:solidFill>
                <a:schemeClr val="bg1">
                  <a:lumMod val="75000"/>
                </a:schemeClr>
              </a:solidFill>
            </a:ln>
            <a:effectLst>
              <a:outerShdw blurRad="76200" dist="12700" dir="2700000" sy="-23000" kx="-800400" algn="bl" rotWithShape="0">
                <a:prstClr val="black">
                  <a:alpha val="2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9" name="Rounded Rectangle 4"/>
            <p:cNvSpPr/>
            <p:nvPr/>
          </p:nvSpPr>
          <p:spPr>
            <a:xfrm>
              <a:off x="465328" y="603162"/>
              <a:ext cx="6042804" cy="7229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Trebuchet MS"/>
                  <a:cs typeface="Trebuchet MS"/>
                </a:rPr>
                <a:t>Optimized Dependency Management</a:t>
              </a:r>
              <a:endParaRPr lang="en-US" sz="2400" b="1" kern="1200" dirty="0">
                <a:latin typeface="Trebuchet MS"/>
                <a:cs typeface="Trebuchet MS"/>
              </a:endParaRPr>
            </a:p>
          </p:txBody>
        </p:sp>
      </p:grpSp>
      <p:grpSp>
        <p:nvGrpSpPr>
          <p:cNvPr id="6" name="Group 5"/>
          <p:cNvGrpSpPr/>
          <p:nvPr/>
        </p:nvGrpSpPr>
        <p:grpSpPr>
          <a:xfrm>
            <a:off x="1494636" y="1591691"/>
            <a:ext cx="6154727" cy="502856"/>
            <a:chOff x="409366" y="1465427"/>
            <a:chExt cx="6154727" cy="801225"/>
          </a:xfrm>
          <a:effectLst>
            <a:outerShdw blurRad="50800" dist="38100" dir="2700000" algn="tl" rotWithShape="0">
              <a:prstClr val="black">
                <a:alpha val="40000"/>
              </a:prstClr>
            </a:outerShdw>
          </a:effectLst>
        </p:grpSpPr>
        <p:sp>
          <p:nvSpPr>
            <p:cNvPr id="16" name="Rounded Rectangle 15"/>
            <p:cNvSpPr/>
            <p:nvPr/>
          </p:nvSpPr>
          <p:spPr>
            <a:xfrm>
              <a:off x="409366" y="1465427"/>
              <a:ext cx="6154727" cy="801225"/>
            </a:xfrm>
            <a:prstGeom prst="roundRect">
              <a:avLst/>
            </a:prstGeom>
            <a:ln>
              <a:solidFill>
                <a:schemeClr val="bg1">
                  <a:lumMod val="75000"/>
                </a:schemeClr>
              </a:solidFill>
            </a:ln>
            <a:effectLst>
              <a:outerShdw blurRad="76200" dist="12700" dir="2700000" sy="-23000" kx="-800400" algn="bl" rotWithShape="0">
                <a:prstClr val="black">
                  <a:alpha val="2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7" name="Rounded Rectangle 6"/>
            <p:cNvSpPr/>
            <p:nvPr/>
          </p:nvSpPr>
          <p:spPr>
            <a:xfrm>
              <a:off x="448479" y="1504540"/>
              <a:ext cx="6076501" cy="7229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Trebuchet MS"/>
                  <a:cs typeface="Trebuchet MS"/>
                </a:rPr>
                <a:t>Reliable Blazing Incremental Builds</a:t>
              </a:r>
              <a:endParaRPr lang="en-US" sz="2400" b="1" kern="1200" dirty="0">
                <a:latin typeface="Trebuchet MS"/>
                <a:cs typeface="Trebuchet MS"/>
              </a:endParaRPr>
            </a:p>
          </p:txBody>
        </p:sp>
      </p:grpSp>
      <p:grpSp>
        <p:nvGrpSpPr>
          <p:cNvPr id="7" name="Group 6"/>
          <p:cNvGrpSpPr/>
          <p:nvPr/>
        </p:nvGrpSpPr>
        <p:grpSpPr>
          <a:xfrm>
            <a:off x="1494636" y="2493069"/>
            <a:ext cx="6154727" cy="502856"/>
            <a:chOff x="409366" y="2366805"/>
            <a:chExt cx="6154727" cy="801225"/>
          </a:xfrm>
          <a:effectLst>
            <a:outerShdw blurRad="50800" dist="38100" dir="2700000" algn="tl" rotWithShape="0">
              <a:prstClr val="black">
                <a:alpha val="40000"/>
              </a:prstClr>
            </a:outerShdw>
          </a:effectLst>
        </p:grpSpPr>
        <p:sp>
          <p:nvSpPr>
            <p:cNvPr id="14" name="Rounded Rectangle 13"/>
            <p:cNvSpPr/>
            <p:nvPr/>
          </p:nvSpPr>
          <p:spPr>
            <a:xfrm>
              <a:off x="409366" y="2366805"/>
              <a:ext cx="6154727" cy="801225"/>
            </a:xfrm>
            <a:prstGeom prst="roundRect">
              <a:avLst/>
            </a:prstGeom>
            <a:ln>
              <a:solidFill>
                <a:schemeClr val="bg1">
                  <a:lumMod val="75000"/>
                </a:schemeClr>
              </a:solidFill>
            </a:ln>
            <a:effectLst>
              <a:outerShdw blurRad="76200" dist="12700" dir="2700000" sy="-23000" kx="-800400" algn="bl" rotWithShape="0">
                <a:prstClr val="black">
                  <a:alpha val="2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5" name="Rounded Rectangle 8"/>
            <p:cNvSpPr/>
            <p:nvPr/>
          </p:nvSpPr>
          <p:spPr>
            <a:xfrm>
              <a:off x="448479" y="2405918"/>
              <a:ext cx="6076501" cy="7229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Trebuchet MS"/>
                  <a:cs typeface="Trebuchet MS"/>
                </a:rPr>
                <a:t>Fault-tolerant Workload Distribution</a:t>
              </a:r>
              <a:endParaRPr lang="en-US" sz="2400" b="1" kern="1200" dirty="0">
                <a:latin typeface="Trebuchet MS"/>
                <a:cs typeface="Trebuchet MS"/>
              </a:endParaRPr>
            </a:p>
          </p:txBody>
        </p:sp>
      </p:grpSp>
      <p:grpSp>
        <p:nvGrpSpPr>
          <p:cNvPr id="8" name="Group 7"/>
          <p:cNvGrpSpPr/>
          <p:nvPr/>
        </p:nvGrpSpPr>
        <p:grpSpPr>
          <a:xfrm>
            <a:off x="1478483" y="3394448"/>
            <a:ext cx="6187033" cy="502856"/>
            <a:chOff x="393213" y="3268184"/>
            <a:chExt cx="6187033" cy="801225"/>
          </a:xfrm>
          <a:effectLst>
            <a:outerShdw blurRad="50800" dist="38100" dir="2700000" algn="tl" rotWithShape="0">
              <a:prstClr val="black">
                <a:alpha val="40000"/>
              </a:prstClr>
            </a:outerShdw>
          </a:effectLst>
        </p:grpSpPr>
        <p:sp>
          <p:nvSpPr>
            <p:cNvPr id="12" name="Rounded Rectangle 11"/>
            <p:cNvSpPr/>
            <p:nvPr/>
          </p:nvSpPr>
          <p:spPr>
            <a:xfrm>
              <a:off x="393213" y="3268184"/>
              <a:ext cx="6187033" cy="801225"/>
            </a:xfrm>
            <a:prstGeom prst="roundRect">
              <a:avLst/>
            </a:prstGeom>
            <a:ln>
              <a:solidFill>
                <a:schemeClr val="bg1">
                  <a:lumMod val="75000"/>
                </a:schemeClr>
              </a:solidFill>
            </a:ln>
            <a:effectLst>
              <a:outerShdw blurRad="76200" dist="12700" dir="2700000" sy="-23000" kx="-800400" algn="bl" rotWithShape="0">
                <a:prstClr val="black">
                  <a:alpha val="2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3" name="Rounded Rectangle 10"/>
            <p:cNvSpPr/>
            <p:nvPr/>
          </p:nvSpPr>
          <p:spPr>
            <a:xfrm>
              <a:off x="432326" y="3307297"/>
              <a:ext cx="6108807" cy="7229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Trebuchet MS"/>
                  <a:cs typeface="Trebuchet MS"/>
                </a:rPr>
                <a:t>Enterprise-scale Centralized Build Cloud</a:t>
              </a:r>
              <a:endParaRPr lang="en-US" sz="2400" b="1" kern="1200" dirty="0">
                <a:latin typeface="Trebuchet MS"/>
                <a:cs typeface="Trebuchet MS"/>
              </a:endParaRPr>
            </a:p>
          </p:txBody>
        </p:sp>
      </p:grpSp>
      <p:grpSp>
        <p:nvGrpSpPr>
          <p:cNvPr id="9" name="Group 8"/>
          <p:cNvGrpSpPr/>
          <p:nvPr/>
        </p:nvGrpSpPr>
        <p:grpSpPr>
          <a:xfrm>
            <a:off x="1483758" y="4295826"/>
            <a:ext cx="6176484" cy="502856"/>
            <a:chOff x="398488" y="4169562"/>
            <a:chExt cx="6176484" cy="801225"/>
          </a:xfrm>
          <a:effectLst>
            <a:outerShdw blurRad="50800" dist="38100" dir="2700000" algn="tl" rotWithShape="0">
              <a:prstClr val="black">
                <a:alpha val="40000"/>
              </a:prstClr>
            </a:outerShdw>
          </a:effectLst>
        </p:grpSpPr>
        <p:sp>
          <p:nvSpPr>
            <p:cNvPr id="10" name="Rounded Rectangle 9"/>
            <p:cNvSpPr/>
            <p:nvPr/>
          </p:nvSpPr>
          <p:spPr>
            <a:xfrm>
              <a:off x="398488" y="4169562"/>
              <a:ext cx="6176484" cy="801225"/>
            </a:xfrm>
            <a:prstGeom prst="roundRect">
              <a:avLst/>
            </a:prstGeom>
            <a:ln>
              <a:solidFill>
                <a:schemeClr val="bg1">
                  <a:lumMod val="75000"/>
                </a:schemeClr>
              </a:solidFill>
            </a:ln>
            <a:effectLst>
              <a:outerShdw blurRad="76200" dist="12700" dir="2700000" sy="-23000" kx="-800400" algn="bl" rotWithShape="0">
                <a:prstClr val="black">
                  <a:alpha val="2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1" name="Rounded Rectangle 12"/>
            <p:cNvSpPr/>
            <p:nvPr/>
          </p:nvSpPr>
          <p:spPr>
            <a:xfrm>
              <a:off x="437601" y="4208675"/>
              <a:ext cx="6098258" cy="7229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Trebuchet MS"/>
                  <a:cs typeface="Trebuchet MS"/>
                </a:rPr>
                <a:t>Rich Analytics and Monitoring</a:t>
              </a:r>
              <a:endParaRPr lang="en-US" sz="2400" b="1" kern="1200" dirty="0">
                <a:latin typeface="Trebuchet MS"/>
                <a:cs typeface="Trebuchet MS"/>
              </a:endParaRPr>
            </a:p>
          </p:txBody>
        </p:sp>
      </p:grpSp>
    </p:spTree>
    <p:extLst>
      <p:ext uri="{BB962C8B-B14F-4D97-AF65-F5344CB8AC3E}">
        <p14:creationId xmlns:p14="http://schemas.microsoft.com/office/powerpoint/2010/main" val="2672724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ElectricFlow/Commander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1649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Delivery Challenges </a:t>
            </a:r>
            <a:endParaRPr lang="en-US" dirty="0"/>
          </a:p>
        </p:txBody>
      </p:sp>
      <p:grpSp>
        <p:nvGrpSpPr>
          <p:cNvPr id="6" name="Group 5"/>
          <p:cNvGrpSpPr/>
          <p:nvPr/>
        </p:nvGrpSpPr>
        <p:grpSpPr>
          <a:xfrm>
            <a:off x="3201181" y="825277"/>
            <a:ext cx="2513819" cy="1577440"/>
            <a:chOff x="3201181" y="825277"/>
            <a:chExt cx="2513819" cy="1577440"/>
          </a:xfrm>
        </p:grpSpPr>
        <p:pic>
          <p:nvPicPr>
            <p:cNvPr id="21" name="Picture 20" descr="EC-A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61171" y="1187350"/>
              <a:ext cx="367495" cy="342995"/>
            </a:xfrm>
            <a:prstGeom prst="rect">
              <a:avLst/>
            </a:prstGeom>
          </p:spPr>
        </p:pic>
        <p:pic>
          <p:nvPicPr>
            <p:cNvPr id="22" name="Picture 21" descr="EC-VisualStudi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4281" y="1738974"/>
              <a:ext cx="489857" cy="457200"/>
            </a:xfrm>
            <a:prstGeom prst="rect">
              <a:avLst/>
            </a:prstGeom>
          </p:spPr>
        </p:pic>
        <p:pic>
          <p:nvPicPr>
            <p:cNvPr id="23" name="Picture 9" descr="Screen shot 2011-05-25 at 10.10.11 PM.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68928" y="1470597"/>
              <a:ext cx="594935" cy="209892"/>
            </a:xfrm>
            <a:prstGeom prst="rect">
              <a:avLst/>
            </a:prstGeom>
            <a:noFill/>
            <a:ln>
              <a:noFill/>
            </a:ln>
          </p:spPr>
        </p:pic>
        <p:pic>
          <p:nvPicPr>
            <p:cNvPr id="24" name="Picture 15" descr="windows"/>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58657" y="2109150"/>
              <a:ext cx="259155" cy="228600"/>
            </a:xfrm>
            <a:prstGeom prst="rect">
              <a:avLst/>
            </a:prstGeom>
            <a:noFill/>
            <a:ln>
              <a:noFill/>
            </a:ln>
          </p:spPr>
        </p:pic>
        <p:pic>
          <p:nvPicPr>
            <p:cNvPr id="26" name="Picture 25" descr="EC-Jenkins.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85435" y="1242629"/>
              <a:ext cx="412727" cy="385212"/>
            </a:xfrm>
            <a:prstGeom prst="rect">
              <a:avLst/>
            </a:prstGeom>
          </p:spPr>
        </p:pic>
        <p:pic>
          <p:nvPicPr>
            <p:cNvPr id="27" name="Picture 26" descr="EC-DefectTracking-Bugzilla.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36757" y="1821831"/>
              <a:ext cx="489857" cy="457200"/>
            </a:xfrm>
            <a:prstGeom prst="rect">
              <a:avLst/>
            </a:prstGeom>
          </p:spPr>
        </p:pic>
        <p:pic>
          <p:nvPicPr>
            <p:cNvPr id="28" name="Picture 27" descr="EC-DefectTracking-JIRA.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21925" y="1470597"/>
              <a:ext cx="365039" cy="340703"/>
            </a:xfrm>
            <a:prstGeom prst="rect">
              <a:avLst/>
            </a:prstGeom>
          </p:spPr>
        </p:pic>
        <p:pic>
          <p:nvPicPr>
            <p:cNvPr id="29" name="Picture 28" descr="EC-DefectTracking-QC.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26326" y="1945517"/>
              <a:ext cx="489857" cy="457200"/>
            </a:xfrm>
            <a:prstGeom prst="rect">
              <a:avLst/>
            </a:prstGeom>
          </p:spPr>
        </p:pic>
        <p:pic>
          <p:nvPicPr>
            <p:cNvPr id="30" name="Picture 29" descr="EC-AppHarbor.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201582" y="2038878"/>
              <a:ext cx="325520" cy="303819"/>
            </a:xfrm>
            <a:prstGeom prst="rect">
              <a:avLst/>
            </a:prstGeom>
          </p:spPr>
        </p:pic>
        <p:pic>
          <p:nvPicPr>
            <p:cNvPr id="34" name="Picture 33" descr="EC-EC2.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12241" y="958750"/>
              <a:ext cx="489857" cy="457200"/>
            </a:xfrm>
            <a:prstGeom prst="rect">
              <a:avLst/>
            </a:prstGeom>
          </p:spPr>
        </p:pic>
        <p:pic>
          <p:nvPicPr>
            <p:cNvPr id="35" name="Picture 34" descr="EC-KVM.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36469" y="1286987"/>
              <a:ext cx="489857" cy="457200"/>
            </a:xfrm>
            <a:prstGeom prst="rect">
              <a:avLst/>
            </a:prstGeom>
          </p:spPr>
        </p:pic>
        <p:pic>
          <p:nvPicPr>
            <p:cNvPr id="36" name="Picture 35" descr="EC-LabManager.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25143" y="1651950"/>
              <a:ext cx="489857" cy="457200"/>
            </a:xfrm>
            <a:prstGeom prst="rect">
              <a:avLst/>
            </a:prstGeom>
          </p:spPr>
        </p:pic>
        <p:pic>
          <p:nvPicPr>
            <p:cNvPr id="38" name="Picture 37" descr="EC-Puppet.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324355" y="825277"/>
              <a:ext cx="489857" cy="457200"/>
            </a:xfrm>
            <a:prstGeom prst="rect">
              <a:avLst/>
            </a:prstGeom>
          </p:spPr>
        </p:pic>
        <p:pic>
          <p:nvPicPr>
            <p:cNvPr id="40" name="Picture 39" descr="EC-VirtualBox.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870804" y="1926624"/>
              <a:ext cx="489857" cy="457200"/>
            </a:xfrm>
            <a:prstGeom prst="rect">
              <a:avLst/>
            </a:prstGeom>
          </p:spPr>
        </p:pic>
        <p:pic>
          <p:nvPicPr>
            <p:cNvPr id="41" name="Picture 40" descr="EC-Xen.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171594" y="1894085"/>
              <a:ext cx="489857" cy="457200"/>
            </a:xfrm>
            <a:prstGeom prst="rect">
              <a:avLst/>
            </a:prstGeom>
          </p:spPr>
        </p:pic>
        <p:pic>
          <p:nvPicPr>
            <p:cNvPr id="42" name="Picture 41" descr="Octocat,_a_Mascot_of_Github.jp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954626" y="1139180"/>
              <a:ext cx="286594" cy="286594"/>
            </a:xfrm>
            <a:prstGeom prst="rect">
              <a:avLst/>
            </a:prstGeom>
          </p:spPr>
        </p:pic>
        <p:pic>
          <p:nvPicPr>
            <p:cNvPr id="43" name="Picture 42" descr="ECSCM-Perforce.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457323" y="1538765"/>
              <a:ext cx="489857" cy="457200"/>
            </a:xfrm>
            <a:prstGeom prst="rect">
              <a:avLst/>
            </a:prstGeom>
          </p:spPr>
        </p:pic>
        <p:pic>
          <p:nvPicPr>
            <p:cNvPr id="44" name="Picture 43" descr="ECSCM-SVN.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561279" y="1215551"/>
              <a:ext cx="489857" cy="457200"/>
            </a:xfrm>
            <a:prstGeom prst="rect">
              <a:avLst/>
            </a:prstGeom>
          </p:spPr>
        </p:pic>
        <p:pic>
          <p:nvPicPr>
            <p:cNvPr id="46" name="Picture 45" descr="EC-TestNG.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655550" y="994522"/>
              <a:ext cx="339098" cy="316492"/>
            </a:xfrm>
            <a:prstGeom prst="rect">
              <a:avLst/>
            </a:prstGeom>
          </p:spPr>
        </p:pic>
        <p:pic>
          <p:nvPicPr>
            <p:cNvPr id="47" name="Picture 46" descr="EC-Chef.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829168" y="1469424"/>
              <a:ext cx="489857" cy="457200"/>
            </a:xfrm>
            <a:prstGeom prst="rect">
              <a:avLst/>
            </a:prstGeom>
          </p:spPr>
        </p:pic>
        <p:pic>
          <p:nvPicPr>
            <p:cNvPr id="49" name="Picture 48" descr="EC-OpenStack.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383738" y="1515587"/>
              <a:ext cx="489857" cy="457200"/>
            </a:xfrm>
            <a:prstGeom prst="rect">
              <a:avLst/>
            </a:prstGeom>
          </p:spPr>
        </p:pic>
        <p:pic>
          <p:nvPicPr>
            <p:cNvPr id="50" name="Picture 49" descr="EC-Salt.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592429" y="853814"/>
              <a:ext cx="489857" cy="457200"/>
            </a:xfrm>
            <a:prstGeom prst="rect">
              <a:avLst/>
            </a:prstGeom>
          </p:spPr>
        </p:pic>
        <p:pic>
          <p:nvPicPr>
            <p:cNvPr id="51" name="Picture 50" descr="EC-JTest.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201181" y="1581678"/>
              <a:ext cx="489857" cy="457200"/>
            </a:xfrm>
            <a:prstGeom prst="rect">
              <a:avLst/>
            </a:prstGeom>
          </p:spPr>
        </p:pic>
        <p:pic>
          <p:nvPicPr>
            <p:cNvPr id="52" name="Picture 51" descr="EC-Selenium.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422384" y="1845764"/>
              <a:ext cx="489857" cy="457200"/>
            </a:xfrm>
            <a:prstGeom prst="rect">
              <a:avLst/>
            </a:prstGeom>
          </p:spPr>
        </p:pic>
        <p:pic>
          <p:nvPicPr>
            <p:cNvPr id="56" name="Picture 55"/>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4791798" y="1728294"/>
              <a:ext cx="354261" cy="188912"/>
            </a:xfrm>
            <a:prstGeom prst="rect">
              <a:avLst/>
            </a:prstGeom>
          </p:spPr>
        </p:pic>
      </p:grpSp>
      <p:pic>
        <p:nvPicPr>
          <p:cNvPr id="6146" name="Picture 2" descr="http://cdn-static.zdnet.com/i/story/61/03/007975/information-silos-and-it-governance-failure.jp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1000" y="742911"/>
            <a:ext cx="2209800" cy="16598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3055" y="2361077"/>
            <a:ext cx="1814023" cy="286873"/>
          </a:xfrm>
          <a:prstGeom prst="rect">
            <a:avLst/>
          </a:prstGeom>
        </p:spPr>
        <p:txBody>
          <a:bodyPr wrap="none">
            <a:spAutoFit/>
          </a:bodyPr>
          <a:lstStyle/>
          <a:p>
            <a:pPr algn="ctr">
              <a:spcBef>
                <a:spcPts val="300"/>
              </a:spcBef>
              <a:spcAft>
                <a:spcPts val="300"/>
              </a:spcAft>
            </a:pPr>
            <a:r>
              <a:rPr lang="en-US" b="1" dirty="0"/>
              <a:t>Islands of </a:t>
            </a:r>
            <a:r>
              <a:rPr lang="en-US" b="1" dirty="0" smtClean="0"/>
              <a:t>Automation</a:t>
            </a:r>
            <a:endParaRPr lang="en-US" b="1" dirty="0"/>
          </a:p>
        </p:txBody>
      </p:sp>
      <p:sp>
        <p:nvSpPr>
          <p:cNvPr id="5" name="Rectangle 4"/>
          <p:cNvSpPr/>
          <p:nvPr/>
        </p:nvSpPr>
        <p:spPr>
          <a:xfrm>
            <a:off x="2819400" y="2361077"/>
            <a:ext cx="3407792" cy="286873"/>
          </a:xfrm>
          <a:prstGeom prst="rect">
            <a:avLst/>
          </a:prstGeom>
        </p:spPr>
        <p:txBody>
          <a:bodyPr wrap="none">
            <a:spAutoFit/>
          </a:bodyPr>
          <a:lstStyle/>
          <a:p>
            <a:r>
              <a:rPr lang="en-US" b="1" dirty="0"/>
              <a:t>Lots of </a:t>
            </a:r>
            <a:r>
              <a:rPr lang="en-US" b="1" dirty="0" smtClean="0"/>
              <a:t>disparate tools, little orchestration</a:t>
            </a:r>
            <a:endParaRPr lang="en-US" dirty="0"/>
          </a:p>
        </p:txBody>
      </p:sp>
      <p:pic>
        <p:nvPicPr>
          <p:cNvPr id="6154" name="Picture 10" descr="http://www.insidefacebook.com/wp-content/uploads/2014/07/shutterstock_121706023.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49084" y="3004423"/>
            <a:ext cx="2329872" cy="16642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801289" y="4626114"/>
            <a:ext cx="1945021" cy="286873"/>
          </a:xfrm>
          <a:prstGeom prst="rect">
            <a:avLst/>
          </a:prstGeom>
        </p:spPr>
        <p:txBody>
          <a:bodyPr wrap="none">
            <a:spAutoFit/>
          </a:bodyPr>
          <a:lstStyle/>
          <a:p>
            <a:pPr algn="ctr">
              <a:spcBef>
                <a:spcPts val="300"/>
              </a:spcBef>
              <a:spcAft>
                <a:spcPts val="300"/>
              </a:spcAft>
            </a:pPr>
            <a:r>
              <a:rPr lang="en-US" b="1" dirty="0"/>
              <a:t>No end to end </a:t>
            </a:r>
            <a:r>
              <a:rPr lang="en-US" b="1" dirty="0" smtClean="0"/>
              <a:t>visibility</a:t>
            </a:r>
            <a:endParaRPr lang="en-US" b="1" dirty="0"/>
          </a:p>
        </p:txBody>
      </p:sp>
      <p:pic>
        <p:nvPicPr>
          <p:cNvPr id="6155" name="Picture 11"/>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365938" y="738509"/>
            <a:ext cx="2146827" cy="1664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a:xfrm>
            <a:off x="6453267" y="2361077"/>
            <a:ext cx="1928733" cy="286873"/>
          </a:xfrm>
          <a:prstGeom prst="rect">
            <a:avLst/>
          </a:prstGeom>
        </p:spPr>
        <p:txBody>
          <a:bodyPr wrap="none">
            <a:spAutoFit/>
          </a:bodyPr>
          <a:lstStyle/>
          <a:p>
            <a:r>
              <a:rPr lang="en-US" b="1" dirty="0" smtClean="0"/>
              <a:t>No standards, no reuse</a:t>
            </a:r>
            <a:endParaRPr lang="en-US" dirty="0"/>
          </a:p>
        </p:txBody>
      </p:sp>
      <p:pic>
        <p:nvPicPr>
          <p:cNvPr id="53" name="Picture 52"/>
          <p:cNvPicPr>
            <a:picLocks noChangeAspect="1"/>
          </p:cNvPicPr>
          <p:nvPr/>
        </p:nvPicPr>
        <p:blipFill>
          <a:blip r:embed="rId30"/>
          <a:stretch>
            <a:fillRect/>
          </a:stretch>
        </p:blipFill>
        <p:spPr>
          <a:xfrm>
            <a:off x="6116956" y="2876550"/>
            <a:ext cx="2265044" cy="1937146"/>
          </a:xfrm>
          <a:prstGeom prst="rect">
            <a:avLst/>
          </a:prstGeom>
        </p:spPr>
      </p:pic>
      <p:sp>
        <p:nvSpPr>
          <p:cNvPr id="10" name="Rectangle 9"/>
          <p:cNvSpPr/>
          <p:nvPr/>
        </p:nvSpPr>
        <p:spPr>
          <a:xfrm>
            <a:off x="5483236" y="4626114"/>
            <a:ext cx="2060564" cy="286873"/>
          </a:xfrm>
          <a:prstGeom prst="rect">
            <a:avLst/>
          </a:prstGeom>
        </p:spPr>
        <p:txBody>
          <a:bodyPr wrap="none">
            <a:spAutoFit/>
          </a:bodyPr>
          <a:lstStyle/>
          <a:p>
            <a:r>
              <a:rPr lang="en-US" b="1" dirty="0"/>
              <a:t>Poor resource utilization</a:t>
            </a:r>
            <a:endParaRPr lang="en-US" dirty="0"/>
          </a:p>
        </p:txBody>
      </p:sp>
      <p:pic>
        <p:nvPicPr>
          <p:cNvPr id="55" name="Picture 1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266395" y="3638549"/>
            <a:ext cx="912159" cy="88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2045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54"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What’s needed for efficient software delivery</a:t>
            </a:r>
            <a:endParaRPr lang="en-US" dirty="0">
              <a:latin typeface="Trebuchet MS"/>
              <a:cs typeface="Trebuchet MS"/>
            </a:endParaRPr>
          </a:p>
        </p:txBody>
      </p:sp>
      <p:sp>
        <p:nvSpPr>
          <p:cNvPr id="4" name="Oval 3"/>
          <p:cNvSpPr/>
          <p:nvPr/>
        </p:nvSpPr>
        <p:spPr>
          <a:xfrm>
            <a:off x="1080626" y="1397441"/>
            <a:ext cx="1858947" cy="625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Build automation</a:t>
            </a:r>
          </a:p>
        </p:txBody>
      </p:sp>
      <p:sp>
        <p:nvSpPr>
          <p:cNvPr id="5" name="Oval 4"/>
          <p:cNvSpPr/>
          <p:nvPr/>
        </p:nvSpPr>
        <p:spPr>
          <a:xfrm>
            <a:off x="3707840" y="896815"/>
            <a:ext cx="1688123" cy="625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Test automation</a:t>
            </a:r>
          </a:p>
        </p:txBody>
      </p:sp>
      <p:sp>
        <p:nvSpPr>
          <p:cNvPr id="6" name="Oval 5"/>
          <p:cNvSpPr/>
          <p:nvPr/>
        </p:nvSpPr>
        <p:spPr>
          <a:xfrm>
            <a:off x="6153407" y="1339117"/>
            <a:ext cx="1848894" cy="6255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Deployment automation</a:t>
            </a:r>
          </a:p>
        </p:txBody>
      </p:sp>
      <p:sp>
        <p:nvSpPr>
          <p:cNvPr id="7" name="Oval 6"/>
          <p:cNvSpPr/>
          <p:nvPr/>
        </p:nvSpPr>
        <p:spPr>
          <a:xfrm>
            <a:off x="6747416" y="2530174"/>
            <a:ext cx="1668024" cy="7197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Artifact Repository</a:t>
            </a:r>
          </a:p>
        </p:txBody>
      </p:sp>
      <p:sp>
        <p:nvSpPr>
          <p:cNvPr id="8" name="Oval 7"/>
          <p:cNvSpPr/>
          <p:nvPr/>
        </p:nvSpPr>
        <p:spPr>
          <a:xfrm>
            <a:off x="4916268" y="3801629"/>
            <a:ext cx="2161586" cy="7310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Tool Integrations</a:t>
            </a:r>
          </a:p>
        </p:txBody>
      </p:sp>
      <p:sp>
        <p:nvSpPr>
          <p:cNvPr id="9" name="Oval 8"/>
          <p:cNvSpPr/>
          <p:nvPr/>
        </p:nvSpPr>
        <p:spPr>
          <a:xfrm>
            <a:off x="2317174" y="3775253"/>
            <a:ext cx="1868019" cy="7837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Infra Provision &amp; Configure</a:t>
            </a:r>
          </a:p>
        </p:txBody>
      </p:sp>
      <p:cxnSp>
        <p:nvCxnSpPr>
          <p:cNvPr id="10" name="Straight Connector 9"/>
          <p:cNvCxnSpPr>
            <a:stCxn id="4" idx="5"/>
            <a:endCxn id="18" idx="1"/>
          </p:cNvCxnSpPr>
          <p:nvPr/>
        </p:nvCxnSpPr>
        <p:spPr>
          <a:xfrm>
            <a:off x="2667336" y="1931347"/>
            <a:ext cx="1163381" cy="3710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5" idx="4"/>
            <a:endCxn id="18" idx="0"/>
          </p:cNvCxnSpPr>
          <p:nvPr/>
        </p:nvCxnSpPr>
        <p:spPr>
          <a:xfrm>
            <a:off x="4551902" y="1522325"/>
            <a:ext cx="1" cy="644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6" idx="3"/>
            <a:endCxn id="18" idx="7"/>
          </p:cNvCxnSpPr>
          <p:nvPr/>
        </p:nvCxnSpPr>
        <p:spPr>
          <a:xfrm flipH="1">
            <a:off x="5273087" y="1873023"/>
            <a:ext cx="1151085" cy="4294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7" idx="2"/>
            <a:endCxn id="18" idx="6"/>
          </p:cNvCxnSpPr>
          <p:nvPr/>
        </p:nvCxnSpPr>
        <p:spPr>
          <a:xfrm flipH="1" flipV="1">
            <a:off x="5571810" y="2630156"/>
            <a:ext cx="1175606" cy="259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8" idx="0"/>
          </p:cNvCxnSpPr>
          <p:nvPr/>
        </p:nvCxnSpPr>
        <p:spPr>
          <a:xfrm flipH="1" flipV="1">
            <a:off x="4916269" y="3020439"/>
            <a:ext cx="1080793" cy="78119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541372" y="2530174"/>
            <a:ext cx="1945650" cy="7837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Visibility &amp; traceability</a:t>
            </a:r>
          </a:p>
        </p:txBody>
      </p:sp>
      <p:cxnSp>
        <p:nvCxnSpPr>
          <p:cNvPr id="16" name="Straight Connector 15"/>
          <p:cNvCxnSpPr>
            <a:stCxn id="15" idx="6"/>
          </p:cNvCxnSpPr>
          <p:nvPr/>
        </p:nvCxnSpPr>
        <p:spPr>
          <a:xfrm flipV="1">
            <a:off x="2487023" y="2743201"/>
            <a:ext cx="1049483" cy="178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9" idx="0"/>
          </p:cNvCxnSpPr>
          <p:nvPr/>
        </p:nvCxnSpPr>
        <p:spPr>
          <a:xfrm flipV="1">
            <a:off x="3251184" y="3020439"/>
            <a:ext cx="934009" cy="754814"/>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531994" y="2166676"/>
            <a:ext cx="2039817" cy="9269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r>
              <a:rPr lang="en-US" sz="1080" b="1" dirty="0">
                <a:latin typeface="Trebuchet MS"/>
                <a:cs typeface="Trebuchet MS"/>
              </a:rPr>
              <a:t>Delivery Pipeline Orchestration</a:t>
            </a:r>
          </a:p>
        </p:txBody>
      </p:sp>
    </p:spTree>
    <p:extLst>
      <p:ext uri="{BB962C8B-B14F-4D97-AF65-F5344CB8AC3E}">
        <p14:creationId xmlns:p14="http://schemas.microsoft.com/office/powerpoint/2010/main" val="33895932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latin typeface="Trebuchet MS"/>
                <a:cs typeface="Trebuchet MS"/>
              </a:rPr>
              <a:t>ElectricFlow</a:t>
            </a:r>
            <a:br>
              <a:rPr lang="en-US" noProof="0" dirty="0" smtClean="0">
                <a:latin typeface="Trebuchet MS"/>
                <a:cs typeface="Trebuchet MS"/>
              </a:rPr>
            </a:br>
            <a:r>
              <a:rPr lang="en-US" sz="1200" noProof="0" dirty="0" smtClean="0">
                <a:latin typeface="Trebuchet MS"/>
                <a:cs typeface="Trebuchet MS"/>
              </a:rPr>
              <a:t>Continuous Delivery Automation</a:t>
            </a:r>
            <a:endParaRPr lang="en-US" sz="1200" noProof="0" dirty="0">
              <a:latin typeface="Trebuchet MS"/>
              <a:cs typeface="Trebuchet MS"/>
            </a:endParaRP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82566" y="787102"/>
            <a:ext cx="6595254" cy="3856311"/>
          </a:xfrm>
          <a:prstGeom prst="rect">
            <a:avLst/>
          </a:prstGeom>
        </p:spPr>
      </p:pic>
      <p:sp>
        <p:nvSpPr>
          <p:cNvPr id="8"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080" b="1"/>
            </a:lvl1pPr>
          </a:lstStyle>
          <a:p>
            <a:r>
              <a:rPr lang="en-US" sz="1400" dirty="0">
                <a:latin typeface="Trebuchet MS"/>
                <a:cs typeface="Trebuchet MS"/>
              </a:rPr>
              <a:t>Family of end-to-end CD apps </a:t>
            </a:r>
            <a:r>
              <a:rPr lang="en-US" sz="1400" b="0" dirty="0">
                <a:latin typeface="Trebuchet MS"/>
                <a:cs typeface="Trebuchet MS"/>
              </a:rPr>
              <a:t>delivers visibility, governance, and consistency from commit to deploy</a:t>
            </a:r>
          </a:p>
        </p:txBody>
      </p:sp>
      <p:sp>
        <p:nvSpPr>
          <p:cNvPr id="9"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080" b="1"/>
            </a:lvl1pPr>
          </a:lstStyle>
          <a:p>
            <a:r>
              <a:rPr lang="en-US" sz="1400" dirty="0">
                <a:latin typeface="Trebuchet MS"/>
                <a:cs typeface="Trebuchet MS"/>
              </a:rPr>
              <a:t>Mobile friendly </a:t>
            </a:r>
            <a:r>
              <a:rPr lang="en-US" sz="1400" b="0" dirty="0">
                <a:latin typeface="Trebuchet MS"/>
                <a:cs typeface="Trebuchet MS"/>
              </a:rPr>
              <a:t>user interface</a:t>
            </a:r>
          </a:p>
        </p:txBody>
      </p:sp>
      <p:sp>
        <p:nvSpPr>
          <p:cNvPr id="10"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080" b="1"/>
            </a:lvl1pPr>
          </a:lstStyle>
          <a:p>
            <a:r>
              <a:rPr lang="en-US" sz="1400" dirty="0">
                <a:latin typeface="Trebuchet MS"/>
                <a:cs typeface="Trebuchet MS"/>
              </a:rPr>
              <a:t>High availability CD at scale </a:t>
            </a:r>
            <a:r>
              <a:rPr lang="en-US" sz="1400" b="0" dirty="0">
                <a:latin typeface="Trebuchet MS"/>
                <a:cs typeface="Trebuchet MS"/>
              </a:rPr>
              <a:t>means supporting 1000’s of global developers without losing jobs in flight</a:t>
            </a:r>
          </a:p>
        </p:txBody>
      </p:sp>
      <p:sp>
        <p:nvSpPr>
          <p:cNvPr id="11"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080" b="1"/>
            </a:lvl1pPr>
          </a:lstStyle>
          <a:p>
            <a:r>
              <a:rPr lang="en-US" sz="1400" dirty="0">
                <a:latin typeface="Trebuchet MS"/>
                <a:cs typeface="Trebuchet MS"/>
              </a:rPr>
              <a:t>Pooling of resources </a:t>
            </a:r>
            <a:r>
              <a:rPr lang="en-US" sz="1400" b="0" dirty="0">
                <a:latin typeface="Trebuchet MS"/>
                <a:cs typeface="Trebuchet MS"/>
              </a:rPr>
              <a:t>means massive throughput and optimized infrastructure</a:t>
            </a:r>
          </a:p>
        </p:txBody>
      </p:sp>
      <p:pic>
        <p:nvPicPr>
          <p:cNvPr id="12" name="Picture 11" descr="C:\ec\clients\ncr\archive\dashboard\07-26\screenshot.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4425" y="1448138"/>
            <a:ext cx="3697175" cy="2105747"/>
          </a:xfrm>
          <a:prstGeom prst="rect">
            <a:avLst/>
          </a:prstGeom>
          <a:noFill/>
          <a:ln>
            <a:noFill/>
          </a:ln>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24750" y="2141747"/>
            <a:ext cx="1828800" cy="1828800"/>
          </a:xfrm>
          <a:prstGeom prst="roundRect">
            <a:avLst>
              <a:gd name="adj" fmla="val 50000"/>
            </a:avLst>
          </a:prstGeom>
          <a:ln w="57150" cmpd="sng">
            <a:solidFill>
              <a:schemeClr val="bg1">
                <a:lumMod val="65000"/>
              </a:schemeClr>
            </a:solidFill>
          </a:ln>
          <a:effectLst/>
          <a:scene3d>
            <a:camera prst="orthographicFront"/>
            <a:lightRig rig="contrasting" dir="t">
              <a:rot lat="0" lon="0" rev="4200000"/>
            </a:lightRig>
          </a:scene3d>
          <a:sp3d prstMaterial="plastic">
            <a:contourClr>
              <a:srgbClr val="969696"/>
            </a:contourClr>
          </a:sp3d>
        </p:spPr>
      </p:pic>
    </p:spTree>
    <p:extLst>
      <p:ext uri="{BB962C8B-B14F-4D97-AF65-F5344CB8AC3E}">
        <p14:creationId xmlns:p14="http://schemas.microsoft.com/office/powerpoint/2010/main" val="1629575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762000" y="854659"/>
            <a:ext cx="7592897" cy="4079291"/>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vert="horz" rtlCol="0" anchor="t"/>
          <a:lstStyle/>
          <a:p>
            <a:pPr algn="ctr" defTabSz="914400"/>
            <a:r>
              <a:rPr lang="en-US" sz="2000" b="1" kern="0" dirty="0" smtClean="0">
                <a:solidFill>
                  <a:srgbClr val="003A63"/>
                </a:solidFill>
                <a:latin typeface="Trebuchet MS"/>
                <a:cs typeface="Trebuchet MS"/>
              </a:rPr>
              <a:t>ElectricFlow</a:t>
            </a:r>
            <a:endParaRPr lang="en-US" sz="2000" b="1" kern="0" dirty="0">
              <a:solidFill>
                <a:srgbClr val="003A63"/>
              </a:solidFill>
              <a:latin typeface="Trebuchet MS"/>
              <a:cs typeface="Trebuchet MS"/>
            </a:endParaRPr>
          </a:p>
        </p:txBody>
      </p:sp>
      <p:sp>
        <p:nvSpPr>
          <p:cNvPr id="55" name="Rectangle 54"/>
          <p:cNvSpPr/>
          <p:nvPr/>
        </p:nvSpPr>
        <p:spPr>
          <a:xfrm rot="16200000">
            <a:off x="3491302" y="3364"/>
            <a:ext cx="2122311" cy="7297181"/>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t"/>
          <a:lstStyle/>
          <a:p>
            <a:pPr algn="ctr" defTabSz="914400"/>
            <a:r>
              <a:rPr lang="en-US" sz="1200" kern="0" dirty="0" smtClean="0">
                <a:solidFill>
                  <a:srgbClr val="003A63"/>
                </a:solidFill>
                <a:latin typeface="Trebuchet MS"/>
                <a:cs typeface="Trebuchet MS"/>
              </a:rPr>
              <a:t>Automation Platform</a:t>
            </a:r>
            <a:endParaRPr lang="en-US" sz="1200" kern="0" dirty="0">
              <a:solidFill>
                <a:srgbClr val="003A63"/>
              </a:solidFill>
              <a:latin typeface="Trebuchet MS"/>
              <a:cs typeface="Trebuchet MS"/>
            </a:endParaRPr>
          </a:p>
          <a:p>
            <a:pPr algn="ctr" defTabSz="914400"/>
            <a:r>
              <a:rPr lang="en-US" sz="1050" kern="0" dirty="0">
                <a:solidFill>
                  <a:srgbClr val="003A63"/>
                </a:solidFill>
                <a:latin typeface="Trebuchet MS"/>
                <a:cs typeface="Trebuchet MS"/>
              </a:rPr>
              <a:t>(commander)</a:t>
            </a:r>
          </a:p>
        </p:txBody>
      </p:sp>
      <p:sp>
        <p:nvSpPr>
          <p:cNvPr id="2" name="Title 1"/>
          <p:cNvSpPr>
            <a:spLocks noGrp="1"/>
          </p:cNvSpPr>
          <p:nvPr>
            <p:ph type="title"/>
          </p:nvPr>
        </p:nvSpPr>
        <p:spPr/>
        <p:txBody>
          <a:bodyPr/>
          <a:lstStyle/>
          <a:p>
            <a:r>
              <a:rPr lang="en-US" dirty="0" smtClean="0"/>
              <a:t>Natively integrated end to end Continuous Delivery </a:t>
            </a:r>
            <a:endParaRPr lang="en-US" dirty="0"/>
          </a:p>
        </p:txBody>
      </p:sp>
      <p:sp>
        <p:nvSpPr>
          <p:cNvPr id="53" name="Rectangle 52"/>
          <p:cNvSpPr/>
          <p:nvPr/>
        </p:nvSpPr>
        <p:spPr>
          <a:xfrm rot="16200000">
            <a:off x="3953810" y="-1747879"/>
            <a:ext cx="1197297" cy="7297182"/>
          </a:xfrm>
          <a:prstGeom prst="rect">
            <a:avLst/>
          </a:prstGeom>
          <a:solidFill>
            <a:srgbClr val="FFFFFF"/>
          </a:solidFill>
          <a:ln w="9525" cap="flat" cmpd="sng" algn="ctr">
            <a:solidFill>
              <a:srgbClr val="0065A4"/>
            </a:solidFill>
            <a:prstDash val="solid"/>
          </a:ln>
          <a:effectLst>
            <a:outerShdw blurRad="40000" dist="20000" dir="5400000" rotWithShape="0">
              <a:srgbClr val="000000">
                <a:alpha val="38000"/>
              </a:srgbClr>
            </a:outerShdw>
          </a:effectLst>
        </p:spPr>
        <p:txBody>
          <a:bodyPr rtlCol="0" anchor="t"/>
          <a:lstStyle/>
          <a:p>
            <a:pPr algn="ctr" defTabSz="914400">
              <a:defRPr/>
            </a:pPr>
            <a:r>
              <a:rPr lang="en-US" sz="1200" kern="0" dirty="0" smtClean="0">
                <a:solidFill>
                  <a:srgbClr val="003A63"/>
                </a:solidFill>
                <a:latin typeface="Trebuchet MS"/>
                <a:cs typeface="Trebuchet MS"/>
              </a:rPr>
              <a:t>Apps</a:t>
            </a:r>
          </a:p>
        </p:txBody>
      </p:sp>
      <p:sp>
        <p:nvSpPr>
          <p:cNvPr id="9" name="Rectangle 8"/>
          <p:cNvSpPr/>
          <p:nvPr/>
        </p:nvSpPr>
        <p:spPr>
          <a:xfrm>
            <a:off x="1500511" y="1350038"/>
            <a:ext cx="6613073" cy="452956"/>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defRPr/>
            </a:pPr>
            <a:r>
              <a:rPr lang="en-US" sz="1200" kern="0" dirty="0" smtClean="0">
                <a:solidFill>
                  <a:srgbClr val="003A63"/>
                </a:solidFill>
                <a:latin typeface="Trebuchet MS"/>
                <a:cs typeface="Trebuchet MS"/>
              </a:rPr>
              <a:t>Pipeline &amp; Release Management</a:t>
            </a:r>
            <a:endParaRPr lang="en-US" sz="1200" kern="0" dirty="0">
              <a:solidFill>
                <a:srgbClr val="003A63"/>
              </a:solidFill>
              <a:latin typeface="Trebuchet MS"/>
              <a:cs typeface="Trebuchet MS"/>
            </a:endParaRPr>
          </a:p>
        </p:txBody>
      </p:sp>
      <p:sp>
        <p:nvSpPr>
          <p:cNvPr id="59" name="Rectangle 58"/>
          <p:cNvSpPr/>
          <p:nvPr/>
        </p:nvSpPr>
        <p:spPr>
          <a:xfrm>
            <a:off x="3708652" y="1869451"/>
            <a:ext cx="2194561" cy="528865"/>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r>
              <a:rPr lang="en-US" sz="1200" kern="0" dirty="0" smtClean="0">
                <a:solidFill>
                  <a:srgbClr val="003A63"/>
                </a:solidFill>
                <a:latin typeface="Trebuchet MS"/>
                <a:cs typeface="Trebuchet MS"/>
              </a:rPr>
              <a:t>Test</a:t>
            </a:r>
            <a:endParaRPr lang="en-US" sz="1200" kern="0" dirty="0">
              <a:solidFill>
                <a:srgbClr val="003A63"/>
              </a:solidFill>
              <a:latin typeface="Trebuchet MS"/>
              <a:cs typeface="Trebuchet MS"/>
            </a:endParaRPr>
          </a:p>
        </p:txBody>
      </p:sp>
      <p:sp>
        <p:nvSpPr>
          <p:cNvPr id="262" name="Rectangle 261"/>
          <p:cNvSpPr/>
          <p:nvPr/>
        </p:nvSpPr>
        <p:spPr>
          <a:xfrm>
            <a:off x="1509211" y="1869451"/>
            <a:ext cx="2194561" cy="528865"/>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r>
              <a:rPr lang="en-US" sz="1200" kern="0" dirty="0">
                <a:solidFill>
                  <a:srgbClr val="003A63"/>
                </a:solidFill>
                <a:latin typeface="Trebuchet MS"/>
                <a:cs typeface="Trebuchet MS"/>
              </a:rPr>
              <a:t>Build</a:t>
            </a:r>
          </a:p>
        </p:txBody>
      </p:sp>
      <p:grpSp>
        <p:nvGrpSpPr>
          <p:cNvPr id="3" name="Group 2"/>
          <p:cNvGrpSpPr/>
          <p:nvPr/>
        </p:nvGrpSpPr>
        <p:grpSpPr>
          <a:xfrm>
            <a:off x="1500671" y="2674160"/>
            <a:ext cx="6617115" cy="1953222"/>
            <a:chOff x="1500671" y="2248291"/>
            <a:chExt cx="6617115" cy="2379092"/>
          </a:xfrm>
        </p:grpSpPr>
        <p:grpSp>
          <p:nvGrpSpPr>
            <p:cNvPr id="312" name="Group 311"/>
            <p:cNvGrpSpPr/>
            <p:nvPr/>
          </p:nvGrpSpPr>
          <p:grpSpPr>
            <a:xfrm>
              <a:off x="1509212" y="2248291"/>
              <a:ext cx="6608574" cy="2371892"/>
              <a:chOff x="1764914" y="2060382"/>
              <a:chExt cx="6608574" cy="2371892"/>
            </a:xfrm>
          </p:grpSpPr>
          <p:sp>
            <p:nvSpPr>
              <p:cNvPr id="7" name="Rectangle 6"/>
              <p:cNvSpPr/>
              <p:nvPr/>
            </p:nvSpPr>
            <p:spPr>
              <a:xfrm>
                <a:off x="1764914" y="2060382"/>
                <a:ext cx="6580791" cy="2371892"/>
              </a:xfrm>
              <a:prstGeom prst="rect">
                <a:avLst/>
              </a:prstGeom>
              <a:solidFill>
                <a:schemeClr val="bg1">
                  <a:lumMod val="65000"/>
                  <a:alpha val="4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en-US" sz="2000">
                  <a:solidFill>
                    <a:srgbClr val="FFFFFF"/>
                  </a:solidFill>
                  <a:latin typeface="Trebuchet MS"/>
                  <a:cs typeface="Trebuchet MS"/>
                </a:endParaRPr>
              </a:p>
            </p:txBody>
          </p:sp>
          <p:sp>
            <p:nvSpPr>
              <p:cNvPr id="39" name="Text Box 163"/>
              <p:cNvSpPr txBox="1">
                <a:spLocks noChangeArrowheads="1"/>
              </p:cNvSpPr>
              <p:nvPr/>
            </p:nvSpPr>
            <p:spPr bwMode="auto">
              <a:xfrm>
                <a:off x="3213921"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Applications</a:t>
                </a:r>
              </a:p>
            </p:txBody>
          </p:sp>
          <p:sp>
            <p:nvSpPr>
              <p:cNvPr id="42" name="Text Box 163"/>
              <p:cNvSpPr txBox="1">
                <a:spLocks noChangeArrowheads="1"/>
              </p:cNvSpPr>
              <p:nvPr/>
            </p:nvSpPr>
            <p:spPr bwMode="auto">
              <a:xfrm>
                <a:off x="1835452"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Builds/Tests</a:t>
                </a:r>
              </a:p>
            </p:txBody>
          </p:sp>
          <p:sp>
            <p:nvSpPr>
              <p:cNvPr id="45" name="Text Box 163"/>
              <p:cNvSpPr txBox="1">
                <a:spLocks noChangeArrowheads="1"/>
              </p:cNvSpPr>
              <p:nvPr/>
            </p:nvSpPr>
            <p:spPr bwMode="auto">
              <a:xfrm>
                <a:off x="4574912"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Components</a:t>
                </a:r>
              </a:p>
            </p:txBody>
          </p:sp>
          <p:sp>
            <p:nvSpPr>
              <p:cNvPr id="48" name="Text Box 163"/>
              <p:cNvSpPr txBox="1">
                <a:spLocks noChangeArrowheads="1"/>
              </p:cNvSpPr>
              <p:nvPr/>
            </p:nvSpPr>
            <p:spPr bwMode="auto">
              <a:xfrm>
                <a:off x="7215343" y="2623739"/>
                <a:ext cx="1158145"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Pipelines/Releases</a:t>
                </a:r>
              </a:p>
            </p:txBody>
          </p:sp>
          <p:sp>
            <p:nvSpPr>
              <p:cNvPr id="51" name="Text Box 163"/>
              <p:cNvSpPr txBox="1">
                <a:spLocks noChangeArrowheads="1"/>
              </p:cNvSpPr>
              <p:nvPr/>
            </p:nvSpPr>
            <p:spPr bwMode="auto">
              <a:xfrm>
                <a:off x="5968069" y="2623739"/>
                <a:ext cx="919289" cy="22458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Environments</a:t>
                </a:r>
              </a:p>
            </p:txBody>
          </p:sp>
          <p:grpSp>
            <p:nvGrpSpPr>
              <p:cNvPr id="211" name="Selection"/>
              <p:cNvGrpSpPr>
                <a:grpSpLocks noChangeAspect="1"/>
              </p:cNvGrpSpPr>
              <p:nvPr/>
            </p:nvGrpSpPr>
            <p:grpSpPr>
              <a:xfrm>
                <a:off x="2183922" y="2372614"/>
                <a:ext cx="251893" cy="251893"/>
                <a:chOff x="1160461" y="5902325"/>
                <a:chExt cx="377825" cy="377825"/>
              </a:xfrm>
              <a:solidFill>
                <a:srgbClr val="111111"/>
              </a:solidFill>
            </p:grpSpPr>
            <p:sp>
              <p:nvSpPr>
                <p:cNvPr id="212"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13"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14" name="Selection"/>
              <p:cNvGrpSpPr>
                <a:grpSpLocks noChangeAspect="1"/>
              </p:cNvGrpSpPr>
              <p:nvPr/>
            </p:nvGrpSpPr>
            <p:grpSpPr>
              <a:xfrm>
                <a:off x="3548876" y="2372614"/>
                <a:ext cx="251893" cy="251893"/>
                <a:chOff x="1160461" y="5902325"/>
                <a:chExt cx="377825" cy="377825"/>
              </a:xfrm>
              <a:solidFill>
                <a:srgbClr val="111111"/>
              </a:solidFill>
            </p:grpSpPr>
            <p:sp>
              <p:nvSpPr>
                <p:cNvPr id="215"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16"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17" name="Selection"/>
              <p:cNvGrpSpPr>
                <a:grpSpLocks noChangeAspect="1"/>
              </p:cNvGrpSpPr>
              <p:nvPr/>
            </p:nvGrpSpPr>
            <p:grpSpPr>
              <a:xfrm>
                <a:off x="4913829" y="2372614"/>
                <a:ext cx="251893" cy="251893"/>
                <a:chOff x="1160461" y="5902325"/>
                <a:chExt cx="377825" cy="377825"/>
              </a:xfrm>
              <a:solidFill>
                <a:srgbClr val="111111"/>
              </a:solidFill>
            </p:grpSpPr>
            <p:sp>
              <p:nvSpPr>
                <p:cNvPr id="218"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19"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20" name="Selection"/>
              <p:cNvGrpSpPr>
                <a:grpSpLocks noChangeAspect="1"/>
              </p:cNvGrpSpPr>
              <p:nvPr/>
            </p:nvGrpSpPr>
            <p:grpSpPr>
              <a:xfrm>
                <a:off x="6278782" y="2372614"/>
                <a:ext cx="251893" cy="251893"/>
                <a:chOff x="1160461" y="5902325"/>
                <a:chExt cx="377825" cy="377825"/>
              </a:xfrm>
              <a:solidFill>
                <a:srgbClr val="111111"/>
              </a:solidFill>
            </p:grpSpPr>
            <p:sp>
              <p:nvSpPr>
                <p:cNvPr id="221"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22"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223" name="Selection"/>
              <p:cNvGrpSpPr>
                <a:grpSpLocks noChangeAspect="1"/>
              </p:cNvGrpSpPr>
              <p:nvPr/>
            </p:nvGrpSpPr>
            <p:grpSpPr>
              <a:xfrm>
                <a:off x="7643736" y="2372614"/>
                <a:ext cx="251893" cy="251893"/>
                <a:chOff x="1160461" y="5902325"/>
                <a:chExt cx="377825" cy="377825"/>
              </a:xfrm>
              <a:solidFill>
                <a:srgbClr val="111111"/>
              </a:solidFill>
            </p:grpSpPr>
            <p:sp>
              <p:nvSpPr>
                <p:cNvPr id="224" name="Selection Icon"/>
                <p:cNvSpPr>
                  <a:spLocks noChangeAspect="1" noEditPoints="1"/>
                </p:cNvSpPr>
                <p:nvPr/>
              </p:nvSpPr>
              <p:spPr bwMode="auto">
                <a:xfrm>
                  <a:off x="1252536" y="5994400"/>
                  <a:ext cx="193675" cy="193675"/>
                </a:xfrm>
                <a:custGeom>
                  <a:avLst/>
                  <a:gdLst>
                    <a:gd name="T0" fmla="*/ 0 w 678"/>
                    <a:gd name="T1" fmla="*/ 0 h 678"/>
                    <a:gd name="T2" fmla="*/ 141 w 678"/>
                    <a:gd name="T3" fmla="*/ 0 h 678"/>
                    <a:gd name="T4" fmla="*/ 141 w 678"/>
                    <a:gd name="T5" fmla="*/ 85 h 678"/>
                    <a:gd name="T6" fmla="*/ 0 w 678"/>
                    <a:gd name="T7" fmla="*/ 85 h 678"/>
                    <a:gd name="T8" fmla="*/ 0 w 678"/>
                    <a:gd name="T9" fmla="*/ 0 h 678"/>
                    <a:gd name="T10" fmla="*/ 198 w 678"/>
                    <a:gd name="T11" fmla="*/ 0 h 678"/>
                    <a:gd name="T12" fmla="*/ 339 w 678"/>
                    <a:gd name="T13" fmla="*/ 0 h 678"/>
                    <a:gd name="T14" fmla="*/ 339 w 678"/>
                    <a:gd name="T15" fmla="*/ 85 h 678"/>
                    <a:gd name="T16" fmla="*/ 198 w 678"/>
                    <a:gd name="T17" fmla="*/ 85 h 678"/>
                    <a:gd name="T18" fmla="*/ 198 w 678"/>
                    <a:gd name="T19" fmla="*/ 0 h 678"/>
                    <a:gd name="T20" fmla="*/ 395 w 678"/>
                    <a:gd name="T21" fmla="*/ 0 h 678"/>
                    <a:gd name="T22" fmla="*/ 536 w 678"/>
                    <a:gd name="T23" fmla="*/ 0 h 678"/>
                    <a:gd name="T24" fmla="*/ 536 w 678"/>
                    <a:gd name="T25" fmla="*/ 85 h 678"/>
                    <a:gd name="T26" fmla="*/ 395 w 678"/>
                    <a:gd name="T27" fmla="*/ 85 h 678"/>
                    <a:gd name="T28" fmla="*/ 395 w 678"/>
                    <a:gd name="T29" fmla="*/ 0 h 678"/>
                    <a:gd name="T30" fmla="*/ 593 w 678"/>
                    <a:gd name="T31" fmla="*/ 0 h 678"/>
                    <a:gd name="T32" fmla="*/ 678 w 678"/>
                    <a:gd name="T33" fmla="*/ 0 h 678"/>
                    <a:gd name="T34" fmla="*/ 678 w 678"/>
                    <a:gd name="T35" fmla="*/ 141 h 678"/>
                    <a:gd name="T36" fmla="*/ 593 w 678"/>
                    <a:gd name="T37" fmla="*/ 141 h 678"/>
                    <a:gd name="T38" fmla="*/ 593 w 678"/>
                    <a:gd name="T39" fmla="*/ 0 h 678"/>
                    <a:gd name="T40" fmla="*/ 593 w 678"/>
                    <a:gd name="T41" fmla="*/ 198 h 678"/>
                    <a:gd name="T42" fmla="*/ 678 w 678"/>
                    <a:gd name="T43" fmla="*/ 198 h 678"/>
                    <a:gd name="T44" fmla="*/ 678 w 678"/>
                    <a:gd name="T45" fmla="*/ 339 h 678"/>
                    <a:gd name="T46" fmla="*/ 593 w 678"/>
                    <a:gd name="T47" fmla="*/ 339 h 678"/>
                    <a:gd name="T48" fmla="*/ 593 w 678"/>
                    <a:gd name="T49" fmla="*/ 198 h 678"/>
                    <a:gd name="T50" fmla="*/ 593 w 678"/>
                    <a:gd name="T51" fmla="*/ 395 h 678"/>
                    <a:gd name="T52" fmla="*/ 678 w 678"/>
                    <a:gd name="T53" fmla="*/ 395 h 678"/>
                    <a:gd name="T54" fmla="*/ 678 w 678"/>
                    <a:gd name="T55" fmla="*/ 536 h 678"/>
                    <a:gd name="T56" fmla="*/ 593 w 678"/>
                    <a:gd name="T57" fmla="*/ 536 h 678"/>
                    <a:gd name="T58" fmla="*/ 593 w 678"/>
                    <a:gd name="T59" fmla="*/ 395 h 678"/>
                    <a:gd name="T60" fmla="*/ 141 w 678"/>
                    <a:gd name="T61" fmla="*/ 593 h 678"/>
                    <a:gd name="T62" fmla="*/ 282 w 678"/>
                    <a:gd name="T63" fmla="*/ 593 h 678"/>
                    <a:gd name="T64" fmla="*/ 282 w 678"/>
                    <a:gd name="T65" fmla="*/ 678 h 678"/>
                    <a:gd name="T66" fmla="*/ 141 w 678"/>
                    <a:gd name="T67" fmla="*/ 678 h 678"/>
                    <a:gd name="T68" fmla="*/ 141 w 678"/>
                    <a:gd name="T69" fmla="*/ 593 h 678"/>
                    <a:gd name="T70" fmla="*/ 339 w 678"/>
                    <a:gd name="T71" fmla="*/ 593 h 678"/>
                    <a:gd name="T72" fmla="*/ 480 w 678"/>
                    <a:gd name="T73" fmla="*/ 593 h 678"/>
                    <a:gd name="T74" fmla="*/ 480 w 678"/>
                    <a:gd name="T75" fmla="*/ 678 h 678"/>
                    <a:gd name="T76" fmla="*/ 339 w 678"/>
                    <a:gd name="T77" fmla="*/ 678 h 678"/>
                    <a:gd name="T78" fmla="*/ 339 w 678"/>
                    <a:gd name="T79" fmla="*/ 593 h 678"/>
                    <a:gd name="T80" fmla="*/ 536 w 678"/>
                    <a:gd name="T81" fmla="*/ 593 h 678"/>
                    <a:gd name="T82" fmla="*/ 678 w 678"/>
                    <a:gd name="T83" fmla="*/ 593 h 678"/>
                    <a:gd name="T84" fmla="*/ 678 w 678"/>
                    <a:gd name="T85" fmla="*/ 678 h 678"/>
                    <a:gd name="T86" fmla="*/ 536 w 678"/>
                    <a:gd name="T87" fmla="*/ 678 h 678"/>
                    <a:gd name="T88" fmla="*/ 536 w 678"/>
                    <a:gd name="T89" fmla="*/ 593 h 678"/>
                    <a:gd name="T90" fmla="*/ 0 w 678"/>
                    <a:gd name="T91" fmla="*/ 141 h 678"/>
                    <a:gd name="T92" fmla="*/ 85 w 678"/>
                    <a:gd name="T93" fmla="*/ 141 h 678"/>
                    <a:gd name="T94" fmla="*/ 85 w 678"/>
                    <a:gd name="T95" fmla="*/ 282 h 678"/>
                    <a:gd name="T96" fmla="*/ 0 w 678"/>
                    <a:gd name="T97" fmla="*/ 282 h 678"/>
                    <a:gd name="T98" fmla="*/ 0 w 678"/>
                    <a:gd name="T99" fmla="*/ 141 h 678"/>
                    <a:gd name="T100" fmla="*/ 0 w 678"/>
                    <a:gd name="T101" fmla="*/ 339 h 678"/>
                    <a:gd name="T102" fmla="*/ 85 w 678"/>
                    <a:gd name="T103" fmla="*/ 339 h 678"/>
                    <a:gd name="T104" fmla="*/ 85 w 678"/>
                    <a:gd name="T105" fmla="*/ 480 h 678"/>
                    <a:gd name="T106" fmla="*/ 0 w 678"/>
                    <a:gd name="T107" fmla="*/ 480 h 678"/>
                    <a:gd name="T108" fmla="*/ 0 w 678"/>
                    <a:gd name="T109" fmla="*/ 339 h 678"/>
                    <a:gd name="T110" fmla="*/ 0 w 678"/>
                    <a:gd name="T111" fmla="*/ 536 h 678"/>
                    <a:gd name="T112" fmla="*/ 85 w 678"/>
                    <a:gd name="T113" fmla="*/ 536 h 678"/>
                    <a:gd name="T114" fmla="*/ 85 w 678"/>
                    <a:gd name="T115" fmla="*/ 678 h 678"/>
                    <a:gd name="T116" fmla="*/ 0 w 678"/>
                    <a:gd name="T117" fmla="*/ 678 h 678"/>
                    <a:gd name="T118" fmla="*/ 0 w 678"/>
                    <a:gd name="T119" fmla="*/ 53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678">
                      <a:moveTo>
                        <a:pt x="0" y="0"/>
                      </a:moveTo>
                      <a:lnTo>
                        <a:pt x="141" y="0"/>
                      </a:lnTo>
                      <a:lnTo>
                        <a:pt x="141" y="85"/>
                      </a:lnTo>
                      <a:lnTo>
                        <a:pt x="0" y="85"/>
                      </a:lnTo>
                      <a:lnTo>
                        <a:pt x="0" y="0"/>
                      </a:lnTo>
                      <a:close/>
                      <a:moveTo>
                        <a:pt x="198" y="0"/>
                      </a:moveTo>
                      <a:lnTo>
                        <a:pt x="339" y="0"/>
                      </a:lnTo>
                      <a:lnTo>
                        <a:pt x="339" y="85"/>
                      </a:lnTo>
                      <a:lnTo>
                        <a:pt x="198" y="85"/>
                      </a:lnTo>
                      <a:lnTo>
                        <a:pt x="198" y="0"/>
                      </a:lnTo>
                      <a:close/>
                      <a:moveTo>
                        <a:pt x="395" y="0"/>
                      </a:moveTo>
                      <a:lnTo>
                        <a:pt x="536" y="0"/>
                      </a:lnTo>
                      <a:lnTo>
                        <a:pt x="536" y="85"/>
                      </a:lnTo>
                      <a:lnTo>
                        <a:pt x="395" y="85"/>
                      </a:lnTo>
                      <a:lnTo>
                        <a:pt x="395" y="0"/>
                      </a:lnTo>
                      <a:close/>
                      <a:moveTo>
                        <a:pt x="593" y="0"/>
                      </a:moveTo>
                      <a:lnTo>
                        <a:pt x="678" y="0"/>
                      </a:lnTo>
                      <a:lnTo>
                        <a:pt x="678" y="141"/>
                      </a:lnTo>
                      <a:lnTo>
                        <a:pt x="593" y="141"/>
                      </a:lnTo>
                      <a:lnTo>
                        <a:pt x="593" y="0"/>
                      </a:lnTo>
                      <a:close/>
                      <a:moveTo>
                        <a:pt x="593" y="198"/>
                      </a:moveTo>
                      <a:lnTo>
                        <a:pt x="678" y="198"/>
                      </a:lnTo>
                      <a:lnTo>
                        <a:pt x="678" y="339"/>
                      </a:lnTo>
                      <a:lnTo>
                        <a:pt x="593" y="339"/>
                      </a:lnTo>
                      <a:lnTo>
                        <a:pt x="593" y="198"/>
                      </a:lnTo>
                      <a:close/>
                      <a:moveTo>
                        <a:pt x="593" y="395"/>
                      </a:moveTo>
                      <a:lnTo>
                        <a:pt x="678" y="395"/>
                      </a:lnTo>
                      <a:lnTo>
                        <a:pt x="678" y="536"/>
                      </a:lnTo>
                      <a:lnTo>
                        <a:pt x="593" y="536"/>
                      </a:lnTo>
                      <a:lnTo>
                        <a:pt x="593" y="395"/>
                      </a:lnTo>
                      <a:close/>
                      <a:moveTo>
                        <a:pt x="141" y="593"/>
                      </a:moveTo>
                      <a:lnTo>
                        <a:pt x="282" y="593"/>
                      </a:lnTo>
                      <a:lnTo>
                        <a:pt x="282" y="678"/>
                      </a:lnTo>
                      <a:lnTo>
                        <a:pt x="141" y="678"/>
                      </a:lnTo>
                      <a:lnTo>
                        <a:pt x="141" y="593"/>
                      </a:lnTo>
                      <a:close/>
                      <a:moveTo>
                        <a:pt x="339" y="593"/>
                      </a:moveTo>
                      <a:lnTo>
                        <a:pt x="480" y="593"/>
                      </a:lnTo>
                      <a:lnTo>
                        <a:pt x="480" y="678"/>
                      </a:lnTo>
                      <a:lnTo>
                        <a:pt x="339" y="678"/>
                      </a:lnTo>
                      <a:lnTo>
                        <a:pt x="339" y="593"/>
                      </a:lnTo>
                      <a:close/>
                      <a:moveTo>
                        <a:pt x="536" y="593"/>
                      </a:moveTo>
                      <a:lnTo>
                        <a:pt x="678" y="593"/>
                      </a:lnTo>
                      <a:lnTo>
                        <a:pt x="678" y="678"/>
                      </a:lnTo>
                      <a:lnTo>
                        <a:pt x="536" y="678"/>
                      </a:lnTo>
                      <a:lnTo>
                        <a:pt x="536" y="593"/>
                      </a:lnTo>
                      <a:close/>
                      <a:moveTo>
                        <a:pt x="0" y="141"/>
                      </a:moveTo>
                      <a:lnTo>
                        <a:pt x="85" y="141"/>
                      </a:lnTo>
                      <a:lnTo>
                        <a:pt x="85" y="282"/>
                      </a:lnTo>
                      <a:lnTo>
                        <a:pt x="0" y="282"/>
                      </a:lnTo>
                      <a:lnTo>
                        <a:pt x="0" y="141"/>
                      </a:lnTo>
                      <a:close/>
                      <a:moveTo>
                        <a:pt x="0" y="339"/>
                      </a:moveTo>
                      <a:lnTo>
                        <a:pt x="85" y="339"/>
                      </a:lnTo>
                      <a:lnTo>
                        <a:pt x="85" y="480"/>
                      </a:lnTo>
                      <a:lnTo>
                        <a:pt x="0" y="480"/>
                      </a:lnTo>
                      <a:lnTo>
                        <a:pt x="0" y="339"/>
                      </a:lnTo>
                      <a:close/>
                      <a:moveTo>
                        <a:pt x="0" y="536"/>
                      </a:moveTo>
                      <a:lnTo>
                        <a:pt x="85" y="536"/>
                      </a:lnTo>
                      <a:lnTo>
                        <a:pt x="85" y="678"/>
                      </a:lnTo>
                      <a:lnTo>
                        <a:pt x="0" y="678"/>
                      </a:lnTo>
                      <a:lnTo>
                        <a:pt x="0" y="53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225" name="Circle"/>
                <p:cNvSpPr>
                  <a:spLocks noChangeAspect="1" noEditPoints="1"/>
                </p:cNvSpPr>
                <p:nvPr/>
              </p:nvSpPr>
              <p:spPr bwMode="auto">
                <a:xfrm>
                  <a:off x="1160461" y="59023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sp>
            <p:nvSpPr>
              <p:cNvPr id="265" name="Rectangle 264"/>
              <p:cNvSpPr/>
              <p:nvPr/>
            </p:nvSpPr>
            <p:spPr>
              <a:xfrm>
                <a:off x="1782581" y="2060382"/>
                <a:ext cx="6563124" cy="261610"/>
              </a:xfrm>
              <a:prstGeom prst="rect">
                <a:avLst/>
              </a:prstGeom>
            </p:spPr>
            <p:txBody>
              <a:bodyPr wrap="square">
                <a:spAutoFit/>
              </a:bodyPr>
              <a:lstStyle/>
              <a:p>
                <a:pPr algn="ctr"/>
                <a:r>
                  <a:rPr lang="en-US" sz="1100" b="1" dirty="0" smtClean="0">
                    <a:solidFill>
                      <a:srgbClr val="111111"/>
                    </a:solidFill>
                    <a:latin typeface="Trebuchet MS"/>
                    <a:cs typeface="Trebuchet MS"/>
                  </a:rPr>
                  <a:t>Shared models and practices</a:t>
                </a:r>
                <a:endParaRPr lang="en-US" sz="1100" b="1" dirty="0">
                  <a:solidFill>
                    <a:srgbClr val="111111"/>
                  </a:solidFill>
                  <a:latin typeface="Trebuchet MS"/>
                  <a:cs typeface="Trebuchet MS"/>
                </a:endParaRPr>
              </a:p>
            </p:txBody>
          </p:sp>
        </p:grpSp>
        <p:grpSp>
          <p:nvGrpSpPr>
            <p:cNvPr id="313" name="Group 312"/>
            <p:cNvGrpSpPr/>
            <p:nvPr/>
          </p:nvGrpSpPr>
          <p:grpSpPr>
            <a:xfrm>
              <a:off x="1500671" y="3031449"/>
              <a:ext cx="6595058" cy="1579754"/>
              <a:chOff x="1756373" y="2843540"/>
              <a:chExt cx="6595058" cy="1579754"/>
            </a:xfrm>
          </p:grpSpPr>
          <p:sp>
            <p:nvSpPr>
              <p:cNvPr id="314" name="Rectangle 313"/>
              <p:cNvSpPr/>
              <p:nvPr/>
            </p:nvSpPr>
            <p:spPr>
              <a:xfrm>
                <a:off x="1765486" y="2843540"/>
                <a:ext cx="6580791" cy="1579754"/>
              </a:xfrm>
              <a:prstGeom prst="rect">
                <a:avLst/>
              </a:prstGeom>
              <a:solidFill>
                <a:schemeClr val="bg1">
                  <a:lumMod val="65000"/>
                  <a:alpha val="4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en-US" sz="2000">
                  <a:solidFill>
                    <a:srgbClr val="FFFFFF"/>
                  </a:solidFill>
                  <a:latin typeface="Trebuchet MS"/>
                  <a:cs typeface="Trebuchet MS"/>
                </a:endParaRPr>
              </a:p>
            </p:txBody>
          </p:sp>
          <p:grpSp>
            <p:nvGrpSpPr>
              <p:cNvPr id="315" name="Group 314"/>
              <p:cNvGrpSpPr/>
              <p:nvPr/>
            </p:nvGrpSpPr>
            <p:grpSpPr>
              <a:xfrm>
                <a:off x="1756373" y="3152563"/>
                <a:ext cx="6462851" cy="541019"/>
                <a:chOff x="1376260" y="3333750"/>
                <a:chExt cx="7507486" cy="628468"/>
              </a:xfrm>
            </p:grpSpPr>
            <p:sp>
              <p:nvSpPr>
                <p:cNvPr id="317" name="Text Box 163"/>
                <p:cNvSpPr txBox="1">
                  <a:spLocks noChangeArrowheads="1"/>
                </p:cNvSpPr>
                <p:nvPr/>
              </p:nvSpPr>
              <p:spPr bwMode="auto">
                <a:xfrm>
                  <a:off x="2511269" y="3655949"/>
                  <a:ext cx="1010270" cy="160137"/>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Workflows</a:t>
                  </a:r>
                </a:p>
              </p:txBody>
            </p:sp>
            <p:sp>
              <p:nvSpPr>
                <p:cNvPr id="318" name="Text Box 162"/>
                <p:cNvSpPr txBox="1">
                  <a:spLocks noChangeArrowheads="1"/>
                </p:cNvSpPr>
                <p:nvPr/>
              </p:nvSpPr>
              <p:spPr bwMode="auto">
                <a:xfrm>
                  <a:off x="7859779" y="3655949"/>
                  <a:ext cx="1023967" cy="306269"/>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a:solidFill>
                        <a:srgbClr val="111111"/>
                      </a:solidFill>
                      <a:latin typeface="Trebuchet MS"/>
                      <a:cs typeface="Trebuchet MS"/>
                    </a:rPr>
                    <a:t>Artifacts</a:t>
                  </a:r>
                </a:p>
              </p:txBody>
            </p:sp>
            <p:sp>
              <p:nvSpPr>
                <p:cNvPr id="319" name="Text Box 162"/>
                <p:cNvSpPr txBox="1">
                  <a:spLocks noChangeArrowheads="1"/>
                </p:cNvSpPr>
                <p:nvPr/>
              </p:nvSpPr>
              <p:spPr bwMode="auto">
                <a:xfrm>
                  <a:off x="3605282" y="3655949"/>
                  <a:ext cx="947559" cy="149651"/>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a:solidFill>
                        <a:srgbClr val="111111"/>
                      </a:solidFill>
                      <a:latin typeface="Trebuchet MS"/>
                      <a:cs typeface="Trebuchet MS"/>
                    </a:rPr>
                    <a:t>Projects</a:t>
                  </a:r>
                </a:p>
                <a:p>
                  <a:pPr algn="ctr" defTabSz="914400">
                    <a:defRPr/>
                  </a:pPr>
                  <a:endParaRPr lang="en-US" sz="600" kern="0" dirty="0">
                    <a:solidFill>
                      <a:srgbClr val="111111"/>
                    </a:solidFill>
                    <a:latin typeface="Trebuchet MS"/>
                    <a:cs typeface="Trebuchet MS"/>
                  </a:endParaRPr>
                </a:p>
              </p:txBody>
            </p:sp>
            <p:sp>
              <p:nvSpPr>
                <p:cNvPr id="320" name="Text Box 162"/>
                <p:cNvSpPr txBox="1">
                  <a:spLocks noChangeArrowheads="1"/>
                </p:cNvSpPr>
                <p:nvPr/>
              </p:nvSpPr>
              <p:spPr bwMode="auto">
                <a:xfrm>
                  <a:off x="4604953" y="3655949"/>
                  <a:ext cx="1066125" cy="164000"/>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smtClean="0">
                      <a:solidFill>
                        <a:srgbClr val="111111"/>
                      </a:solidFill>
                      <a:latin typeface="Trebuchet MS"/>
                      <a:cs typeface="Trebuchet MS"/>
                    </a:rPr>
                    <a:t>Resources</a:t>
                  </a:r>
                  <a:endParaRPr lang="en-US" sz="600" b="1" dirty="0">
                    <a:solidFill>
                      <a:srgbClr val="111111"/>
                    </a:solidFill>
                    <a:latin typeface="Trebuchet MS"/>
                    <a:cs typeface="Trebuchet MS"/>
                  </a:endParaRPr>
                </a:p>
              </p:txBody>
            </p:sp>
            <p:sp>
              <p:nvSpPr>
                <p:cNvPr id="321" name="Text Box 162"/>
                <p:cNvSpPr txBox="1">
                  <a:spLocks noChangeArrowheads="1"/>
                </p:cNvSpPr>
                <p:nvPr/>
              </p:nvSpPr>
              <p:spPr bwMode="auto">
                <a:xfrm>
                  <a:off x="6814753" y="3655949"/>
                  <a:ext cx="922183" cy="181335"/>
                </a:xfrm>
                <a:prstGeom prst="rect">
                  <a:avLst/>
                </a:prstGeom>
                <a:noFill/>
                <a:ln w="9525">
                  <a:noFill/>
                  <a:miter lim="800000"/>
                  <a:headEnd/>
                  <a:tailEnd/>
                </a:ln>
              </p:spPr>
              <p:txBody>
                <a:bodyPr/>
                <a:lstStyle>
                  <a:defPPr>
                    <a:defRPr lang="en-US"/>
                  </a:defPPr>
                  <a:lvl1pPr>
                    <a:spcBef>
                      <a:spcPts val="600"/>
                    </a:spcBef>
                    <a:defRPr sz="1600">
                      <a:solidFill>
                        <a:srgbClr val="003A63"/>
                      </a:solidFill>
                    </a:defRPr>
                  </a:lvl1pPr>
                </a:lstStyle>
                <a:p>
                  <a:pPr algn="ctr" defTabSz="914400">
                    <a:defRPr/>
                  </a:pPr>
                  <a:r>
                    <a:rPr lang="en-US" sz="600" b="1" dirty="0">
                      <a:solidFill>
                        <a:srgbClr val="111111"/>
                      </a:solidFill>
                      <a:latin typeface="Trebuchet MS"/>
                      <a:cs typeface="Trebuchet MS"/>
                    </a:rPr>
                    <a:t>Reports</a:t>
                  </a:r>
                </a:p>
              </p:txBody>
            </p:sp>
            <p:sp>
              <p:nvSpPr>
                <p:cNvPr id="322" name="Text Box 163"/>
                <p:cNvSpPr txBox="1">
                  <a:spLocks noChangeArrowheads="1"/>
                </p:cNvSpPr>
                <p:nvPr/>
              </p:nvSpPr>
              <p:spPr bwMode="auto">
                <a:xfrm>
                  <a:off x="1376260" y="3655949"/>
                  <a:ext cx="1067880" cy="170958"/>
                </a:xfrm>
                <a:prstGeom prst="rect">
                  <a:avLst/>
                </a:prstGeom>
                <a:noFill/>
                <a:ln w="9525">
                  <a:noFill/>
                  <a:miter lim="800000"/>
                  <a:headEnd/>
                  <a:tailEnd/>
                </a:ln>
              </p:spPr>
              <p:txBody>
                <a:bodyPr/>
                <a:lstStyle/>
                <a:p>
                  <a:pPr algn="ctr" defTabSz="914400">
                    <a:spcBef>
                      <a:spcPts val="600"/>
                    </a:spcBef>
                    <a:defRPr/>
                  </a:pPr>
                  <a:r>
                    <a:rPr lang="en-US" sz="600" b="1" dirty="0">
                      <a:solidFill>
                        <a:srgbClr val="111111"/>
                      </a:solidFill>
                      <a:latin typeface="Trebuchet MS"/>
                      <a:cs typeface="Trebuchet MS"/>
                    </a:rPr>
                    <a:t>Procedures</a:t>
                  </a:r>
                </a:p>
              </p:txBody>
            </p:sp>
            <p:sp>
              <p:nvSpPr>
                <p:cNvPr id="323" name="Text Box 163"/>
                <p:cNvSpPr txBox="1">
                  <a:spLocks noChangeArrowheads="1"/>
                </p:cNvSpPr>
                <p:nvPr/>
              </p:nvSpPr>
              <p:spPr bwMode="auto">
                <a:xfrm>
                  <a:off x="5711669" y="3655949"/>
                  <a:ext cx="1010270" cy="160137"/>
                </a:xfrm>
                <a:prstGeom prst="rect">
                  <a:avLst/>
                </a:prstGeom>
                <a:noFill/>
                <a:ln w="9525">
                  <a:noFill/>
                  <a:miter lim="800000"/>
                  <a:headEnd/>
                  <a:tailEnd/>
                </a:ln>
              </p:spPr>
              <p:txBody>
                <a:bodyPr/>
                <a:lstStyle/>
                <a:p>
                  <a:pPr algn="ctr" defTabSz="914400">
                    <a:spcBef>
                      <a:spcPts val="600"/>
                    </a:spcBef>
                    <a:defRPr/>
                  </a:pPr>
                  <a:r>
                    <a:rPr lang="en-US" sz="600" kern="0" dirty="0" smtClean="0">
                      <a:solidFill>
                        <a:srgbClr val="111111"/>
                      </a:solidFill>
                      <a:latin typeface="Trebuchet MS"/>
                      <a:cs typeface="Trebuchet MS"/>
                    </a:rPr>
                    <a:t>Jobs</a:t>
                  </a:r>
                </a:p>
              </p:txBody>
            </p:sp>
            <p:grpSp>
              <p:nvGrpSpPr>
                <p:cNvPr id="324" name="Arrow Corner"/>
                <p:cNvGrpSpPr>
                  <a:grpSpLocks noChangeAspect="1"/>
                </p:cNvGrpSpPr>
                <p:nvPr/>
              </p:nvGrpSpPr>
              <p:grpSpPr>
                <a:xfrm>
                  <a:off x="1807028" y="3333750"/>
                  <a:ext cx="292608" cy="292608"/>
                  <a:chOff x="6585901" y="4763295"/>
                  <a:chExt cx="377825" cy="377825"/>
                </a:xfrm>
                <a:solidFill>
                  <a:srgbClr val="111111"/>
                </a:solidFill>
              </p:grpSpPr>
              <p:sp>
                <p:nvSpPr>
                  <p:cNvPr id="343" name="Arrow Corner Icon"/>
                  <p:cNvSpPr>
                    <a:spLocks noChangeAspect="1"/>
                  </p:cNvSpPr>
                  <p:nvPr/>
                </p:nvSpPr>
                <p:spPr bwMode="auto">
                  <a:xfrm>
                    <a:off x="6680357" y="4851401"/>
                    <a:ext cx="201612" cy="201613"/>
                  </a:xfrm>
                  <a:custGeom>
                    <a:avLst/>
                    <a:gdLst>
                      <a:gd name="T0" fmla="*/ 0 w 127"/>
                      <a:gd name="T1" fmla="*/ 35 h 127"/>
                      <a:gd name="T2" fmla="*/ 82 w 127"/>
                      <a:gd name="T3" fmla="*/ 35 h 127"/>
                      <a:gd name="T4" fmla="*/ 46 w 127"/>
                      <a:gd name="T5" fmla="*/ 0 h 127"/>
                      <a:gd name="T6" fmla="*/ 79 w 127"/>
                      <a:gd name="T7" fmla="*/ 0 h 127"/>
                      <a:gd name="T8" fmla="*/ 127 w 127"/>
                      <a:gd name="T9" fmla="*/ 45 h 127"/>
                      <a:gd name="T10" fmla="*/ 79 w 127"/>
                      <a:gd name="T11" fmla="*/ 91 h 127"/>
                      <a:gd name="T12" fmla="*/ 46 w 127"/>
                      <a:gd name="T13" fmla="*/ 91 h 127"/>
                      <a:gd name="T14" fmla="*/ 82 w 127"/>
                      <a:gd name="T15" fmla="*/ 56 h 127"/>
                      <a:gd name="T16" fmla="*/ 20 w 127"/>
                      <a:gd name="T17" fmla="*/ 56 h 127"/>
                      <a:gd name="T18" fmla="*/ 20 w 127"/>
                      <a:gd name="T19" fmla="*/ 127 h 127"/>
                      <a:gd name="T20" fmla="*/ 0 w 127"/>
                      <a:gd name="T21" fmla="*/ 127 h 127"/>
                      <a:gd name="T22" fmla="*/ 0 w 127"/>
                      <a:gd name="T23"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7">
                        <a:moveTo>
                          <a:pt x="0" y="35"/>
                        </a:moveTo>
                        <a:lnTo>
                          <a:pt x="82" y="35"/>
                        </a:lnTo>
                        <a:lnTo>
                          <a:pt x="46" y="0"/>
                        </a:lnTo>
                        <a:lnTo>
                          <a:pt x="79" y="0"/>
                        </a:lnTo>
                        <a:lnTo>
                          <a:pt x="127" y="45"/>
                        </a:lnTo>
                        <a:lnTo>
                          <a:pt x="79" y="91"/>
                        </a:lnTo>
                        <a:lnTo>
                          <a:pt x="46" y="91"/>
                        </a:lnTo>
                        <a:lnTo>
                          <a:pt x="82" y="56"/>
                        </a:lnTo>
                        <a:lnTo>
                          <a:pt x="20" y="56"/>
                        </a:lnTo>
                        <a:lnTo>
                          <a:pt x="20" y="127"/>
                        </a:lnTo>
                        <a:lnTo>
                          <a:pt x="0" y="127"/>
                        </a:lnTo>
                        <a:lnTo>
                          <a:pt x="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44" name="Circle"/>
                  <p:cNvSpPr>
                    <a:spLocks noChangeAspect="1" noEditPoints="1"/>
                  </p:cNvSpPr>
                  <p:nvPr/>
                </p:nvSpPr>
                <p:spPr bwMode="auto">
                  <a:xfrm>
                    <a:off x="6585901" y="476329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5" name="Bookmark"/>
                <p:cNvGrpSpPr>
                  <a:grpSpLocks noChangeAspect="1"/>
                </p:cNvGrpSpPr>
                <p:nvPr/>
              </p:nvGrpSpPr>
              <p:grpSpPr>
                <a:xfrm>
                  <a:off x="3941136" y="3333750"/>
                  <a:ext cx="292608" cy="292608"/>
                  <a:chOff x="2737960" y="3609976"/>
                  <a:chExt cx="377825" cy="377825"/>
                </a:xfrm>
                <a:solidFill>
                  <a:srgbClr val="111111"/>
                </a:solidFill>
              </p:grpSpPr>
              <p:sp>
                <p:nvSpPr>
                  <p:cNvPr id="341" name="Bookmark Icon"/>
                  <p:cNvSpPr>
                    <a:spLocks noChangeAspect="1" noEditPoints="1"/>
                  </p:cNvSpPr>
                  <p:nvPr/>
                </p:nvSpPr>
                <p:spPr bwMode="auto">
                  <a:xfrm>
                    <a:off x="2823685" y="3707607"/>
                    <a:ext cx="193675" cy="195263"/>
                  </a:xfrm>
                  <a:custGeom>
                    <a:avLst/>
                    <a:gdLst>
                      <a:gd name="T0" fmla="*/ 69 w 679"/>
                      <a:gd name="T1" fmla="*/ 39 h 689"/>
                      <a:gd name="T2" fmla="*/ 319 w 679"/>
                      <a:gd name="T3" fmla="*/ 39 h 689"/>
                      <a:gd name="T4" fmla="*/ 319 w 679"/>
                      <a:gd name="T5" fmla="*/ 0 h 689"/>
                      <a:gd name="T6" fmla="*/ 559 w 679"/>
                      <a:gd name="T7" fmla="*/ 0 h 689"/>
                      <a:gd name="T8" fmla="*/ 559 w 679"/>
                      <a:gd name="T9" fmla="*/ 39 h 689"/>
                      <a:gd name="T10" fmla="*/ 679 w 679"/>
                      <a:gd name="T11" fmla="*/ 39 h 689"/>
                      <a:gd name="T12" fmla="*/ 679 w 679"/>
                      <a:gd name="T13" fmla="*/ 649 h 689"/>
                      <a:gd name="T14" fmla="*/ 619 w 679"/>
                      <a:gd name="T15" fmla="*/ 689 h 689"/>
                      <a:gd name="T16" fmla="*/ 619 w 679"/>
                      <a:gd name="T17" fmla="*/ 99 h 689"/>
                      <a:gd name="T18" fmla="*/ 559 w 679"/>
                      <a:gd name="T19" fmla="*/ 99 h 689"/>
                      <a:gd name="T20" fmla="*/ 559 w 679"/>
                      <a:gd name="T21" fmla="*/ 499 h 689"/>
                      <a:gd name="T22" fmla="*/ 439 w 679"/>
                      <a:gd name="T23" fmla="*/ 379 h 689"/>
                      <a:gd name="T24" fmla="*/ 319 w 679"/>
                      <a:gd name="T25" fmla="*/ 499 h 689"/>
                      <a:gd name="T26" fmla="*/ 319 w 679"/>
                      <a:gd name="T27" fmla="*/ 99 h 689"/>
                      <a:gd name="T28" fmla="*/ 40 w 679"/>
                      <a:gd name="T29" fmla="*/ 99 h 689"/>
                      <a:gd name="T30" fmla="*/ 69 w 679"/>
                      <a:gd name="T31" fmla="*/ 39 h 689"/>
                      <a:gd name="T32" fmla="*/ 259 w 679"/>
                      <a:gd name="T33" fmla="*/ 199 h 689"/>
                      <a:gd name="T34" fmla="*/ 259 w 679"/>
                      <a:gd name="T35" fmla="*/ 259 h 689"/>
                      <a:gd name="T36" fmla="*/ 0 w 679"/>
                      <a:gd name="T37" fmla="*/ 259 h 689"/>
                      <a:gd name="T38" fmla="*/ 10 w 679"/>
                      <a:gd name="T39" fmla="*/ 199 h 689"/>
                      <a:gd name="T40" fmla="*/ 259 w 679"/>
                      <a:gd name="T41" fmla="*/ 199 h 689"/>
                      <a:gd name="T42" fmla="*/ 259 w 679"/>
                      <a:gd name="T43" fmla="*/ 319 h 689"/>
                      <a:gd name="T44" fmla="*/ 259 w 679"/>
                      <a:gd name="T45" fmla="*/ 379 h 689"/>
                      <a:gd name="T46" fmla="*/ 10 w 679"/>
                      <a:gd name="T47" fmla="*/ 379 h 689"/>
                      <a:gd name="T48" fmla="*/ 0 w 679"/>
                      <a:gd name="T49" fmla="*/ 319 h 689"/>
                      <a:gd name="T50" fmla="*/ 259 w 679"/>
                      <a:gd name="T51" fmla="*/ 319 h 689"/>
                      <a:gd name="T52" fmla="*/ 259 w 679"/>
                      <a:gd name="T53" fmla="*/ 499 h 689"/>
                      <a:gd name="T54" fmla="*/ 60 w 679"/>
                      <a:gd name="T55" fmla="*/ 499 h 689"/>
                      <a:gd name="T56" fmla="*/ 30 w 679"/>
                      <a:gd name="T57" fmla="*/ 439 h 689"/>
                      <a:gd name="T58" fmla="*/ 259 w 679"/>
                      <a:gd name="T59" fmla="*/ 439 h 689"/>
                      <a:gd name="T60" fmla="*/ 259 w 679"/>
                      <a:gd name="T61" fmla="*/ 499 h 689"/>
                      <a:gd name="T62" fmla="*/ 539 w 679"/>
                      <a:gd name="T63" fmla="*/ 559 h 689"/>
                      <a:gd name="T64" fmla="*/ 539 w 679"/>
                      <a:gd name="T65" fmla="*/ 619 h 689"/>
                      <a:gd name="T66" fmla="*/ 159 w 679"/>
                      <a:gd name="T67" fmla="*/ 619 h 689"/>
                      <a:gd name="T68" fmla="*/ 99 w 679"/>
                      <a:gd name="T69" fmla="*/ 559 h 689"/>
                      <a:gd name="T70" fmla="*/ 539 w 679"/>
                      <a:gd name="T71" fmla="*/ 559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9" h="689">
                        <a:moveTo>
                          <a:pt x="69" y="39"/>
                        </a:moveTo>
                        <a:lnTo>
                          <a:pt x="319" y="39"/>
                        </a:lnTo>
                        <a:lnTo>
                          <a:pt x="319" y="0"/>
                        </a:lnTo>
                        <a:lnTo>
                          <a:pt x="559" y="0"/>
                        </a:lnTo>
                        <a:lnTo>
                          <a:pt x="559" y="39"/>
                        </a:lnTo>
                        <a:lnTo>
                          <a:pt x="679" y="39"/>
                        </a:lnTo>
                        <a:lnTo>
                          <a:pt x="679" y="649"/>
                        </a:lnTo>
                        <a:lnTo>
                          <a:pt x="619" y="689"/>
                        </a:lnTo>
                        <a:lnTo>
                          <a:pt x="619" y="99"/>
                        </a:lnTo>
                        <a:lnTo>
                          <a:pt x="559" y="99"/>
                        </a:lnTo>
                        <a:lnTo>
                          <a:pt x="559" y="499"/>
                        </a:lnTo>
                        <a:lnTo>
                          <a:pt x="439" y="379"/>
                        </a:lnTo>
                        <a:lnTo>
                          <a:pt x="319" y="499"/>
                        </a:lnTo>
                        <a:lnTo>
                          <a:pt x="319" y="99"/>
                        </a:lnTo>
                        <a:lnTo>
                          <a:pt x="40" y="99"/>
                        </a:lnTo>
                        <a:lnTo>
                          <a:pt x="69" y="39"/>
                        </a:lnTo>
                        <a:close/>
                        <a:moveTo>
                          <a:pt x="259" y="199"/>
                        </a:moveTo>
                        <a:lnTo>
                          <a:pt x="259" y="259"/>
                        </a:lnTo>
                        <a:lnTo>
                          <a:pt x="0" y="259"/>
                        </a:lnTo>
                        <a:lnTo>
                          <a:pt x="10" y="199"/>
                        </a:lnTo>
                        <a:lnTo>
                          <a:pt x="259" y="199"/>
                        </a:lnTo>
                        <a:close/>
                        <a:moveTo>
                          <a:pt x="259" y="319"/>
                        </a:moveTo>
                        <a:lnTo>
                          <a:pt x="259" y="379"/>
                        </a:lnTo>
                        <a:lnTo>
                          <a:pt x="10" y="379"/>
                        </a:lnTo>
                        <a:lnTo>
                          <a:pt x="0" y="319"/>
                        </a:lnTo>
                        <a:lnTo>
                          <a:pt x="259" y="319"/>
                        </a:lnTo>
                        <a:close/>
                        <a:moveTo>
                          <a:pt x="259" y="499"/>
                        </a:moveTo>
                        <a:lnTo>
                          <a:pt x="60" y="499"/>
                        </a:lnTo>
                        <a:lnTo>
                          <a:pt x="30" y="439"/>
                        </a:lnTo>
                        <a:lnTo>
                          <a:pt x="259" y="439"/>
                        </a:lnTo>
                        <a:lnTo>
                          <a:pt x="259" y="499"/>
                        </a:lnTo>
                        <a:close/>
                        <a:moveTo>
                          <a:pt x="539" y="559"/>
                        </a:moveTo>
                        <a:lnTo>
                          <a:pt x="539" y="619"/>
                        </a:lnTo>
                        <a:lnTo>
                          <a:pt x="159" y="619"/>
                        </a:lnTo>
                        <a:lnTo>
                          <a:pt x="99" y="559"/>
                        </a:lnTo>
                        <a:lnTo>
                          <a:pt x="539" y="5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42" name="Circle"/>
                  <p:cNvSpPr>
                    <a:spLocks noChangeAspect="1" noEditPoints="1"/>
                  </p:cNvSpPr>
                  <p:nvPr/>
                </p:nvSpPr>
                <p:spPr bwMode="auto">
                  <a:xfrm>
                    <a:off x="2737960" y="3609976"/>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6" name="Cloud"/>
                <p:cNvGrpSpPr>
                  <a:grpSpLocks noChangeAspect="1"/>
                </p:cNvGrpSpPr>
                <p:nvPr/>
              </p:nvGrpSpPr>
              <p:grpSpPr>
                <a:xfrm>
                  <a:off x="5008190" y="3333750"/>
                  <a:ext cx="292608" cy="292608"/>
                  <a:chOff x="4276724" y="5322887"/>
                  <a:chExt cx="377825" cy="377825"/>
                </a:xfrm>
                <a:solidFill>
                  <a:srgbClr val="111111"/>
                </a:solidFill>
              </p:grpSpPr>
              <p:sp>
                <p:nvSpPr>
                  <p:cNvPr id="339" name="Cloud Icon"/>
                  <p:cNvSpPr>
                    <a:spLocks noChangeAspect="1"/>
                  </p:cNvSpPr>
                  <p:nvPr/>
                </p:nvSpPr>
                <p:spPr bwMode="auto">
                  <a:xfrm>
                    <a:off x="4368799" y="5459412"/>
                    <a:ext cx="193675" cy="104775"/>
                  </a:xfrm>
                  <a:custGeom>
                    <a:avLst/>
                    <a:gdLst>
                      <a:gd name="T0" fmla="*/ 536 w 678"/>
                      <a:gd name="T1" fmla="*/ 84 h 367"/>
                      <a:gd name="T2" fmla="*/ 678 w 678"/>
                      <a:gd name="T3" fmla="*/ 226 h 367"/>
                      <a:gd name="T4" fmla="*/ 536 w 678"/>
                      <a:gd name="T5" fmla="*/ 367 h 367"/>
                      <a:gd name="T6" fmla="*/ 71 w 678"/>
                      <a:gd name="T7" fmla="*/ 367 h 367"/>
                      <a:gd name="T8" fmla="*/ 0 w 678"/>
                      <a:gd name="T9" fmla="*/ 296 h 367"/>
                      <a:gd name="T10" fmla="*/ 58 w 678"/>
                      <a:gd name="T11" fmla="*/ 227 h 367"/>
                      <a:gd name="T12" fmla="*/ 57 w 678"/>
                      <a:gd name="T13" fmla="*/ 211 h 367"/>
                      <a:gd name="T14" fmla="*/ 151 w 678"/>
                      <a:gd name="T15" fmla="*/ 113 h 367"/>
                      <a:gd name="T16" fmla="*/ 311 w 678"/>
                      <a:gd name="T17" fmla="*/ 0 h 367"/>
                      <a:gd name="T18" fmla="*/ 467 w 678"/>
                      <a:gd name="T19" fmla="*/ 103 h 367"/>
                      <a:gd name="T20" fmla="*/ 536 w 678"/>
                      <a:gd name="T21" fmla="*/ 84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367">
                        <a:moveTo>
                          <a:pt x="536" y="84"/>
                        </a:moveTo>
                        <a:cubicBezTo>
                          <a:pt x="614" y="84"/>
                          <a:pt x="678" y="148"/>
                          <a:pt x="678" y="226"/>
                        </a:cubicBezTo>
                        <a:cubicBezTo>
                          <a:pt x="678" y="303"/>
                          <a:pt x="614" y="367"/>
                          <a:pt x="536" y="367"/>
                        </a:cubicBezTo>
                        <a:lnTo>
                          <a:pt x="71" y="367"/>
                        </a:lnTo>
                        <a:cubicBezTo>
                          <a:pt x="32" y="367"/>
                          <a:pt x="0" y="335"/>
                          <a:pt x="0" y="296"/>
                        </a:cubicBezTo>
                        <a:cubicBezTo>
                          <a:pt x="0" y="262"/>
                          <a:pt x="25" y="233"/>
                          <a:pt x="58" y="227"/>
                        </a:cubicBezTo>
                        <a:cubicBezTo>
                          <a:pt x="57" y="222"/>
                          <a:pt x="57" y="217"/>
                          <a:pt x="57" y="211"/>
                        </a:cubicBezTo>
                        <a:cubicBezTo>
                          <a:pt x="57" y="158"/>
                          <a:pt x="98" y="115"/>
                          <a:pt x="151" y="113"/>
                        </a:cubicBezTo>
                        <a:cubicBezTo>
                          <a:pt x="174" y="47"/>
                          <a:pt x="237" y="0"/>
                          <a:pt x="311" y="0"/>
                        </a:cubicBezTo>
                        <a:cubicBezTo>
                          <a:pt x="381" y="0"/>
                          <a:pt x="441" y="42"/>
                          <a:pt x="467" y="103"/>
                        </a:cubicBezTo>
                        <a:cubicBezTo>
                          <a:pt x="487" y="91"/>
                          <a:pt x="511" y="84"/>
                          <a:pt x="536"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40" name="Circle"/>
                  <p:cNvSpPr>
                    <a:spLocks noChangeAspect="1" noEditPoints="1"/>
                  </p:cNvSpPr>
                  <p:nvPr/>
                </p:nvSpPr>
                <p:spPr bwMode="auto">
                  <a:xfrm>
                    <a:off x="4276724" y="5322887"/>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7" name="Checklist"/>
                <p:cNvGrpSpPr>
                  <a:grpSpLocks noChangeAspect="1"/>
                </p:cNvGrpSpPr>
                <p:nvPr/>
              </p:nvGrpSpPr>
              <p:grpSpPr>
                <a:xfrm>
                  <a:off x="2874082" y="3333750"/>
                  <a:ext cx="292608" cy="292608"/>
                  <a:chOff x="3111499" y="5919788"/>
                  <a:chExt cx="377825" cy="377825"/>
                </a:xfrm>
                <a:solidFill>
                  <a:srgbClr val="111111"/>
                </a:solidFill>
              </p:grpSpPr>
              <p:sp>
                <p:nvSpPr>
                  <p:cNvPr id="337" name="Checklist Icon"/>
                  <p:cNvSpPr>
                    <a:spLocks noChangeAspect="1" noEditPoints="1"/>
                  </p:cNvSpPr>
                  <p:nvPr/>
                </p:nvSpPr>
                <p:spPr bwMode="auto">
                  <a:xfrm>
                    <a:off x="3176586" y="6035675"/>
                    <a:ext cx="247650" cy="146050"/>
                  </a:xfrm>
                  <a:custGeom>
                    <a:avLst/>
                    <a:gdLst>
                      <a:gd name="T0" fmla="*/ 280 w 865"/>
                      <a:gd name="T1" fmla="*/ 64 h 508"/>
                      <a:gd name="T2" fmla="*/ 745 w 865"/>
                      <a:gd name="T3" fmla="*/ 64 h 508"/>
                      <a:gd name="T4" fmla="*/ 788 w 865"/>
                      <a:gd name="T5" fmla="*/ 99 h 508"/>
                      <a:gd name="T6" fmla="*/ 745 w 865"/>
                      <a:gd name="T7" fmla="*/ 134 h 508"/>
                      <a:gd name="T8" fmla="*/ 280 w 865"/>
                      <a:gd name="T9" fmla="*/ 134 h 508"/>
                      <a:gd name="T10" fmla="*/ 237 w 865"/>
                      <a:gd name="T11" fmla="*/ 99 h 508"/>
                      <a:gd name="T12" fmla="*/ 280 w 865"/>
                      <a:gd name="T13" fmla="*/ 64 h 508"/>
                      <a:gd name="T14" fmla="*/ 280 w 865"/>
                      <a:gd name="T15" fmla="*/ 233 h 508"/>
                      <a:gd name="T16" fmla="*/ 823 w 865"/>
                      <a:gd name="T17" fmla="*/ 233 h 508"/>
                      <a:gd name="T18" fmla="*/ 865 w 865"/>
                      <a:gd name="T19" fmla="*/ 268 h 508"/>
                      <a:gd name="T20" fmla="*/ 816 w 865"/>
                      <a:gd name="T21" fmla="*/ 302 h 508"/>
                      <a:gd name="T22" fmla="*/ 273 w 865"/>
                      <a:gd name="T23" fmla="*/ 302 h 508"/>
                      <a:gd name="T24" fmla="*/ 237 w 865"/>
                      <a:gd name="T25" fmla="*/ 268 h 508"/>
                      <a:gd name="T26" fmla="*/ 280 w 865"/>
                      <a:gd name="T27" fmla="*/ 233 h 508"/>
                      <a:gd name="T28" fmla="*/ 280 w 865"/>
                      <a:gd name="T29" fmla="*/ 402 h 508"/>
                      <a:gd name="T30" fmla="*/ 682 w 865"/>
                      <a:gd name="T31" fmla="*/ 402 h 508"/>
                      <a:gd name="T32" fmla="*/ 724 w 865"/>
                      <a:gd name="T33" fmla="*/ 438 h 508"/>
                      <a:gd name="T34" fmla="*/ 682 w 865"/>
                      <a:gd name="T35" fmla="*/ 473 h 508"/>
                      <a:gd name="T36" fmla="*/ 280 w 865"/>
                      <a:gd name="T37" fmla="*/ 473 h 508"/>
                      <a:gd name="T38" fmla="*/ 237 w 865"/>
                      <a:gd name="T39" fmla="*/ 438 h 508"/>
                      <a:gd name="T40" fmla="*/ 280 w 865"/>
                      <a:gd name="T41" fmla="*/ 402 h 508"/>
                      <a:gd name="T42" fmla="*/ 33 w 865"/>
                      <a:gd name="T43" fmla="*/ 403 h 508"/>
                      <a:gd name="T44" fmla="*/ 81 w 865"/>
                      <a:gd name="T45" fmla="*/ 446 h 508"/>
                      <a:gd name="T46" fmla="*/ 167 w 865"/>
                      <a:gd name="T47" fmla="*/ 339 h 508"/>
                      <a:gd name="T48" fmla="*/ 205 w 865"/>
                      <a:gd name="T49" fmla="*/ 382 h 508"/>
                      <a:gd name="T50" fmla="*/ 98 w 865"/>
                      <a:gd name="T51" fmla="*/ 508 h 508"/>
                      <a:gd name="T52" fmla="*/ 68 w 865"/>
                      <a:gd name="T53" fmla="*/ 508 h 508"/>
                      <a:gd name="T54" fmla="*/ 0 w 865"/>
                      <a:gd name="T55" fmla="*/ 441 h 508"/>
                      <a:gd name="T56" fmla="*/ 0 w 865"/>
                      <a:gd name="T57" fmla="*/ 403 h 508"/>
                      <a:gd name="T58" fmla="*/ 33 w 865"/>
                      <a:gd name="T59" fmla="*/ 403 h 508"/>
                      <a:gd name="T60" fmla="*/ 36 w 865"/>
                      <a:gd name="T61" fmla="*/ 234 h 508"/>
                      <a:gd name="T62" fmla="*/ 85 w 865"/>
                      <a:gd name="T63" fmla="*/ 276 h 508"/>
                      <a:gd name="T64" fmla="*/ 171 w 865"/>
                      <a:gd name="T65" fmla="*/ 170 h 508"/>
                      <a:gd name="T66" fmla="*/ 209 w 865"/>
                      <a:gd name="T67" fmla="*/ 212 h 508"/>
                      <a:gd name="T68" fmla="*/ 102 w 865"/>
                      <a:gd name="T69" fmla="*/ 339 h 508"/>
                      <a:gd name="T70" fmla="*/ 72 w 865"/>
                      <a:gd name="T71" fmla="*/ 339 h 508"/>
                      <a:gd name="T72" fmla="*/ 4 w 865"/>
                      <a:gd name="T73" fmla="*/ 272 h 508"/>
                      <a:gd name="T74" fmla="*/ 4 w 865"/>
                      <a:gd name="T75" fmla="*/ 234 h 508"/>
                      <a:gd name="T76" fmla="*/ 36 w 865"/>
                      <a:gd name="T77" fmla="*/ 234 h 508"/>
                      <a:gd name="T78" fmla="*/ 36 w 865"/>
                      <a:gd name="T79" fmla="*/ 64 h 508"/>
                      <a:gd name="T80" fmla="*/ 85 w 865"/>
                      <a:gd name="T81" fmla="*/ 107 h 508"/>
                      <a:gd name="T82" fmla="*/ 171 w 865"/>
                      <a:gd name="T83" fmla="*/ 0 h 508"/>
                      <a:gd name="T84" fmla="*/ 209 w 865"/>
                      <a:gd name="T85" fmla="*/ 43 h 508"/>
                      <a:gd name="T86" fmla="*/ 102 w 865"/>
                      <a:gd name="T87" fmla="*/ 170 h 508"/>
                      <a:gd name="T88" fmla="*/ 72 w 865"/>
                      <a:gd name="T89" fmla="*/ 170 h 508"/>
                      <a:gd name="T90" fmla="*/ 4 w 865"/>
                      <a:gd name="T91" fmla="*/ 103 h 508"/>
                      <a:gd name="T92" fmla="*/ 4 w 865"/>
                      <a:gd name="T93" fmla="*/ 64 h 508"/>
                      <a:gd name="T94" fmla="*/ 36 w 865"/>
                      <a:gd name="T95" fmla="*/ 64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5" h="508">
                        <a:moveTo>
                          <a:pt x="280" y="64"/>
                        </a:moveTo>
                        <a:lnTo>
                          <a:pt x="745" y="64"/>
                        </a:lnTo>
                        <a:cubicBezTo>
                          <a:pt x="769" y="64"/>
                          <a:pt x="788" y="76"/>
                          <a:pt x="788" y="99"/>
                        </a:cubicBezTo>
                        <a:cubicBezTo>
                          <a:pt x="788" y="122"/>
                          <a:pt x="769" y="134"/>
                          <a:pt x="745" y="134"/>
                        </a:cubicBezTo>
                        <a:lnTo>
                          <a:pt x="280" y="134"/>
                        </a:lnTo>
                        <a:cubicBezTo>
                          <a:pt x="256" y="134"/>
                          <a:pt x="237" y="122"/>
                          <a:pt x="237" y="99"/>
                        </a:cubicBezTo>
                        <a:cubicBezTo>
                          <a:pt x="237" y="76"/>
                          <a:pt x="256" y="64"/>
                          <a:pt x="280" y="64"/>
                        </a:cubicBezTo>
                        <a:close/>
                        <a:moveTo>
                          <a:pt x="280" y="233"/>
                        </a:moveTo>
                        <a:lnTo>
                          <a:pt x="823" y="233"/>
                        </a:lnTo>
                        <a:cubicBezTo>
                          <a:pt x="846" y="233"/>
                          <a:pt x="865" y="245"/>
                          <a:pt x="865" y="268"/>
                        </a:cubicBezTo>
                        <a:cubicBezTo>
                          <a:pt x="865" y="292"/>
                          <a:pt x="840" y="302"/>
                          <a:pt x="816" y="302"/>
                        </a:cubicBezTo>
                        <a:lnTo>
                          <a:pt x="273" y="302"/>
                        </a:lnTo>
                        <a:cubicBezTo>
                          <a:pt x="250" y="302"/>
                          <a:pt x="237" y="292"/>
                          <a:pt x="237" y="268"/>
                        </a:cubicBezTo>
                        <a:cubicBezTo>
                          <a:pt x="237" y="245"/>
                          <a:pt x="256" y="233"/>
                          <a:pt x="280" y="233"/>
                        </a:cubicBezTo>
                        <a:close/>
                        <a:moveTo>
                          <a:pt x="280" y="402"/>
                        </a:moveTo>
                        <a:lnTo>
                          <a:pt x="682" y="402"/>
                        </a:lnTo>
                        <a:cubicBezTo>
                          <a:pt x="705" y="402"/>
                          <a:pt x="724" y="414"/>
                          <a:pt x="724" y="438"/>
                        </a:cubicBezTo>
                        <a:cubicBezTo>
                          <a:pt x="724" y="461"/>
                          <a:pt x="705" y="473"/>
                          <a:pt x="682" y="473"/>
                        </a:cubicBezTo>
                        <a:lnTo>
                          <a:pt x="280" y="473"/>
                        </a:lnTo>
                        <a:cubicBezTo>
                          <a:pt x="256" y="473"/>
                          <a:pt x="237" y="461"/>
                          <a:pt x="237" y="438"/>
                        </a:cubicBezTo>
                        <a:cubicBezTo>
                          <a:pt x="237" y="414"/>
                          <a:pt x="256" y="402"/>
                          <a:pt x="280" y="402"/>
                        </a:cubicBezTo>
                        <a:close/>
                        <a:moveTo>
                          <a:pt x="33" y="403"/>
                        </a:moveTo>
                        <a:lnTo>
                          <a:pt x="81" y="446"/>
                        </a:lnTo>
                        <a:lnTo>
                          <a:pt x="167" y="339"/>
                        </a:lnTo>
                        <a:lnTo>
                          <a:pt x="205" y="382"/>
                        </a:lnTo>
                        <a:lnTo>
                          <a:pt x="98" y="508"/>
                        </a:lnTo>
                        <a:lnTo>
                          <a:pt x="68" y="508"/>
                        </a:lnTo>
                        <a:lnTo>
                          <a:pt x="0" y="441"/>
                        </a:lnTo>
                        <a:lnTo>
                          <a:pt x="0" y="403"/>
                        </a:lnTo>
                        <a:lnTo>
                          <a:pt x="33" y="403"/>
                        </a:lnTo>
                        <a:close/>
                        <a:moveTo>
                          <a:pt x="36" y="234"/>
                        </a:moveTo>
                        <a:lnTo>
                          <a:pt x="85" y="276"/>
                        </a:lnTo>
                        <a:lnTo>
                          <a:pt x="171" y="170"/>
                        </a:lnTo>
                        <a:lnTo>
                          <a:pt x="209" y="212"/>
                        </a:lnTo>
                        <a:lnTo>
                          <a:pt x="102" y="339"/>
                        </a:lnTo>
                        <a:lnTo>
                          <a:pt x="72" y="339"/>
                        </a:lnTo>
                        <a:lnTo>
                          <a:pt x="4" y="272"/>
                        </a:lnTo>
                        <a:lnTo>
                          <a:pt x="4" y="234"/>
                        </a:lnTo>
                        <a:lnTo>
                          <a:pt x="36" y="234"/>
                        </a:lnTo>
                        <a:close/>
                        <a:moveTo>
                          <a:pt x="36" y="64"/>
                        </a:moveTo>
                        <a:lnTo>
                          <a:pt x="85" y="107"/>
                        </a:lnTo>
                        <a:lnTo>
                          <a:pt x="171" y="0"/>
                        </a:lnTo>
                        <a:lnTo>
                          <a:pt x="209" y="43"/>
                        </a:lnTo>
                        <a:lnTo>
                          <a:pt x="102" y="170"/>
                        </a:lnTo>
                        <a:lnTo>
                          <a:pt x="72" y="170"/>
                        </a:lnTo>
                        <a:lnTo>
                          <a:pt x="4" y="103"/>
                        </a:lnTo>
                        <a:lnTo>
                          <a:pt x="4" y="64"/>
                        </a:lnTo>
                        <a:lnTo>
                          <a:pt x="36" y="6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8" name="Circle"/>
                  <p:cNvSpPr>
                    <a:spLocks noChangeAspect="1" noEditPoints="1"/>
                  </p:cNvSpPr>
                  <p:nvPr/>
                </p:nvSpPr>
                <p:spPr bwMode="auto">
                  <a:xfrm>
                    <a:off x="3111499" y="5919788"/>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8" name="Bar Chart"/>
                <p:cNvGrpSpPr>
                  <a:grpSpLocks noChangeAspect="1"/>
                </p:cNvGrpSpPr>
                <p:nvPr/>
              </p:nvGrpSpPr>
              <p:grpSpPr>
                <a:xfrm>
                  <a:off x="7142298" y="3333750"/>
                  <a:ext cx="292608" cy="292608"/>
                  <a:chOff x="2729706" y="7027862"/>
                  <a:chExt cx="377825" cy="377825"/>
                </a:xfrm>
                <a:solidFill>
                  <a:srgbClr val="111111"/>
                </a:solidFill>
              </p:grpSpPr>
              <p:sp>
                <p:nvSpPr>
                  <p:cNvPr id="335" name="Bar Chart Icon"/>
                  <p:cNvSpPr>
                    <a:spLocks noChangeAspect="1" noEditPoints="1"/>
                  </p:cNvSpPr>
                  <p:nvPr/>
                </p:nvSpPr>
                <p:spPr bwMode="auto">
                  <a:xfrm>
                    <a:off x="2813843" y="7119937"/>
                    <a:ext cx="209550" cy="193675"/>
                  </a:xfrm>
                  <a:custGeom>
                    <a:avLst/>
                    <a:gdLst>
                      <a:gd name="T0" fmla="*/ 84 w 733"/>
                      <a:gd name="T1" fmla="*/ 593 h 677"/>
                      <a:gd name="T2" fmla="*/ 84 w 733"/>
                      <a:gd name="T3" fmla="*/ 282 h 677"/>
                      <a:gd name="T4" fmla="*/ 225 w 733"/>
                      <a:gd name="T5" fmla="*/ 282 h 677"/>
                      <a:gd name="T6" fmla="*/ 225 w 733"/>
                      <a:gd name="T7" fmla="*/ 593 h 677"/>
                      <a:gd name="T8" fmla="*/ 84 w 733"/>
                      <a:gd name="T9" fmla="*/ 593 h 677"/>
                      <a:gd name="T10" fmla="*/ 254 w 733"/>
                      <a:gd name="T11" fmla="*/ 593 h 677"/>
                      <a:gd name="T12" fmla="*/ 254 w 733"/>
                      <a:gd name="T13" fmla="*/ 56 h 677"/>
                      <a:gd name="T14" fmla="*/ 395 w 733"/>
                      <a:gd name="T15" fmla="*/ 56 h 677"/>
                      <a:gd name="T16" fmla="*/ 395 w 733"/>
                      <a:gd name="T17" fmla="*/ 593 h 677"/>
                      <a:gd name="T18" fmla="*/ 254 w 733"/>
                      <a:gd name="T19" fmla="*/ 593 h 677"/>
                      <a:gd name="T20" fmla="*/ 423 w 733"/>
                      <a:gd name="T21" fmla="*/ 593 h 677"/>
                      <a:gd name="T22" fmla="*/ 423 w 733"/>
                      <a:gd name="T23" fmla="*/ 395 h 677"/>
                      <a:gd name="T24" fmla="*/ 564 w 733"/>
                      <a:gd name="T25" fmla="*/ 395 h 677"/>
                      <a:gd name="T26" fmla="*/ 564 w 733"/>
                      <a:gd name="T27" fmla="*/ 593 h 677"/>
                      <a:gd name="T28" fmla="*/ 423 w 733"/>
                      <a:gd name="T29" fmla="*/ 593 h 677"/>
                      <a:gd name="T30" fmla="*/ 592 w 733"/>
                      <a:gd name="T31" fmla="*/ 593 h 677"/>
                      <a:gd name="T32" fmla="*/ 592 w 733"/>
                      <a:gd name="T33" fmla="*/ 169 h 677"/>
                      <a:gd name="T34" fmla="*/ 733 w 733"/>
                      <a:gd name="T35" fmla="*/ 169 h 677"/>
                      <a:gd name="T36" fmla="*/ 733 w 733"/>
                      <a:gd name="T37" fmla="*/ 593 h 677"/>
                      <a:gd name="T38" fmla="*/ 592 w 733"/>
                      <a:gd name="T39" fmla="*/ 593 h 677"/>
                      <a:gd name="T40" fmla="*/ 0 w 733"/>
                      <a:gd name="T41" fmla="*/ 0 h 677"/>
                      <a:gd name="T42" fmla="*/ 56 w 733"/>
                      <a:gd name="T43" fmla="*/ 0 h 677"/>
                      <a:gd name="T44" fmla="*/ 56 w 733"/>
                      <a:gd name="T45" fmla="*/ 621 h 677"/>
                      <a:gd name="T46" fmla="*/ 733 w 733"/>
                      <a:gd name="T47" fmla="*/ 621 h 677"/>
                      <a:gd name="T48" fmla="*/ 733 w 733"/>
                      <a:gd name="T49" fmla="*/ 677 h 677"/>
                      <a:gd name="T50" fmla="*/ 0 w 733"/>
                      <a:gd name="T51" fmla="*/ 677 h 677"/>
                      <a:gd name="T52" fmla="*/ 0 w 733"/>
                      <a:gd name="T53"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3" h="677">
                        <a:moveTo>
                          <a:pt x="84" y="593"/>
                        </a:moveTo>
                        <a:lnTo>
                          <a:pt x="84" y="282"/>
                        </a:lnTo>
                        <a:lnTo>
                          <a:pt x="225" y="282"/>
                        </a:lnTo>
                        <a:lnTo>
                          <a:pt x="225" y="593"/>
                        </a:lnTo>
                        <a:lnTo>
                          <a:pt x="84" y="593"/>
                        </a:lnTo>
                        <a:close/>
                        <a:moveTo>
                          <a:pt x="254" y="593"/>
                        </a:moveTo>
                        <a:lnTo>
                          <a:pt x="254" y="56"/>
                        </a:lnTo>
                        <a:lnTo>
                          <a:pt x="395" y="56"/>
                        </a:lnTo>
                        <a:lnTo>
                          <a:pt x="395" y="593"/>
                        </a:lnTo>
                        <a:lnTo>
                          <a:pt x="254" y="593"/>
                        </a:lnTo>
                        <a:close/>
                        <a:moveTo>
                          <a:pt x="423" y="593"/>
                        </a:moveTo>
                        <a:lnTo>
                          <a:pt x="423" y="395"/>
                        </a:lnTo>
                        <a:lnTo>
                          <a:pt x="564" y="395"/>
                        </a:lnTo>
                        <a:lnTo>
                          <a:pt x="564" y="593"/>
                        </a:lnTo>
                        <a:lnTo>
                          <a:pt x="423" y="593"/>
                        </a:lnTo>
                        <a:close/>
                        <a:moveTo>
                          <a:pt x="592" y="593"/>
                        </a:moveTo>
                        <a:lnTo>
                          <a:pt x="592" y="169"/>
                        </a:lnTo>
                        <a:lnTo>
                          <a:pt x="733" y="169"/>
                        </a:lnTo>
                        <a:lnTo>
                          <a:pt x="733" y="593"/>
                        </a:lnTo>
                        <a:lnTo>
                          <a:pt x="592" y="593"/>
                        </a:lnTo>
                        <a:close/>
                        <a:moveTo>
                          <a:pt x="0" y="0"/>
                        </a:moveTo>
                        <a:lnTo>
                          <a:pt x="56" y="0"/>
                        </a:lnTo>
                        <a:lnTo>
                          <a:pt x="56" y="621"/>
                        </a:lnTo>
                        <a:lnTo>
                          <a:pt x="733" y="621"/>
                        </a:lnTo>
                        <a:lnTo>
                          <a:pt x="733" y="677"/>
                        </a:lnTo>
                        <a:lnTo>
                          <a:pt x="0" y="67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6" name="Circle"/>
                  <p:cNvSpPr>
                    <a:spLocks noChangeAspect="1" noEditPoints="1"/>
                  </p:cNvSpPr>
                  <p:nvPr/>
                </p:nvSpPr>
                <p:spPr bwMode="auto">
                  <a:xfrm>
                    <a:off x="2729706" y="7027862"/>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29" name="Command Line"/>
                <p:cNvGrpSpPr>
                  <a:grpSpLocks noChangeAspect="1"/>
                </p:cNvGrpSpPr>
                <p:nvPr/>
              </p:nvGrpSpPr>
              <p:grpSpPr>
                <a:xfrm>
                  <a:off x="6075244" y="3333750"/>
                  <a:ext cx="292608" cy="292608"/>
                  <a:chOff x="3127688" y="10444797"/>
                  <a:chExt cx="377825" cy="377825"/>
                </a:xfrm>
                <a:solidFill>
                  <a:srgbClr val="111111"/>
                </a:solidFill>
              </p:grpSpPr>
              <p:sp>
                <p:nvSpPr>
                  <p:cNvPr id="333" name="Command Line Icon"/>
                  <p:cNvSpPr>
                    <a:spLocks noChangeAspect="1" noEditPoints="1"/>
                  </p:cNvSpPr>
                  <p:nvPr/>
                </p:nvSpPr>
                <p:spPr bwMode="auto">
                  <a:xfrm>
                    <a:off x="3211825" y="10544809"/>
                    <a:ext cx="209550" cy="177800"/>
                  </a:xfrm>
                  <a:custGeom>
                    <a:avLst/>
                    <a:gdLst>
                      <a:gd name="T0" fmla="*/ 0 w 734"/>
                      <a:gd name="T1" fmla="*/ 0 h 621"/>
                      <a:gd name="T2" fmla="*/ 734 w 734"/>
                      <a:gd name="T3" fmla="*/ 0 h 621"/>
                      <a:gd name="T4" fmla="*/ 734 w 734"/>
                      <a:gd name="T5" fmla="*/ 621 h 621"/>
                      <a:gd name="T6" fmla="*/ 0 w 734"/>
                      <a:gd name="T7" fmla="*/ 621 h 621"/>
                      <a:gd name="T8" fmla="*/ 0 w 734"/>
                      <a:gd name="T9" fmla="*/ 0 h 621"/>
                      <a:gd name="T10" fmla="*/ 57 w 734"/>
                      <a:gd name="T11" fmla="*/ 113 h 621"/>
                      <a:gd name="T12" fmla="*/ 57 w 734"/>
                      <a:gd name="T13" fmla="*/ 565 h 621"/>
                      <a:gd name="T14" fmla="*/ 678 w 734"/>
                      <a:gd name="T15" fmla="*/ 565 h 621"/>
                      <a:gd name="T16" fmla="*/ 678 w 734"/>
                      <a:gd name="T17" fmla="*/ 113 h 621"/>
                      <a:gd name="T18" fmla="*/ 57 w 734"/>
                      <a:gd name="T19" fmla="*/ 113 h 621"/>
                      <a:gd name="T20" fmla="*/ 113 w 734"/>
                      <a:gd name="T21" fmla="*/ 198 h 621"/>
                      <a:gd name="T22" fmla="*/ 198 w 734"/>
                      <a:gd name="T23" fmla="*/ 198 h 621"/>
                      <a:gd name="T24" fmla="*/ 282 w 734"/>
                      <a:gd name="T25" fmla="*/ 311 h 621"/>
                      <a:gd name="T26" fmla="*/ 198 w 734"/>
                      <a:gd name="T27" fmla="*/ 424 h 621"/>
                      <a:gd name="T28" fmla="*/ 113 w 734"/>
                      <a:gd name="T29" fmla="*/ 424 h 621"/>
                      <a:gd name="T30" fmla="*/ 198 w 734"/>
                      <a:gd name="T31" fmla="*/ 311 h 621"/>
                      <a:gd name="T32" fmla="*/ 113 w 734"/>
                      <a:gd name="T33" fmla="*/ 19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4" h="621">
                        <a:moveTo>
                          <a:pt x="0" y="0"/>
                        </a:moveTo>
                        <a:lnTo>
                          <a:pt x="734" y="0"/>
                        </a:lnTo>
                        <a:lnTo>
                          <a:pt x="734" y="621"/>
                        </a:lnTo>
                        <a:lnTo>
                          <a:pt x="0" y="621"/>
                        </a:lnTo>
                        <a:lnTo>
                          <a:pt x="0" y="0"/>
                        </a:lnTo>
                        <a:close/>
                        <a:moveTo>
                          <a:pt x="57" y="113"/>
                        </a:moveTo>
                        <a:lnTo>
                          <a:pt x="57" y="565"/>
                        </a:lnTo>
                        <a:lnTo>
                          <a:pt x="678" y="565"/>
                        </a:lnTo>
                        <a:lnTo>
                          <a:pt x="678" y="113"/>
                        </a:lnTo>
                        <a:lnTo>
                          <a:pt x="57" y="113"/>
                        </a:lnTo>
                        <a:close/>
                        <a:moveTo>
                          <a:pt x="113" y="198"/>
                        </a:moveTo>
                        <a:lnTo>
                          <a:pt x="198" y="198"/>
                        </a:lnTo>
                        <a:lnTo>
                          <a:pt x="282" y="311"/>
                        </a:lnTo>
                        <a:lnTo>
                          <a:pt x="198" y="424"/>
                        </a:lnTo>
                        <a:lnTo>
                          <a:pt x="113" y="424"/>
                        </a:lnTo>
                        <a:lnTo>
                          <a:pt x="198" y="311"/>
                        </a:lnTo>
                        <a:lnTo>
                          <a:pt x="113" y="19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4" name="Circle"/>
                  <p:cNvSpPr>
                    <a:spLocks noChangeAspect="1" noEditPoints="1"/>
                  </p:cNvSpPr>
                  <p:nvPr/>
                </p:nvSpPr>
                <p:spPr bwMode="auto">
                  <a:xfrm>
                    <a:off x="3127688" y="10444797"/>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30" name="Tiles (9)"/>
                <p:cNvGrpSpPr>
                  <a:grpSpLocks noChangeAspect="1"/>
                </p:cNvGrpSpPr>
                <p:nvPr/>
              </p:nvGrpSpPr>
              <p:grpSpPr>
                <a:xfrm>
                  <a:off x="8209352" y="3333750"/>
                  <a:ext cx="292608" cy="292608"/>
                  <a:chOff x="1944686" y="5908675"/>
                  <a:chExt cx="377825" cy="377825"/>
                </a:xfrm>
                <a:solidFill>
                  <a:srgbClr val="111111"/>
                </a:solidFill>
              </p:grpSpPr>
              <p:sp>
                <p:nvSpPr>
                  <p:cNvPr id="331" name="Tiles (9) Icon"/>
                  <p:cNvSpPr>
                    <a:spLocks noChangeAspect="1" noEditPoints="1"/>
                  </p:cNvSpPr>
                  <p:nvPr/>
                </p:nvSpPr>
                <p:spPr bwMode="auto">
                  <a:xfrm>
                    <a:off x="2044698" y="6008687"/>
                    <a:ext cx="177800" cy="177800"/>
                  </a:xfrm>
                  <a:custGeom>
                    <a:avLst/>
                    <a:gdLst>
                      <a:gd name="T0" fmla="*/ 226 w 621"/>
                      <a:gd name="T1" fmla="*/ 226 h 621"/>
                      <a:gd name="T2" fmla="*/ 395 w 621"/>
                      <a:gd name="T3" fmla="*/ 226 h 621"/>
                      <a:gd name="T4" fmla="*/ 395 w 621"/>
                      <a:gd name="T5" fmla="*/ 395 h 621"/>
                      <a:gd name="T6" fmla="*/ 226 w 621"/>
                      <a:gd name="T7" fmla="*/ 395 h 621"/>
                      <a:gd name="T8" fmla="*/ 226 w 621"/>
                      <a:gd name="T9" fmla="*/ 226 h 621"/>
                      <a:gd name="T10" fmla="*/ 226 w 621"/>
                      <a:gd name="T11" fmla="*/ 0 h 621"/>
                      <a:gd name="T12" fmla="*/ 395 w 621"/>
                      <a:gd name="T13" fmla="*/ 0 h 621"/>
                      <a:gd name="T14" fmla="*/ 395 w 621"/>
                      <a:gd name="T15" fmla="*/ 170 h 621"/>
                      <a:gd name="T16" fmla="*/ 226 w 621"/>
                      <a:gd name="T17" fmla="*/ 170 h 621"/>
                      <a:gd name="T18" fmla="*/ 226 w 621"/>
                      <a:gd name="T19" fmla="*/ 0 h 621"/>
                      <a:gd name="T20" fmla="*/ 0 w 621"/>
                      <a:gd name="T21" fmla="*/ 0 h 621"/>
                      <a:gd name="T22" fmla="*/ 170 w 621"/>
                      <a:gd name="T23" fmla="*/ 0 h 621"/>
                      <a:gd name="T24" fmla="*/ 170 w 621"/>
                      <a:gd name="T25" fmla="*/ 170 h 621"/>
                      <a:gd name="T26" fmla="*/ 0 w 621"/>
                      <a:gd name="T27" fmla="*/ 170 h 621"/>
                      <a:gd name="T28" fmla="*/ 0 w 621"/>
                      <a:gd name="T29" fmla="*/ 0 h 621"/>
                      <a:gd name="T30" fmla="*/ 0 w 621"/>
                      <a:gd name="T31" fmla="*/ 226 h 621"/>
                      <a:gd name="T32" fmla="*/ 170 w 621"/>
                      <a:gd name="T33" fmla="*/ 226 h 621"/>
                      <a:gd name="T34" fmla="*/ 170 w 621"/>
                      <a:gd name="T35" fmla="*/ 395 h 621"/>
                      <a:gd name="T36" fmla="*/ 0 w 621"/>
                      <a:gd name="T37" fmla="*/ 395 h 621"/>
                      <a:gd name="T38" fmla="*/ 0 w 621"/>
                      <a:gd name="T39" fmla="*/ 226 h 621"/>
                      <a:gd name="T40" fmla="*/ 452 w 621"/>
                      <a:gd name="T41" fmla="*/ 226 h 621"/>
                      <a:gd name="T42" fmla="*/ 621 w 621"/>
                      <a:gd name="T43" fmla="*/ 226 h 621"/>
                      <a:gd name="T44" fmla="*/ 621 w 621"/>
                      <a:gd name="T45" fmla="*/ 395 h 621"/>
                      <a:gd name="T46" fmla="*/ 452 w 621"/>
                      <a:gd name="T47" fmla="*/ 395 h 621"/>
                      <a:gd name="T48" fmla="*/ 452 w 621"/>
                      <a:gd name="T49" fmla="*/ 226 h 621"/>
                      <a:gd name="T50" fmla="*/ 452 w 621"/>
                      <a:gd name="T51" fmla="*/ 0 h 621"/>
                      <a:gd name="T52" fmla="*/ 621 w 621"/>
                      <a:gd name="T53" fmla="*/ 0 h 621"/>
                      <a:gd name="T54" fmla="*/ 621 w 621"/>
                      <a:gd name="T55" fmla="*/ 170 h 621"/>
                      <a:gd name="T56" fmla="*/ 452 w 621"/>
                      <a:gd name="T57" fmla="*/ 170 h 621"/>
                      <a:gd name="T58" fmla="*/ 452 w 621"/>
                      <a:gd name="T59" fmla="*/ 0 h 621"/>
                      <a:gd name="T60" fmla="*/ 0 w 621"/>
                      <a:gd name="T61" fmla="*/ 452 h 621"/>
                      <a:gd name="T62" fmla="*/ 170 w 621"/>
                      <a:gd name="T63" fmla="*/ 452 h 621"/>
                      <a:gd name="T64" fmla="*/ 170 w 621"/>
                      <a:gd name="T65" fmla="*/ 621 h 621"/>
                      <a:gd name="T66" fmla="*/ 0 w 621"/>
                      <a:gd name="T67" fmla="*/ 621 h 621"/>
                      <a:gd name="T68" fmla="*/ 0 w 621"/>
                      <a:gd name="T69" fmla="*/ 452 h 621"/>
                      <a:gd name="T70" fmla="*/ 226 w 621"/>
                      <a:gd name="T71" fmla="*/ 452 h 621"/>
                      <a:gd name="T72" fmla="*/ 395 w 621"/>
                      <a:gd name="T73" fmla="*/ 452 h 621"/>
                      <a:gd name="T74" fmla="*/ 395 w 621"/>
                      <a:gd name="T75" fmla="*/ 621 h 621"/>
                      <a:gd name="T76" fmla="*/ 226 w 621"/>
                      <a:gd name="T77" fmla="*/ 621 h 621"/>
                      <a:gd name="T78" fmla="*/ 226 w 621"/>
                      <a:gd name="T79" fmla="*/ 452 h 621"/>
                      <a:gd name="T80" fmla="*/ 452 w 621"/>
                      <a:gd name="T81" fmla="*/ 452 h 621"/>
                      <a:gd name="T82" fmla="*/ 621 w 621"/>
                      <a:gd name="T83" fmla="*/ 452 h 621"/>
                      <a:gd name="T84" fmla="*/ 621 w 621"/>
                      <a:gd name="T85" fmla="*/ 621 h 621"/>
                      <a:gd name="T86" fmla="*/ 452 w 621"/>
                      <a:gd name="T87" fmla="*/ 621 h 621"/>
                      <a:gd name="T88" fmla="*/ 452 w 621"/>
                      <a:gd name="T89" fmla="*/ 45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1" h="621">
                        <a:moveTo>
                          <a:pt x="226" y="226"/>
                        </a:moveTo>
                        <a:lnTo>
                          <a:pt x="395" y="226"/>
                        </a:lnTo>
                        <a:lnTo>
                          <a:pt x="395" y="395"/>
                        </a:lnTo>
                        <a:lnTo>
                          <a:pt x="226" y="395"/>
                        </a:lnTo>
                        <a:lnTo>
                          <a:pt x="226" y="226"/>
                        </a:lnTo>
                        <a:close/>
                        <a:moveTo>
                          <a:pt x="226" y="0"/>
                        </a:moveTo>
                        <a:lnTo>
                          <a:pt x="395" y="0"/>
                        </a:lnTo>
                        <a:lnTo>
                          <a:pt x="395" y="170"/>
                        </a:lnTo>
                        <a:lnTo>
                          <a:pt x="226" y="170"/>
                        </a:lnTo>
                        <a:lnTo>
                          <a:pt x="226" y="0"/>
                        </a:lnTo>
                        <a:close/>
                        <a:moveTo>
                          <a:pt x="0" y="0"/>
                        </a:moveTo>
                        <a:lnTo>
                          <a:pt x="170" y="0"/>
                        </a:lnTo>
                        <a:lnTo>
                          <a:pt x="170" y="170"/>
                        </a:lnTo>
                        <a:lnTo>
                          <a:pt x="0" y="170"/>
                        </a:lnTo>
                        <a:lnTo>
                          <a:pt x="0" y="0"/>
                        </a:lnTo>
                        <a:close/>
                        <a:moveTo>
                          <a:pt x="0" y="226"/>
                        </a:moveTo>
                        <a:lnTo>
                          <a:pt x="170" y="226"/>
                        </a:lnTo>
                        <a:lnTo>
                          <a:pt x="170" y="395"/>
                        </a:lnTo>
                        <a:lnTo>
                          <a:pt x="0" y="395"/>
                        </a:lnTo>
                        <a:lnTo>
                          <a:pt x="0" y="226"/>
                        </a:lnTo>
                        <a:close/>
                        <a:moveTo>
                          <a:pt x="452" y="226"/>
                        </a:moveTo>
                        <a:lnTo>
                          <a:pt x="621" y="226"/>
                        </a:lnTo>
                        <a:lnTo>
                          <a:pt x="621" y="395"/>
                        </a:lnTo>
                        <a:lnTo>
                          <a:pt x="452" y="395"/>
                        </a:lnTo>
                        <a:lnTo>
                          <a:pt x="452" y="226"/>
                        </a:lnTo>
                        <a:close/>
                        <a:moveTo>
                          <a:pt x="452" y="0"/>
                        </a:moveTo>
                        <a:lnTo>
                          <a:pt x="621" y="0"/>
                        </a:lnTo>
                        <a:lnTo>
                          <a:pt x="621" y="170"/>
                        </a:lnTo>
                        <a:lnTo>
                          <a:pt x="452" y="170"/>
                        </a:lnTo>
                        <a:lnTo>
                          <a:pt x="452" y="0"/>
                        </a:lnTo>
                        <a:close/>
                        <a:moveTo>
                          <a:pt x="0" y="452"/>
                        </a:moveTo>
                        <a:lnTo>
                          <a:pt x="170" y="452"/>
                        </a:lnTo>
                        <a:lnTo>
                          <a:pt x="170" y="621"/>
                        </a:lnTo>
                        <a:lnTo>
                          <a:pt x="0" y="621"/>
                        </a:lnTo>
                        <a:lnTo>
                          <a:pt x="0" y="452"/>
                        </a:lnTo>
                        <a:close/>
                        <a:moveTo>
                          <a:pt x="226" y="452"/>
                        </a:moveTo>
                        <a:lnTo>
                          <a:pt x="395" y="452"/>
                        </a:lnTo>
                        <a:lnTo>
                          <a:pt x="395" y="621"/>
                        </a:lnTo>
                        <a:lnTo>
                          <a:pt x="226" y="621"/>
                        </a:lnTo>
                        <a:lnTo>
                          <a:pt x="226" y="452"/>
                        </a:lnTo>
                        <a:close/>
                        <a:moveTo>
                          <a:pt x="452" y="452"/>
                        </a:moveTo>
                        <a:lnTo>
                          <a:pt x="621" y="452"/>
                        </a:lnTo>
                        <a:lnTo>
                          <a:pt x="621" y="621"/>
                        </a:lnTo>
                        <a:lnTo>
                          <a:pt x="452" y="621"/>
                        </a:lnTo>
                        <a:lnTo>
                          <a:pt x="452" y="4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32" name="Circle"/>
                  <p:cNvSpPr>
                    <a:spLocks noChangeAspect="1" noEditPoints="1"/>
                  </p:cNvSpPr>
                  <p:nvPr/>
                </p:nvSpPr>
                <p:spPr bwMode="auto">
                  <a:xfrm>
                    <a:off x="1944686" y="590867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sp>
            <p:nvSpPr>
              <p:cNvPr id="316" name="Rectangle 315"/>
              <p:cNvSpPr/>
              <p:nvPr/>
            </p:nvSpPr>
            <p:spPr>
              <a:xfrm>
                <a:off x="1769098" y="2843540"/>
                <a:ext cx="6582333" cy="261610"/>
              </a:xfrm>
              <a:prstGeom prst="rect">
                <a:avLst/>
              </a:prstGeom>
            </p:spPr>
            <p:txBody>
              <a:bodyPr wrap="square">
                <a:spAutoFit/>
              </a:bodyPr>
              <a:lstStyle/>
              <a:p>
                <a:pPr algn="ctr"/>
                <a:r>
                  <a:rPr lang="en-US" sz="1100" b="1" dirty="0" smtClean="0">
                    <a:solidFill>
                      <a:srgbClr val="111111"/>
                    </a:solidFill>
                    <a:latin typeface="Trebuchet MS"/>
                    <a:cs typeface="Trebuchet MS"/>
                  </a:rPr>
                  <a:t>Shared visibility and flexible automation</a:t>
                </a:r>
                <a:endParaRPr lang="en-US" sz="1100" b="1" dirty="0">
                  <a:solidFill>
                    <a:srgbClr val="111111"/>
                  </a:solidFill>
                  <a:latin typeface="Trebuchet MS"/>
                  <a:cs typeface="Trebuchet MS"/>
                </a:endParaRPr>
              </a:p>
            </p:txBody>
          </p:sp>
        </p:grpSp>
        <p:grpSp>
          <p:nvGrpSpPr>
            <p:cNvPr id="345" name="Group 344"/>
            <p:cNvGrpSpPr/>
            <p:nvPr/>
          </p:nvGrpSpPr>
          <p:grpSpPr>
            <a:xfrm>
              <a:off x="1509784" y="3793449"/>
              <a:ext cx="6590379" cy="833934"/>
              <a:chOff x="1765486" y="3605540"/>
              <a:chExt cx="6590379" cy="833934"/>
            </a:xfrm>
          </p:grpSpPr>
          <p:sp>
            <p:nvSpPr>
              <p:cNvPr id="346" name="Rectangle 345"/>
              <p:cNvSpPr/>
              <p:nvPr/>
            </p:nvSpPr>
            <p:spPr>
              <a:xfrm>
                <a:off x="1765486" y="3638550"/>
                <a:ext cx="6580791" cy="800924"/>
              </a:xfrm>
              <a:prstGeom prst="rect">
                <a:avLst/>
              </a:prstGeom>
              <a:solidFill>
                <a:schemeClr val="bg1">
                  <a:lumMod val="65000"/>
                  <a:alpha val="4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horz" rtlCol="0" anchor="t"/>
              <a:lstStyle/>
              <a:p>
                <a:pPr algn="ctr"/>
                <a:endParaRPr lang="en-US" sz="2000">
                  <a:solidFill>
                    <a:srgbClr val="FFFFFF"/>
                  </a:solidFill>
                  <a:latin typeface="Trebuchet MS"/>
                  <a:cs typeface="Trebuchet MS"/>
                </a:endParaRPr>
              </a:p>
            </p:txBody>
          </p:sp>
          <p:grpSp>
            <p:nvGrpSpPr>
              <p:cNvPr id="347" name="Group 346"/>
              <p:cNvGrpSpPr/>
              <p:nvPr/>
            </p:nvGrpSpPr>
            <p:grpSpPr>
              <a:xfrm>
                <a:off x="1825384" y="3916884"/>
                <a:ext cx="6296657" cy="434642"/>
                <a:chOff x="1428962" y="4095750"/>
                <a:chExt cx="7314430" cy="504896"/>
              </a:xfrm>
            </p:grpSpPr>
            <p:sp>
              <p:nvSpPr>
                <p:cNvPr id="349" name="Rectangle 348"/>
                <p:cNvSpPr/>
                <p:nvPr/>
              </p:nvSpPr>
              <p:spPr>
                <a:xfrm>
                  <a:off x="6491966" y="4386131"/>
                  <a:ext cx="586937" cy="214515"/>
                </a:xfrm>
                <a:prstGeom prst="rect">
                  <a:avLst/>
                </a:prstGeom>
              </p:spPr>
              <p:txBody>
                <a:bodyPr wrap="none">
                  <a:spAutoFit/>
                </a:bodyPr>
                <a:lstStyle/>
                <a:p>
                  <a:pPr algn="ctr"/>
                  <a:r>
                    <a:rPr lang="en-US" sz="600" b="1" dirty="0" smtClean="0">
                      <a:solidFill>
                        <a:srgbClr val="111111"/>
                      </a:solidFill>
                      <a:latin typeface="Trebuchet MS"/>
                      <a:cs typeface="Trebuchet MS"/>
                    </a:rPr>
                    <a:t>Security</a:t>
                  </a:r>
                  <a:endParaRPr lang="en-US" sz="600" b="1" dirty="0">
                    <a:solidFill>
                      <a:srgbClr val="111111"/>
                    </a:solidFill>
                    <a:latin typeface="Trebuchet MS"/>
                    <a:cs typeface="Trebuchet MS"/>
                  </a:endParaRPr>
                </a:p>
              </p:txBody>
            </p:sp>
            <p:sp>
              <p:nvSpPr>
                <p:cNvPr id="350" name="Rectangle 349"/>
                <p:cNvSpPr/>
                <p:nvPr/>
              </p:nvSpPr>
              <p:spPr>
                <a:xfrm>
                  <a:off x="1428962" y="4386130"/>
                  <a:ext cx="929564" cy="214515"/>
                </a:xfrm>
                <a:prstGeom prst="rect">
                  <a:avLst/>
                </a:prstGeom>
              </p:spPr>
              <p:txBody>
                <a:bodyPr wrap="none">
                  <a:spAutoFit/>
                </a:bodyPr>
                <a:lstStyle/>
                <a:p>
                  <a:pPr algn="ctr"/>
                  <a:r>
                    <a:rPr lang="en-US" sz="600" b="1" dirty="0" smtClean="0">
                      <a:solidFill>
                        <a:srgbClr val="111111"/>
                      </a:solidFill>
                      <a:latin typeface="Trebuchet MS"/>
                      <a:cs typeface="Trebuchet MS"/>
                    </a:rPr>
                    <a:t>High Availability</a:t>
                  </a:r>
                  <a:endParaRPr lang="en-US" sz="600" b="1" dirty="0">
                    <a:solidFill>
                      <a:srgbClr val="111111"/>
                    </a:solidFill>
                    <a:latin typeface="Trebuchet MS"/>
                    <a:cs typeface="Trebuchet MS"/>
                  </a:endParaRPr>
                </a:p>
              </p:txBody>
            </p:sp>
            <p:sp>
              <p:nvSpPr>
                <p:cNvPr id="351" name="Rectangle 350"/>
                <p:cNvSpPr/>
                <p:nvPr/>
              </p:nvSpPr>
              <p:spPr>
                <a:xfrm>
                  <a:off x="2956811" y="4386130"/>
                  <a:ext cx="1138120" cy="214515"/>
                </a:xfrm>
                <a:prstGeom prst="rect">
                  <a:avLst/>
                </a:prstGeom>
              </p:spPr>
              <p:txBody>
                <a:bodyPr wrap="none">
                  <a:spAutoFit/>
                </a:bodyPr>
                <a:lstStyle/>
                <a:p>
                  <a:pPr algn="ctr"/>
                  <a:r>
                    <a:rPr lang="en-US" sz="600" b="1" dirty="0" smtClean="0">
                      <a:solidFill>
                        <a:srgbClr val="111111"/>
                      </a:solidFill>
                      <a:latin typeface="Trebuchet MS"/>
                      <a:cs typeface="Trebuchet MS"/>
                    </a:rPr>
                    <a:t>Horizontal Scalability</a:t>
                  </a:r>
                  <a:endParaRPr lang="en-US" sz="600" b="1" dirty="0">
                    <a:solidFill>
                      <a:srgbClr val="111111"/>
                    </a:solidFill>
                    <a:latin typeface="Trebuchet MS"/>
                    <a:cs typeface="Trebuchet MS"/>
                  </a:endParaRPr>
                </a:p>
              </p:txBody>
            </p:sp>
            <p:sp>
              <p:nvSpPr>
                <p:cNvPr id="352" name="Rectangle 351"/>
                <p:cNvSpPr/>
                <p:nvPr/>
              </p:nvSpPr>
              <p:spPr>
                <a:xfrm>
                  <a:off x="4780591" y="4386130"/>
                  <a:ext cx="721008" cy="214515"/>
                </a:xfrm>
                <a:prstGeom prst="rect">
                  <a:avLst/>
                </a:prstGeom>
              </p:spPr>
              <p:txBody>
                <a:bodyPr wrap="none">
                  <a:spAutoFit/>
                </a:bodyPr>
                <a:lstStyle/>
                <a:p>
                  <a:pPr algn="ctr"/>
                  <a:r>
                    <a:rPr lang="en-US" sz="600" b="1" dirty="0" smtClean="0">
                      <a:solidFill>
                        <a:srgbClr val="111111"/>
                      </a:solidFill>
                      <a:latin typeface="Trebuchet MS"/>
                      <a:cs typeface="Trebuchet MS"/>
                    </a:rPr>
                    <a:t>Traceability</a:t>
                  </a:r>
                  <a:endParaRPr lang="en-US" sz="600" b="1" dirty="0">
                    <a:solidFill>
                      <a:srgbClr val="111111"/>
                    </a:solidFill>
                    <a:latin typeface="Trebuchet MS"/>
                    <a:cs typeface="Trebuchet MS"/>
                  </a:endParaRPr>
                </a:p>
              </p:txBody>
            </p:sp>
            <p:sp>
              <p:nvSpPr>
                <p:cNvPr id="353" name="Rectangle 352"/>
                <p:cNvSpPr/>
                <p:nvPr/>
              </p:nvSpPr>
              <p:spPr>
                <a:xfrm>
                  <a:off x="7928085" y="4386130"/>
                  <a:ext cx="815307" cy="214515"/>
                </a:xfrm>
                <a:prstGeom prst="rect">
                  <a:avLst/>
                </a:prstGeom>
              </p:spPr>
              <p:txBody>
                <a:bodyPr wrap="none">
                  <a:spAutoFit/>
                </a:bodyPr>
                <a:lstStyle/>
                <a:p>
                  <a:pPr algn="ctr"/>
                  <a:r>
                    <a:rPr lang="en-US" sz="600" b="1" dirty="0" smtClean="0">
                      <a:solidFill>
                        <a:srgbClr val="111111"/>
                      </a:solidFill>
                      <a:latin typeface="Trebuchet MS"/>
                      <a:cs typeface="Trebuchet MS"/>
                    </a:rPr>
                    <a:t>Multi-platform</a:t>
                  </a:r>
                  <a:endParaRPr lang="en-US" sz="600" b="1" dirty="0">
                    <a:solidFill>
                      <a:srgbClr val="111111"/>
                    </a:solidFill>
                    <a:latin typeface="Trebuchet MS"/>
                    <a:cs typeface="Trebuchet MS"/>
                  </a:endParaRPr>
                </a:p>
              </p:txBody>
            </p:sp>
            <p:grpSp>
              <p:nvGrpSpPr>
                <p:cNvPr id="354" name="Group 353"/>
                <p:cNvGrpSpPr>
                  <a:grpSpLocks noChangeAspect="1"/>
                </p:cNvGrpSpPr>
                <p:nvPr/>
              </p:nvGrpSpPr>
              <p:grpSpPr>
                <a:xfrm>
                  <a:off x="1800271" y="4095750"/>
                  <a:ext cx="292608" cy="292608"/>
                  <a:chOff x="1562893" y="7016749"/>
                  <a:chExt cx="377825" cy="377825"/>
                </a:xfrm>
                <a:solidFill>
                  <a:srgbClr val="111111"/>
                </a:solidFill>
              </p:grpSpPr>
              <p:sp>
                <p:nvSpPr>
                  <p:cNvPr id="367" name="Layers"/>
                  <p:cNvSpPr>
                    <a:spLocks noChangeAspect="1" noEditPoints="1"/>
                  </p:cNvSpPr>
                  <p:nvPr/>
                </p:nvSpPr>
                <p:spPr bwMode="auto">
                  <a:xfrm>
                    <a:off x="1654968" y="7108824"/>
                    <a:ext cx="193675" cy="193675"/>
                  </a:xfrm>
                  <a:custGeom>
                    <a:avLst/>
                    <a:gdLst>
                      <a:gd name="T0" fmla="*/ 677 w 677"/>
                      <a:gd name="T1" fmla="*/ 339 h 677"/>
                      <a:gd name="T2" fmla="*/ 338 w 677"/>
                      <a:gd name="T3" fmla="*/ 508 h 677"/>
                      <a:gd name="T4" fmla="*/ 0 w 677"/>
                      <a:gd name="T5" fmla="*/ 339 h 677"/>
                      <a:gd name="T6" fmla="*/ 113 w 677"/>
                      <a:gd name="T7" fmla="*/ 282 h 677"/>
                      <a:gd name="T8" fmla="*/ 338 w 677"/>
                      <a:gd name="T9" fmla="*/ 395 h 677"/>
                      <a:gd name="T10" fmla="*/ 564 w 677"/>
                      <a:gd name="T11" fmla="*/ 282 h 677"/>
                      <a:gd name="T12" fmla="*/ 677 w 677"/>
                      <a:gd name="T13" fmla="*/ 339 h 677"/>
                      <a:gd name="T14" fmla="*/ 338 w 677"/>
                      <a:gd name="T15" fmla="*/ 0 h 677"/>
                      <a:gd name="T16" fmla="*/ 677 w 677"/>
                      <a:gd name="T17" fmla="*/ 169 h 677"/>
                      <a:gd name="T18" fmla="*/ 338 w 677"/>
                      <a:gd name="T19" fmla="*/ 339 h 677"/>
                      <a:gd name="T20" fmla="*/ 0 w 677"/>
                      <a:gd name="T21" fmla="*/ 169 h 677"/>
                      <a:gd name="T22" fmla="*/ 338 w 677"/>
                      <a:gd name="T23" fmla="*/ 0 h 677"/>
                      <a:gd name="T24" fmla="*/ 677 w 677"/>
                      <a:gd name="T25" fmla="*/ 508 h 677"/>
                      <a:gd name="T26" fmla="*/ 338 w 677"/>
                      <a:gd name="T27" fmla="*/ 677 h 677"/>
                      <a:gd name="T28" fmla="*/ 0 w 677"/>
                      <a:gd name="T29" fmla="*/ 508 h 677"/>
                      <a:gd name="T30" fmla="*/ 113 w 677"/>
                      <a:gd name="T31" fmla="*/ 451 h 677"/>
                      <a:gd name="T32" fmla="*/ 338 w 677"/>
                      <a:gd name="T33" fmla="*/ 564 h 677"/>
                      <a:gd name="T34" fmla="*/ 564 w 677"/>
                      <a:gd name="T35" fmla="*/ 451 h 677"/>
                      <a:gd name="T36" fmla="*/ 677 w 677"/>
                      <a:gd name="T37" fmla="*/ 508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7" h="677">
                        <a:moveTo>
                          <a:pt x="677" y="339"/>
                        </a:moveTo>
                        <a:lnTo>
                          <a:pt x="338" y="508"/>
                        </a:lnTo>
                        <a:lnTo>
                          <a:pt x="0" y="339"/>
                        </a:lnTo>
                        <a:lnTo>
                          <a:pt x="113" y="282"/>
                        </a:lnTo>
                        <a:lnTo>
                          <a:pt x="338" y="395"/>
                        </a:lnTo>
                        <a:lnTo>
                          <a:pt x="564" y="282"/>
                        </a:lnTo>
                        <a:lnTo>
                          <a:pt x="677" y="339"/>
                        </a:lnTo>
                        <a:close/>
                        <a:moveTo>
                          <a:pt x="338" y="0"/>
                        </a:moveTo>
                        <a:lnTo>
                          <a:pt x="677" y="169"/>
                        </a:lnTo>
                        <a:lnTo>
                          <a:pt x="338" y="339"/>
                        </a:lnTo>
                        <a:lnTo>
                          <a:pt x="0" y="169"/>
                        </a:lnTo>
                        <a:lnTo>
                          <a:pt x="338" y="0"/>
                        </a:lnTo>
                        <a:close/>
                        <a:moveTo>
                          <a:pt x="677" y="508"/>
                        </a:moveTo>
                        <a:lnTo>
                          <a:pt x="338" y="677"/>
                        </a:lnTo>
                        <a:lnTo>
                          <a:pt x="0" y="508"/>
                        </a:lnTo>
                        <a:lnTo>
                          <a:pt x="113" y="451"/>
                        </a:lnTo>
                        <a:lnTo>
                          <a:pt x="338" y="564"/>
                        </a:lnTo>
                        <a:lnTo>
                          <a:pt x="564" y="451"/>
                        </a:lnTo>
                        <a:lnTo>
                          <a:pt x="677" y="5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8" name="Circle"/>
                  <p:cNvSpPr>
                    <a:spLocks noChangeAspect="1" noEditPoints="1"/>
                  </p:cNvSpPr>
                  <p:nvPr/>
                </p:nvSpPr>
                <p:spPr bwMode="auto">
                  <a:xfrm>
                    <a:off x="1562893" y="7016749"/>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5" name="Tiles (16)"/>
                <p:cNvGrpSpPr>
                  <a:grpSpLocks noChangeAspect="1"/>
                </p:cNvGrpSpPr>
                <p:nvPr/>
              </p:nvGrpSpPr>
              <p:grpSpPr>
                <a:xfrm>
                  <a:off x="3403428" y="4095750"/>
                  <a:ext cx="292608" cy="292608"/>
                  <a:chOff x="2327274" y="5913438"/>
                  <a:chExt cx="377825" cy="377825"/>
                </a:xfrm>
                <a:solidFill>
                  <a:srgbClr val="111111"/>
                </a:solidFill>
              </p:grpSpPr>
              <p:sp>
                <p:nvSpPr>
                  <p:cNvPr id="365" name="Tiles (16) Icon"/>
                  <p:cNvSpPr>
                    <a:spLocks noChangeAspect="1" noEditPoints="1"/>
                  </p:cNvSpPr>
                  <p:nvPr/>
                </p:nvSpPr>
                <p:spPr bwMode="auto">
                  <a:xfrm>
                    <a:off x="2427286" y="6013450"/>
                    <a:ext cx="177800" cy="177800"/>
                  </a:xfrm>
                  <a:custGeom>
                    <a:avLst/>
                    <a:gdLst>
                      <a:gd name="T0" fmla="*/ 282 w 620"/>
                      <a:gd name="T1" fmla="*/ 170 h 621"/>
                      <a:gd name="T2" fmla="*/ 169 w 620"/>
                      <a:gd name="T3" fmla="*/ 283 h 621"/>
                      <a:gd name="T4" fmla="*/ 169 w 620"/>
                      <a:gd name="T5" fmla="*/ 339 h 621"/>
                      <a:gd name="T6" fmla="*/ 282 w 620"/>
                      <a:gd name="T7" fmla="*/ 452 h 621"/>
                      <a:gd name="T8" fmla="*/ 169 w 620"/>
                      <a:gd name="T9" fmla="*/ 339 h 621"/>
                      <a:gd name="T10" fmla="*/ 451 w 620"/>
                      <a:gd name="T11" fmla="*/ 339 h 621"/>
                      <a:gd name="T12" fmla="*/ 338 w 620"/>
                      <a:gd name="T13" fmla="*/ 452 h 621"/>
                      <a:gd name="T14" fmla="*/ 338 w 620"/>
                      <a:gd name="T15" fmla="*/ 170 h 621"/>
                      <a:gd name="T16" fmla="*/ 451 w 620"/>
                      <a:gd name="T17" fmla="*/ 283 h 621"/>
                      <a:gd name="T18" fmla="*/ 338 w 620"/>
                      <a:gd name="T19" fmla="*/ 170 h 621"/>
                      <a:gd name="T20" fmla="*/ 112 w 620"/>
                      <a:gd name="T21" fmla="*/ 170 h 621"/>
                      <a:gd name="T22" fmla="*/ 0 w 620"/>
                      <a:gd name="T23" fmla="*/ 283 h 621"/>
                      <a:gd name="T24" fmla="*/ 508 w 620"/>
                      <a:gd name="T25" fmla="*/ 170 h 621"/>
                      <a:gd name="T26" fmla="*/ 620 w 620"/>
                      <a:gd name="T27" fmla="*/ 283 h 621"/>
                      <a:gd name="T28" fmla="*/ 508 w 620"/>
                      <a:gd name="T29" fmla="*/ 170 h 621"/>
                      <a:gd name="T30" fmla="*/ 112 w 620"/>
                      <a:gd name="T31" fmla="*/ 0 h 621"/>
                      <a:gd name="T32" fmla="*/ 0 w 620"/>
                      <a:gd name="T33" fmla="*/ 113 h 621"/>
                      <a:gd name="T34" fmla="*/ 169 w 620"/>
                      <a:gd name="T35" fmla="*/ 0 h 621"/>
                      <a:gd name="T36" fmla="*/ 282 w 620"/>
                      <a:gd name="T37" fmla="*/ 113 h 621"/>
                      <a:gd name="T38" fmla="*/ 169 w 620"/>
                      <a:gd name="T39" fmla="*/ 0 h 621"/>
                      <a:gd name="T40" fmla="*/ 451 w 620"/>
                      <a:gd name="T41" fmla="*/ 0 h 621"/>
                      <a:gd name="T42" fmla="*/ 338 w 620"/>
                      <a:gd name="T43" fmla="*/ 113 h 621"/>
                      <a:gd name="T44" fmla="*/ 508 w 620"/>
                      <a:gd name="T45" fmla="*/ 0 h 621"/>
                      <a:gd name="T46" fmla="*/ 620 w 620"/>
                      <a:gd name="T47" fmla="*/ 113 h 621"/>
                      <a:gd name="T48" fmla="*/ 508 w 620"/>
                      <a:gd name="T49" fmla="*/ 0 h 621"/>
                      <a:gd name="T50" fmla="*/ 112 w 620"/>
                      <a:gd name="T51" fmla="*/ 339 h 621"/>
                      <a:gd name="T52" fmla="*/ 0 w 620"/>
                      <a:gd name="T53" fmla="*/ 452 h 621"/>
                      <a:gd name="T54" fmla="*/ 508 w 620"/>
                      <a:gd name="T55" fmla="*/ 339 h 621"/>
                      <a:gd name="T56" fmla="*/ 620 w 620"/>
                      <a:gd name="T57" fmla="*/ 452 h 621"/>
                      <a:gd name="T58" fmla="*/ 508 w 620"/>
                      <a:gd name="T59" fmla="*/ 339 h 621"/>
                      <a:gd name="T60" fmla="*/ 282 w 620"/>
                      <a:gd name="T61" fmla="*/ 508 h 621"/>
                      <a:gd name="T62" fmla="*/ 169 w 620"/>
                      <a:gd name="T63" fmla="*/ 621 h 621"/>
                      <a:gd name="T64" fmla="*/ 338 w 620"/>
                      <a:gd name="T65" fmla="*/ 508 h 621"/>
                      <a:gd name="T66" fmla="*/ 451 w 620"/>
                      <a:gd name="T67" fmla="*/ 621 h 621"/>
                      <a:gd name="T68" fmla="*/ 338 w 620"/>
                      <a:gd name="T69" fmla="*/ 508 h 621"/>
                      <a:gd name="T70" fmla="*/ 112 w 620"/>
                      <a:gd name="T71" fmla="*/ 508 h 621"/>
                      <a:gd name="T72" fmla="*/ 0 w 620"/>
                      <a:gd name="T73" fmla="*/ 621 h 621"/>
                      <a:gd name="T74" fmla="*/ 508 w 620"/>
                      <a:gd name="T75" fmla="*/ 508 h 621"/>
                      <a:gd name="T76" fmla="*/ 620 w 620"/>
                      <a:gd name="T77" fmla="*/ 621 h 621"/>
                      <a:gd name="T78" fmla="*/ 508 w 620"/>
                      <a:gd name="T79" fmla="*/ 50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0" h="621">
                        <a:moveTo>
                          <a:pt x="169" y="170"/>
                        </a:moveTo>
                        <a:lnTo>
                          <a:pt x="282" y="170"/>
                        </a:lnTo>
                        <a:lnTo>
                          <a:pt x="282" y="283"/>
                        </a:lnTo>
                        <a:lnTo>
                          <a:pt x="169" y="283"/>
                        </a:lnTo>
                        <a:lnTo>
                          <a:pt x="169" y="170"/>
                        </a:lnTo>
                        <a:close/>
                        <a:moveTo>
                          <a:pt x="169" y="339"/>
                        </a:moveTo>
                        <a:lnTo>
                          <a:pt x="282" y="339"/>
                        </a:lnTo>
                        <a:lnTo>
                          <a:pt x="282" y="452"/>
                        </a:lnTo>
                        <a:lnTo>
                          <a:pt x="169" y="452"/>
                        </a:lnTo>
                        <a:lnTo>
                          <a:pt x="169" y="339"/>
                        </a:lnTo>
                        <a:close/>
                        <a:moveTo>
                          <a:pt x="338" y="339"/>
                        </a:moveTo>
                        <a:lnTo>
                          <a:pt x="451" y="339"/>
                        </a:lnTo>
                        <a:lnTo>
                          <a:pt x="451" y="452"/>
                        </a:lnTo>
                        <a:lnTo>
                          <a:pt x="338" y="452"/>
                        </a:lnTo>
                        <a:lnTo>
                          <a:pt x="338" y="339"/>
                        </a:lnTo>
                        <a:close/>
                        <a:moveTo>
                          <a:pt x="338" y="170"/>
                        </a:moveTo>
                        <a:lnTo>
                          <a:pt x="451" y="170"/>
                        </a:lnTo>
                        <a:lnTo>
                          <a:pt x="451" y="283"/>
                        </a:lnTo>
                        <a:lnTo>
                          <a:pt x="338" y="283"/>
                        </a:lnTo>
                        <a:lnTo>
                          <a:pt x="338" y="170"/>
                        </a:lnTo>
                        <a:close/>
                        <a:moveTo>
                          <a:pt x="0" y="170"/>
                        </a:moveTo>
                        <a:lnTo>
                          <a:pt x="112" y="170"/>
                        </a:lnTo>
                        <a:lnTo>
                          <a:pt x="112" y="283"/>
                        </a:lnTo>
                        <a:lnTo>
                          <a:pt x="0" y="283"/>
                        </a:lnTo>
                        <a:lnTo>
                          <a:pt x="0" y="170"/>
                        </a:lnTo>
                        <a:close/>
                        <a:moveTo>
                          <a:pt x="508" y="170"/>
                        </a:moveTo>
                        <a:lnTo>
                          <a:pt x="620" y="170"/>
                        </a:lnTo>
                        <a:lnTo>
                          <a:pt x="620" y="283"/>
                        </a:lnTo>
                        <a:lnTo>
                          <a:pt x="508" y="283"/>
                        </a:lnTo>
                        <a:lnTo>
                          <a:pt x="508" y="170"/>
                        </a:lnTo>
                        <a:close/>
                        <a:moveTo>
                          <a:pt x="0" y="0"/>
                        </a:moveTo>
                        <a:lnTo>
                          <a:pt x="112" y="0"/>
                        </a:lnTo>
                        <a:lnTo>
                          <a:pt x="112" y="113"/>
                        </a:lnTo>
                        <a:lnTo>
                          <a:pt x="0" y="113"/>
                        </a:lnTo>
                        <a:lnTo>
                          <a:pt x="0" y="0"/>
                        </a:lnTo>
                        <a:close/>
                        <a:moveTo>
                          <a:pt x="169" y="0"/>
                        </a:moveTo>
                        <a:lnTo>
                          <a:pt x="282" y="0"/>
                        </a:lnTo>
                        <a:lnTo>
                          <a:pt x="282" y="113"/>
                        </a:lnTo>
                        <a:lnTo>
                          <a:pt x="169" y="113"/>
                        </a:lnTo>
                        <a:lnTo>
                          <a:pt x="169" y="0"/>
                        </a:lnTo>
                        <a:close/>
                        <a:moveTo>
                          <a:pt x="338" y="0"/>
                        </a:moveTo>
                        <a:lnTo>
                          <a:pt x="451" y="0"/>
                        </a:lnTo>
                        <a:lnTo>
                          <a:pt x="451" y="113"/>
                        </a:lnTo>
                        <a:lnTo>
                          <a:pt x="338" y="113"/>
                        </a:lnTo>
                        <a:lnTo>
                          <a:pt x="338" y="0"/>
                        </a:lnTo>
                        <a:close/>
                        <a:moveTo>
                          <a:pt x="508" y="0"/>
                        </a:moveTo>
                        <a:lnTo>
                          <a:pt x="620" y="0"/>
                        </a:lnTo>
                        <a:lnTo>
                          <a:pt x="620" y="113"/>
                        </a:lnTo>
                        <a:lnTo>
                          <a:pt x="508" y="113"/>
                        </a:lnTo>
                        <a:lnTo>
                          <a:pt x="508" y="0"/>
                        </a:lnTo>
                        <a:close/>
                        <a:moveTo>
                          <a:pt x="0" y="339"/>
                        </a:moveTo>
                        <a:lnTo>
                          <a:pt x="112" y="339"/>
                        </a:lnTo>
                        <a:lnTo>
                          <a:pt x="112" y="452"/>
                        </a:lnTo>
                        <a:lnTo>
                          <a:pt x="0" y="452"/>
                        </a:lnTo>
                        <a:lnTo>
                          <a:pt x="0" y="339"/>
                        </a:lnTo>
                        <a:close/>
                        <a:moveTo>
                          <a:pt x="508" y="339"/>
                        </a:moveTo>
                        <a:lnTo>
                          <a:pt x="620" y="339"/>
                        </a:lnTo>
                        <a:lnTo>
                          <a:pt x="620" y="452"/>
                        </a:lnTo>
                        <a:lnTo>
                          <a:pt x="508" y="452"/>
                        </a:lnTo>
                        <a:lnTo>
                          <a:pt x="508" y="339"/>
                        </a:lnTo>
                        <a:close/>
                        <a:moveTo>
                          <a:pt x="169" y="508"/>
                        </a:moveTo>
                        <a:lnTo>
                          <a:pt x="282" y="508"/>
                        </a:lnTo>
                        <a:lnTo>
                          <a:pt x="282" y="621"/>
                        </a:lnTo>
                        <a:lnTo>
                          <a:pt x="169" y="621"/>
                        </a:lnTo>
                        <a:lnTo>
                          <a:pt x="169" y="508"/>
                        </a:lnTo>
                        <a:close/>
                        <a:moveTo>
                          <a:pt x="338" y="508"/>
                        </a:moveTo>
                        <a:lnTo>
                          <a:pt x="451" y="508"/>
                        </a:lnTo>
                        <a:lnTo>
                          <a:pt x="451" y="621"/>
                        </a:lnTo>
                        <a:lnTo>
                          <a:pt x="338" y="621"/>
                        </a:lnTo>
                        <a:lnTo>
                          <a:pt x="338" y="508"/>
                        </a:lnTo>
                        <a:close/>
                        <a:moveTo>
                          <a:pt x="0" y="508"/>
                        </a:moveTo>
                        <a:lnTo>
                          <a:pt x="112" y="508"/>
                        </a:lnTo>
                        <a:lnTo>
                          <a:pt x="112" y="621"/>
                        </a:lnTo>
                        <a:lnTo>
                          <a:pt x="0" y="621"/>
                        </a:lnTo>
                        <a:lnTo>
                          <a:pt x="0" y="508"/>
                        </a:lnTo>
                        <a:close/>
                        <a:moveTo>
                          <a:pt x="508" y="508"/>
                        </a:moveTo>
                        <a:lnTo>
                          <a:pt x="620" y="508"/>
                        </a:lnTo>
                        <a:lnTo>
                          <a:pt x="620" y="621"/>
                        </a:lnTo>
                        <a:lnTo>
                          <a:pt x="508" y="621"/>
                        </a:lnTo>
                        <a:lnTo>
                          <a:pt x="508" y="5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6" name="Circle"/>
                  <p:cNvSpPr>
                    <a:spLocks noChangeAspect="1" noEditPoints="1"/>
                  </p:cNvSpPr>
                  <p:nvPr/>
                </p:nvSpPr>
                <p:spPr bwMode="auto">
                  <a:xfrm>
                    <a:off x="2327274" y="5913438"/>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6" name="Webcam"/>
                <p:cNvGrpSpPr>
                  <a:grpSpLocks noChangeAspect="1"/>
                </p:cNvGrpSpPr>
                <p:nvPr/>
              </p:nvGrpSpPr>
              <p:grpSpPr>
                <a:xfrm>
                  <a:off x="5006584" y="4095750"/>
                  <a:ext cx="292608" cy="292608"/>
                  <a:chOff x="3903183" y="9257980"/>
                  <a:chExt cx="377825" cy="377825"/>
                </a:xfrm>
                <a:solidFill>
                  <a:srgbClr val="111111"/>
                </a:solidFill>
              </p:grpSpPr>
              <p:sp>
                <p:nvSpPr>
                  <p:cNvPr id="363" name="Webcam Icon"/>
                  <p:cNvSpPr>
                    <a:spLocks noChangeAspect="1" noEditPoints="1"/>
                  </p:cNvSpPr>
                  <p:nvPr/>
                </p:nvSpPr>
                <p:spPr bwMode="auto">
                  <a:xfrm>
                    <a:off x="4006370" y="9330211"/>
                    <a:ext cx="171450" cy="233362"/>
                  </a:xfrm>
                  <a:custGeom>
                    <a:avLst/>
                    <a:gdLst>
                      <a:gd name="T0" fmla="*/ 300 w 600"/>
                      <a:gd name="T1" fmla="*/ 0 h 819"/>
                      <a:gd name="T2" fmla="*/ 573 w 600"/>
                      <a:gd name="T3" fmla="*/ 273 h 819"/>
                      <a:gd name="T4" fmla="*/ 300 w 600"/>
                      <a:gd name="T5" fmla="*/ 546 h 819"/>
                      <a:gd name="T6" fmla="*/ 27 w 600"/>
                      <a:gd name="T7" fmla="*/ 273 h 819"/>
                      <a:gd name="T8" fmla="*/ 300 w 600"/>
                      <a:gd name="T9" fmla="*/ 0 h 819"/>
                      <a:gd name="T10" fmla="*/ 300 w 600"/>
                      <a:gd name="T11" fmla="*/ 82 h 819"/>
                      <a:gd name="T12" fmla="*/ 109 w 600"/>
                      <a:gd name="T13" fmla="*/ 273 h 819"/>
                      <a:gd name="T14" fmla="*/ 300 w 600"/>
                      <a:gd name="T15" fmla="*/ 464 h 819"/>
                      <a:gd name="T16" fmla="*/ 491 w 600"/>
                      <a:gd name="T17" fmla="*/ 273 h 819"/>
                      <a:gd name="T18" fmla="*/ 300 w 600"/>
                      <a:gd name="T19" fmla="*/ 82 h 819"/>
                      <a:gd name="T20" fmla="*/ 286 w 600"/>
                      <a:gd name="T21" fmla="*/ 246 h 819"/>
                      <a:gd name="T22" fmla="*/ 314 w 600"/>
                      <a:gd name="T23" fmla="*/ 246 h 819"/>
                      <a:gd name="T24" fmla="*/ 354 w 600"/>
                      <a:gd name="T25" fmla="*/ 287 h 819"/>
                      <a:gd name="T26" fmla="*/ 314 w 600"/>
                      <a:gd name="T27" fmla="*/ 328 h 819"/>
                      <a:gd name="T28" fmla="*/ 286 w 600"/>
                      <a:gd name="T29" fmla="*/ 328 h 819"/>
                      <a:gd name="T30" fmla="*/ 245 w 600"/>
                      <a:gd name="T31" fmla="*/ 287 h 819"/>
                      <a:gd name="T32" fmla="*/ 286 w 600"/>
                      <a:gd name="T33" fmla="*/ 246 h 819"/>
                      <a:gd name="T34" fmla="*/ 491 w 600"/>
                      <a:gd name="T35" fmla="*/ 696 h 819"/>
                      <a:gd name="T36" fmla="*/ 491 w 600"/>
                      <a:gd name="T37" fmla="*/ 696 h 819"/>
                      <a:gd name="T38" fmla="*/ 505 w 600"/>
                      <a:gd name="T39" fmla="*/ 696 h 819"/>
                      <a:gd name="T40" fmla="*/ 600 w 600"/>
                      <a:gd name="T41" fmla="*/ 764 h 819"/>
                      <a:gd name="T42" fmla="*/ 505 w 600"/>
                      <a:gd name="T43" fmla="*/ 819 h 819"/>
                      <a:gd name="T44" fmla="*/ 494 w 600"/>
                      <a:gd name="T45" fmla="*/ 818 h 819"/>
                      <a:gd name="T46" fmla="*/ 300 w 600"/>
                      <a:gd name="T47" fmla="*/ 737 h 819"/>
                      <a:gd name="T48" fmla="*/ 105 w 600"/>
                      <a:gd name="T49" fmla="*/ 818 h 819"/>
                      <a:gd name="T50" fmla="*/ 95 w 600"/>
                      <a:gd name="T51" fmla="*/ 819 h 819"/>
                      <a:gd name="T52" fmla="*/ 0 w 600"/>
                      <a:gd name="T53" fmla="*/ 764 h 819"/>
                      <a:gd name="T54" fmla="*/ 95 w 600"/>
                      <a:gd name="T55" fmla="*/ 696 h 819"/>
                      <a:gd name="T56" fmla="*/ 109 w 600"/>
                      <a:gd name="T57" fmla="*/ 696 h 819"/>
                      <a:gd name="T58" fmla="*/ 109 w 600"/>
                      <a:gd name="T59" fmla="*/ 696 h 819"/>
                      <a:gd name="T60" fmla="*/ 218 w 600"/>
                      <a:gd name="T61" fmla="*/ 614 h 819"/>
                      <a:gd name="T62" fmla="*/ 218 w 600"/>
                      <a:gd name="T63" fmla="*/ 591 h 819"/>
                      <a:gd name="T64" fmla="*/ 300 w 600"/>
                      <a:gd name="T65" fmla="*/ 600 h 819"/>
                      <a:gd name="T66" fmla="*/ 382 w 600"/>
                      <a:gd name="T67" fmla="*/ 591 h 819"/>
                      <a:gd name="T68" fmla="*/ 382 w 600"/>
                      <a:gd name="T69" fmla="*/ 614 h 819"/>
                      <a:gd name="T70" fmla="*/ 491 w 600"/>
                      <a:gd name="T71" fmla="*/ 696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0" h="819">
                        <a:moveTo>
                          <a:pt x="300" y="0"/>
                        </a:moveTo>
                        <a:cubicBezTo>
                          <a:pt x="451" y="0"/>
                          <a:pt x="573" y="122"/>
                          <a:pt x="573" y="273"/>
                        </a:cubicBezTo>
                        <a:cubicBezTo>
                          <a:pt x="573" y="424"/>
                          <a:pt x="451" y="546"/>
                          <a:pt x="300" y="546"/>
                        </a:cubicBezTo>
                        <a:cubicBezTo>
                          <a:pt x="149" y="546"/>
                          <a:pt x="27" y="424"/>
                          <a:pt x="27" y="273"/>
                        </a:cubicBezTo>
                        <a:cubicBezTo>
                          <a:pt x="27" y="122"/>
                          <a:pt x="149" y="0"/>
                          <a:pt x="300" y="0"/>
                        </a:cubicBezTo>
                        <a:close/>
                        <a:moveTo>
                          <a:pt x="300" y="82"/>
                        </a:moveTo>
                        <a:cubicBezTo>
                          <a:pt x="194" y="82"/>
                          <a:pt x="109" y="168"/>
                          <a:pt x="109" y="273"/>
                        </a:cubicBezTo>
                        <a:cubicBezTo>
                          <a:pt x="109" y="379"/>
                          <a:pt x="194" y="464"/>
                          <a:pt x="300" y="464"/>
                        </a:cubicBezTo>
                        <a:cubicBezTo>
                          <a:pt x="405" y="464"/>
                          <a:pt x="491" y="379"/>
                          <a:pt x="491" y="273"/>
                        </a:cubicBezTo>
                        <a:cubicBezTo>
                          <a:pt x="491" y="168"/>
                          <a:pt x="405" y="82"/>
                          <a:pt x="300" y="82"/>
                        </a:cubicBezTo>
                        <a:close/>
                        <a:moveTo>
                          <a:pt x="286" y="246"/>
                        </a:moveTo>
                        <a:lnTo>
                          <a:pt x="314" y="246"/>
                        </a:lnTo>
                        <a:cubicBezTo>
                          <a:pt x="336" y="246"/>
                          <a:pt x="354" y="264"/>
                          <a:pt x="354" y="287"/>
                        </a:cubicBezTo>
                        <a:cubicBezTo>
                          <a:pt x="354" y="309"/>
                          <a:pt x="336" y="328"/>
                          <a:pt x="314" y="328"/>
                        </a:cubicBezTo>
                        <a:lnTo>
                          <a:pt x="286" y="328"/>
                        </a:lnTo>
                        <a:cubicBezTo>
                          <a:pt x="264" y="328"/>
                          <a:pt x="245" y="309"/>
                          <a:pt x="245" y="287"/>
                        </a:cubicBezTo>
                        <a:cubicBezTo>
                          <a:pt x="245" y="264"/>
                          <a:pt x="264" y="246"/>
                          <a:pt x="286" y="246"/>
                        </a:cubicBezTo>
                        <a:close/>
                        <a:moveTo>
                          <a:pt x="491" y="696"/>
                        </a:moveTo>
                        <a:lnTo>
                          <a:pt x="491" y="696"/>
                        </a:lnTo>
                        <a:lnTo>
                          <a:pt x="505" y="696"/>
                        </a:lnTo>
                        <a:cubicBezTo>
                          <a:pt x="557" y="696"/>
                          <a:pt x="600" y="734"/>
                          <a:pt x="600" y="764"/>
                        </a:cubicBezTo>
                        <a:cubicBezTo>
                          <a:pt x="600" y="794"/>
                          <a:pt x="557" y="819"/>
                          <a:pt x="505" y="819"/>
                        </a:cubicBezTo>
                        <a:lnTo>
                          <a:pt x="494" y="818"/>
                        </a:lnTo>
                        <a:cubicBezTo>
                          <a:pt x="445" y="768"/>
                          <a:pt x="376" y="737"/>
                          <a:pt x="300" y="737"/>
                        </a:cubicBezTo>
                        <a:cubicBezTo>
                          <a:pt x="224" y="737"/>
                          <a:pt x="155" y="768"/>
                          <a:pt x="105" y="818"/>
                        </a:cubicBezTo>
                        <a:lnTo>
                          <a:pt x="95" y="819"/>
                        </a:lnTo>
                        <a:cubicBezTo>
                          <a:pt x="43" y="819"/>
                          <a:pt x="0" y="794"/>
                          <a:pt x="0" y="764"/>
                        </a:cubicBezTo>
                        <a:cubicBezTo>
                          <a:pt x="0" y="734"/>
                          <a:pt x="43" y="696"/>
                          <a:pt x="95" y="696"/>
                        </a:cubicBezTo>
                        <a:lnTo>
                          <a:pt x="109" y="696"/>
                        </a:lnTo>
                        <a:lnTo>
                          <a:pt x="109" y="696"/>
                        </a:lnTo>
                        <a:cubicBezTo>
                          <a:pt x="169" y="696"/>
                          <a:pt x="218" y="644"/>
                          <a:pt x="218" y="614"/>
                        </a:cubicBezTo>
                        <a:lnTo>
                          <a:pt x="218" y="591"/>
                        </a:lnTo>
                        <a:cubicBezTo>
                          <a:pt x="244" y="597"/>
                          <a:pt x="272" y="600"/>
                          <a:pt x="300" y="600"/>
                        </a:cubicBezTo>
                        <a:cubicBezTo>
                          <a:pt x="328" y="600"/>
                          <a:pt x="355" y="597"/>
                          <a:pt x="382" y="591"/>
                        </a:cubicBezTo>
                        <a:lnTo>
                          <a:pt x="382" y="614"/>
                        </a:lnTo>
                        <a:cubicBezTo>
                          <a:pt x="382" y="644"/>
                          <a:pt x="431" y="696"/>
                          <a:pt x="491" y="6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4" name="Circle"/>
                  <p:cNvSpPr>
                    <a:spLocks noChangeAspect="1" noEditPoints="1"/>
                  </p:cNvSpPr>
                  <p:nvPr/>
                </p:nvSpPr>
                <p:spPr bwMode="auto">
                  <a:xfrm>
                    <a:off x="3903183" y="9257980"/>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7" name="Arrows Expand"/>
                <p:cNvGrpSpPr>
                  <a:grpSpLocks noChangeAspect="1"/>
                </p:cNvGrpSpPr>
                <p:nvPr/>
              </p:nvGrpSpPr>
              <p:grpSpPr>
                <a:xfrm>
                  <a:off x="6609741" y="4095750"/>
                  <a:ext cx="292608" cy="292608"/>
                  <a:chOff x="1160461" y="5330825"/>
                  <a:chExt cx="377825" cy="377825"/>
                </a:xfrm>
                <a:solidFill>
                  <a:srgbClr val="111111"/>
                </a:solidFill>
              </p:grpSpPr>
              <p:sp>
                <p:nvSpPr>
                  <p:cNvPr id="361" name="Arrows Expand Icon"/>
                  <p:cNvSpPr>
                    <a:spLocks noChangeAspect="1" noEditPoints="1"/>
                  </p:cNvSpPr>
                  <p:nvPr/>
                </p:nvSpPr>
                <p:spPr bwMode="auto">
                  <a:xfrm>
                    <a:off x="1244598" y="5414962"/>
                    <a:ext cx="209550" cy="209550"/>
                  </a:xfrm>
                  <a:custGeom>
                    <a:avLst/>
                    <a:gdLst>
                      <a:gd name="T0" fmla="*/ 0 w 733"/>
                      <a:gd name="T1" fmla="*/ 734 h 734"/>
                      <a:gd name="T2" fmla="*/ 0 w 733"/>
                      <a:gd name="T3" fmla="*/ 508 h 734"/>
                      <a:gd name="T4" fmla="*/ 84 w 733"/>
                      <a:gd name="T5" fmla="*/ 423 h 734"/>
                      <a:gd name="T6" fmla="*/ 84 w 733"/>
                      <a:gd name="T7" fmla="*/ 565 h 734"/>
                      <a:gd name="T8" fmla="*/ 254 w 733"/>
                      <a:gd name="T9" fmla="*/ 395 h 734"/>
                      <a:gd name="T10" fmla="*/ 338 w 733"/>
                      <a:gd name="T11" fmla="*/ 480 h 734"/>
                      <a:gd name="T12" fmla="*/ 169 w 733"/>
                      <a:gd name="T13" fmla="*/ 649 h 734"/>
                      <a:gd name="T14" fmla="*/ 310 w 733"/>
                      <a:gd name="T15" fmla="*/ 649 h 734"/>
                      <a:gd name="T16" fmla="*/ 225 w 733"/>
                      <a:gd name="T17" fmla="*/ 734 h 734"/>
                      <a:gd name="T18" fmla="*/ 0 w 733"/>
                      <a:gd name="T19" fmla="*/ 734 h 734"/>
                      <a:gd name="T20" fmla="*/ 0 w 733"/>
                      <a:gd name="T21" fmla="*/ 226 h 734"/>
                      <a:gd name="T22" fmla="*/ 0 w 733"/>
                      <a:gd name="T23" fmla="*/ 0 h 734"/>
                      <a:gd name="T24" fmla="*/ 225 w 733"/>
                      <a:gd name="T25" fmla="*/ 0 h 734"/>
                      <a:gd name="T26" fmla="*/ 310 w 733"/>
                      <a:gd name="T27" fmla="*/ 85 h 734"/>
                      <a:gd name="T28" fmla="*/ 169 w 733"/>
                      <a:gd name="T29" fmla="*/ 85 h 734"/>
                      <a:gd name="T30" fmla="*/ 310 w 733"/>
                      <a:gd name="T31" fmla="*/ 226 h 734"/>
                      <a:gd name="T32" fmla="*/ 310 w 733"/>
                      <a:gd name="T33" fmla="*/ 311 h 734"/>
                      <a:gd name="T34" fmla="*/ 225 w 733"/>
                      <a:gd name="T35" fmla="*/ 311 h 734"/>
                      <a:gd name="T36" fmla="*/ 84 w 733"/>
                      <a:gd name="T37" fmla="*/ 169 h 734"/>
                      <a:gd name="T38" fmla="*/ 84 w 733"/>
                      <a:gd name="T39" fmla="*/ 311 h 734"/>
                      <a:gd name="T40" fmla="*/ 0 w 733"/>
                      <a:gd name="T41" fmla="*/ 226 h 734"/>
                      <a:gd name="T42" fmla="*/ 508 w 733"/>
                      <a:gd name="T43" fmla="*/ 734 h 734"/>
                      <a:gd name="T44" fmla="*/ 423 w 733"/>
                      <a:gd name="T45" fmla="*/ 649 h 734"/>
                      <a:gd name="T46" fmla="*/ 564 w 733"/>
                      <a:gd name="T47" fmla="*/ 649 h 734"/>
                      <a:gd name="T48" fmla="*/ 423 w 733"/>
                      <a:gd name="T49" fmla="*/ 508 h 734"/>
                      <a:gd name="T50" fmla="*/ 508 w 733"/>
                      <a:gd name="T51" fmla="*/ 423 h 734"/>
                      <a:gd name="T52" fmla="*/ 649 w 733"/>
                      <a:gd name="T53" fmla="*/ 565 h 734"/>
                      <a:gd name="T54" fmla="*/ 649 w 733"/>
                      <a:gd name="T55" fmla="*/ 423 h 734"/>
                      <a:gd name="T56" fmla="*/ 733 w 733"/>
                      <a:gd name="T57" fmla="*/ 508 h 734"/>
                      <a:gd name="T58" fmla="*/ 733 w 733"/>
                      <a:gd name="T59" fmla="*/ 734 h 734"/>
                      <a:gd name="T60" fmla="*/ 508 w 733"/>
                      <a:gd name="T61" fmla="*/ 734 h 734"/>
                      <a:gd name="T62" fmla="*/ 508 w 733"/>
                      <a:gd name="T63" fmla="*/ 0 h 734"/>
                      <a:gd name="T64" fmla="*/ 733 w 733"/>
                      <a:gd name="T65" fmla="*/ 0 h 734"/>
                      <a:gd name="T66" fmla="*/ 733 w 733"/>
                      <a:gd name="T67" fmla="*/ 226 h 734"/>
                      <a:gd name="T68" fmla="*/ 649 w 733"/>
                      <a:gd name="T69" fmla="*/ 311 h 734"/>
                      <a:gd name="T70" fmla="*/ 649 w 733"/>
                      <a:gd name="T71" fmla="*/ 169 h 734"/>
                      <a:gd name="T72" fmla="*/ 508 w 733"/>
                      <a:gd name="T73" fmla="*/ 311 h 734"/>
                      <a:gd name="T74" fmla="*/ 423 w 733"/>
                      <a:gd name="T75" fmla="*/ 226 h 734"/>
                      <a:gd name="T76" fmla="*/ 564 w 733"/>
                      <a:gd name="T77" fmla="*/ 85 h 734"/>
                      <a:gd name="T78" fmla="*/ 423 w 733"/>
                      <a:gd name="T79" fmla="*/ 85 h 734"/>
                      <a:gd name="T80" fmla="*/ 508 w 733"/>
                      <a:gd name="T81"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33" h="734">
                        <a:moveTo>
                          <a:pt x="0" y="734"/>
                        </a:moveTo>
                        <a:lnTo>
                          <a:pt x="0" y="508"/>
                        </a:lnTo>
                        <a:lnTo>
                          <a:pt x="84" y="423"/>
                        </a:lnTo>
                        <a:lnTo>
                          <a:pt x="84" y="565"/>
                        </a:lnTo>
                        <a:lnTo>
                          <a:pt x="254" y="395"/>
                        </a:lnTo>
                        <a:lnTo>
                          <a:pt x="338" y="480"/>
                        </a:lnTo>
                        <a:lnTo>
                          <a:pt x="169" y="649"/>
                        </a:lnTo>
                        <a:lnTo>
                          <a:pt x="310" y="649"/>
                        </a:lnTo>
                        <a:lnTo>
                          <a:pt x="225" y="734"/>
                        </a:lnTo>
                        <a:lnTo>
                          <a:pt x="0" y="734"/>
                        </a:lnTo>
                        <a:close/>
                        <a:moveTo>
                          <a:pt x="0" y="226"/>
                        </a:moveTo>
                        <a:lnTo>
                          <a:pt x="0" y="0"/>
                        </a:lnTo>
                        <a:lnTo>
                          <a:pt x="225" y="0"/>
                        </a:lnTo>
                        <a:lnTo>
                          <a:pt x="310" y="85"/>
                        </a:lnTo>
                        <a:lnTo>
                          <a:pt x="169" y="85"/>
                        </a:lnTo>
                        <a:lnTo>
                          <a:pt x="310" y="226"/>
                        </a:lnTo>
                        <a:lnTo>
                          <a:pt x="310" y="311"/>
                        </a:lnTo>
                        <a:lnTo>
                          <a:pt x="225" y="311"/>
                        </a:lnTo>
                        <a:lnTo>
                          <a:pt x="84" y="169"/>
                        </a:lnTo>
                        <a:lnTo>
                          <a:pt x="84" y="311"/>
                        </a:lnTo>
                        <a:lnTo>
                          <a:pt x="0" y="226"/>
                        </a:lnTo>
                        <a:close/>
                        <a:moveTo>
                          <a:pt x="508" y="734"/>
                        </a:moveTo>
                        <a:lnTo>
                          <a:pt x="423" y="649"/>
                        </a:lnTo>
                        <a:lnTo>
                          <a:pt x="564" y="649"/>
                        </a:lnTo>
                        <a:lnTo>
                          <a:pt x="423" y="508"/>
                        </a:lnTo>
                        <a:lnTo>
                          <a:pt x="508" y="423"/>
                        </a:lnTo>
                        <a:lnTo>
                          <a:pt x="649" y="565"/>
                        </a:lnTo>
                        <a:lnTo>
                          <a:pt x="649" y="423"/>
                        </a:lnTo>
                        <a:lnTo>
                          <a:pt x="733" y="508"/>
                        </a:lnTo>
                        <a:lnTo>
                          <a:pt x="733" y="734"/>
                        </a:lnTo>
                        <a:lnTo>
                          <a:pt x="508" y="734"/>
                        </a:lnTo>
                        <a:close/>
                        <a:moveTo>
                          <a:pt x="508" y="0"/>
                        </a:moveTo>
                        <a:lnTo>
                          <a:pt x="733" y="0"/>
                        </a:lnTo>
                        <a:lnTo>
                          <a:pt x="733" y="226"/>
                        </a:lnTo>
                        <a:lnTo>
                          <a:pt x="649" y="311"/>
                        </a:lnTo>
                        <a:lnTo>
                          <a:pt x="649" y="169"/>
                        </a:lnTo>
                        <a:lnTo>
                          <a:pt x="508" y="311"/>
                        </a:lnTo>
                        <a:lnTo>
                          <a:pt x="423" y="226"/>
                        </a:lnTo>
                        <a:lnTo>
                          <a:pt x="564" y="85"/>
                        </a:lnTo>
                        <a:lnTo>
                          <a:pt x="423" y="85"/>
                        </a:lnTo>
                        <a:lnTo>
                          <a:pt x="5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2" name="Circle"/>
                  <p:cNvSpPr>
                    <a:spLocks noChangeAspect="1" noEditPoints="1"/>
                  </p:cNvSpPr>
                  <p:nvPr/>
                </p:nvSpPr>
                <p:spPr bwMode="auto">
                  <a:xfrm>
                    <a:off x="1160461" y="533082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nvGrpSpPr>
                <p:cNvPr id="358" name="Log Off"/>
                <p:cNvGrpSpPr>
                  <a:grpSpLocks noChangeAspect="1"/>
                </p:cNvGrpSpPr>
                <p:nvPr/>
              </p:nvGrpSpPr>
              <p:grpSpPr>
                <a:xfrm>
                  <a:off x="8212897" y="4095750"/>
                  <a:ext cx="292608" cy="292608"/>
                  <a:chOff x="6585265" y="4229895"/>
                  <a:chExt cx="377825" cy="377825"/>
                </a:xfrm>
                <a:solidFill>
                  <a:srgbClr val="111111"/>
                </a:solidFill>
              </p:grpSpPr>
              <p:sp>
                <p:nvSpPr>
                  <p:cNvPr id="359" name="Log Off Icon"/>
                  <p:cNvSpPr>
                    <a:spLocks noChangeAspect="1" noEditPoints="1"/>
                  </p:cNvSpPr>
                  <p:nvPr/>
                </p:nvSpPr>
                <p:spPr bwMode="auto">
                  <a:xfrm>
                    <a:off x="6677340" y="4314032"/>
                    <a:ext cx="193675" cy="209550"/>
                  </a:xfrm>
                  <a:custGeom>
                    <a:avLst/>
                    <a:gdLst>
                      <a:gd name="T0" fmla="*/ 311 w 678"/>
                      <a:gd name="T1" fmla="*/ 338 h 734"/>
                      <a:gd name="T2" fmla="*/ 311 w 678"/>
                      <a:gd name="T3" fmla="*/ 0 h 734"/>
                      <a:gd name="T4" fmla="*/ 395 w 678"/>
                      <a:gd name="T5" fmla="*/ 0 h 734"/>
                      <a:gd name="T6" fmla="*/ 395 w 678"/>
                      <a:gd name="T7" fmla="*/ 338 h 734"/>
                      <a:gd name="T8" fmla="*/ 311 w 678"/>
                      <a:gd name="T9" fmla="*/ 338 h 734"/>
                      <a:gd name="T10" fmla="*/ 678 w 678"/>
                      <a:gd name="T11" fmla="*/ 395 h 734"/>
                      <a:gd name="T12" fmla="*/ 339 w 678"/>
                      <a:gd name="T13" fmla="*/ 734 h 734"/>
                      <a:gd name="T14" fmla="*/ 0 w 678"/>
                      <a:gd name="T15" fmla="*/ 395 h 734"/>
                      <a:gd name="T16" fmla="*/ 254 w 678"/>
                      <a:gd name="T17" fmla="*/ 67 h 734"/>
                      <a:gd name="T18" fmla="*/ 254 w 678"/>
                      <a:gd name="T19" fmla="*/ 185 h 734"/>
                      <a:gd name="T20" fmla="*/ 113 w 678"/>
                      <a:gd name="T21" fmla="*/ 395 h 734"/>
                      <a:gd name="T22" fmla="*/ 339 w 678"/>
                      <a:gd name="T23" fmla="*/ 621 h 734"/>
                      <a:gd name="T24" fmla="*/ 565 w 678"/>
                      <a:gd name="T25" fmla="*/ 395 h 734"/>
                      <a:gd name="T26" fmla="*/ 452 w 678"/>
                      <a:gd name="T27" fmla="*/ 199 h 734"/>
                      <a:gd name="T28" fmla="*/ 452 w 678"/>
                      <a:gd name="T29" fmla="*/ 75 h 734"/>
                      <a:gd name="T30" fmla="*/ 678 w 678"/>
                      <a:gd name="T31" fmla="*/ 395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8" h="734">
                        <a:moveTo>
                          <a:pt x="311" y="338"/>
                        </a:moveTo>
                        <a:lnTo>
                          <a:pt x="311" y="0"/>
                        </a:lnTo>
                        <a:lnTo>
                          <a:pt x="395" y="0"/>
                        </a:lnTo>
                        <a:lnTo>
                          <a:pt x="395" y="338"/>
                        </a:lnTo>
                        <a:lnTo>
                          <a:pt x="311" y="338"/>
                        </a:lnTo>
                        <a:close/>
                        <a:moveTo>
                          <a:pt x="678" y="395"/>
                        </a:moveTo>
                        <a:cubicBezTo>
                          <a:pt x="678" y="582"/>
                          <a:pt x="526" y="734"/>
                          <a:pt x="339" y="734"/>
                        </a:cubicBezTo>
                        <a:cubicBezTo>
                          <a:pt x="152" y="734"/>
                          <a:pt x="0" y="582"/>
                          <a:pt x="0" y="395"/>
                        </a:cubicBezTo>
                        <a:cubicBezTo>
                          <a:pt x="0" y="237"/>
                          <a:pt x="108" y="104"/>
                          <a:pt x="254" y="67"/>
                        </a:cubicBezTo>
                        <a:lnTo>
                          <a:pt x="254" y="185"/>
                        </a:lnTo>
                        <a:cubicBezTo>
                          <a:pt x="172" y="219"/>
                          <a:pt x="113" y="300"/>
                          <a:pt x="113" y="395"/>
                        </a:cubicBezTo>
                        <a:cubicBezTo>
                          <a:pt x="113" y="520"/>
                          <a:pt x="214" y="621"/>
                          <a:pt x="339" y="621"/>
                        </a:cubicBezTo>
                        <a:cubicBezTo>
                          <a:pt x="464" y="621"/>
                          <a:pt x="565" y="520"/>
                          <a:pt x="565" y="395"/>
                        </a:cubicBezTo>
                        <a:cubicBezTo>
                          <a:pt x="565" y="311"/>
                          <a:pt x="519" y="239"/>
                          <a:pt x="452" y="199"/>
                        </a:cubicBezTo>
                        <a:lnTo>
                          <a:pt x="452" y="75"/>
                        </a:lnTo>
                        <a:cubicBezTo>
                          <a:pt x="583" y="122"/>
                          <a:pt x="678" y="248"/>
                          <a:pt x="678" y="3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sp>
                <p:nvSpPr>
                  <p:cNvPr id="360" name="Circle"/>
                  <p:cNvSpPr>
                    <a:spLocks noChangeAspect="1" noEditPoints="1"/>
                  </p:cNvSpPr>
                  <p:nvPr/>
                </p:nvSpPr>
                <p:spPr bwMode="auto">
                  <a:xfrm>
                    <a:off x="6585265" y="4229895"/>
                    <a:ext cx="377825" cy="377825"/>
                  </a:xfrm>
                  <a:custGeom>
                    <a:avLst/>
                    <a:gdLst>
                      <a:gd name="T0" fmla="*/ 663 w 1327"/>
                      <a:gd name="T1" fmla="*/ 0 h 1326"/>
                      <a:gd name="T2" fmla="*/ 1327 w 1327"/>
                      <a:gd name="T3" fmla="*/ 663 h 1326"/>
                      <a:gd name="T4" fmla="*/ 663 w 1327"/>
                      <a:gd name="T5" fmla="*/ 1326 h 1326"/>
                      <a:gd name="T6" fmla="*/ 0 w 1327"/>
                      <a:gd name="T7" fmla="*/ 663 h 1326"/>
                      <a:gd name="T8" fmla="*/ 663 w 1327"/>
                      <a:gd name="T9" fmla="*/ 0 h 1326"/>
                      <a:gd name="T10" fmla="*/ 663 w 1327"/>
                      <a:gd name="T11" fmla="*/ 85 h 1326"/>
                      <a:gd name="T12" fmla="*/ 85 w 1327"/>
                      <a:gd name="T13" fmla="*/ 663 h 1326"/>
                      <a:gd name="T14" fmla="*/ 663 w 1327"/>
                      <a:gd name="T15" fmla="*/ 1242 h 1326"/>
                      <a:gd name="T16" fmla="*/ 1242 w 1327"/>
                      <a:gd name="T17" fmla="*/ 663 h 1326"/>
                      <a:gd name="T18" fmla="*/ 663 w 1327"/>
                      <a:gd name="T19" fmla="*/ 85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7" h="1326">
                        <a:moveTo>
                          <a:pt x="663" y="0"/>
                        </a:moveTo>
                        <a:cubicBezTo>
                          <a:pt x="1030" y="0"/>
                          <a:pt x="1327" y="297"/>
                          <a:pt x="1327" y="663"/>
                        </a:cubicBezTo>
                        <a:cubicBezTo>
                          <a:pt x="1327" y="1029"/>
                          <a:pt x="1030" y="1326"/>
                          <a:pt x="663" y="1326"/>
                        </a:cubicBezTo>
                        <a:cubicBezTo>
                          <a:pt x="297" y="1326"/>
                          <a:pt x="0" y="1029"/>
                          <a:pt x="0" y="663"/>
                        </a:cubicBezTo>
                        <a:cubicBezTo>
                          <a:pt x="0" y="297"/>
                          <a:pt x="297" y="0"/>
                          <a:pt x="663" y="0"/>
                        </a:cubicBezTo>
                        <a:close/>
                        <a:moveTo>
                          <a:pt x="663" y="85"/>
                        </a:moveTo>
                        <a:cubicBezTo>
                          <a:pt x="344" y="85"/>
                          <a:pt x="85" y="344"/>
                          <a:pt x="85" y="663"/>
                        </a:cubicBezTo>
                        <a:cubicBezTo>
                          <a:pt x="85" y="983"/>
                          <a:pt x="344" y="1242"/>
                          <a:pt x="663" y="1242"/>
                        </a:cubicBezTo>
                        <a:cubicBezTo>
                          <a:pt x="983" y="1242"/>
                          <a:pt x="1242" y="983"/>
                          <a:pt x="1242" y="663"/>
                        </a:cubicBezTo>
                        <a:cubicBezTo>
                          <a:pt x="1242" y="344"/>
                          <a:pt x="983" y="85"/>
                          <a:pt x="663" y="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111111"/>
                      </a:solidFill>
                      <a:latin typeface="Trebuchet MS"/>
                      <a:cs typeface="Trebuchet MS"/>
                    </a:endParaRPr>
                  </a:p>
                </p:txBody>
              </p:sp>
            </p:grpSp>
          </p:grpSp>
          <p:sp>
            <p:nvSpPr>
              <p:cNvPr id="348" name="Rectangle 347"/>
              <p:cNvSpPr/>
              <p:nvPr/>
            </p:nvSpPr>
            <p:spPr>
              <a:xfrm>
                <a:off x="1766373" y="3605540"/>
                <a:ext cx="6589492" cy="261610"/>
              </a:xfrm>
              <a:prstGeom prst="rect">
                <a:avLst/>
              </a:prstGeom>
            </p:spPr>
            <p:txBody>
              <a:bodyPr wrap="square">
                <a:spAutoFit/>
              </a:bodyPr>
              <a:lstStyle/>
              <a:p>
                <a:pPr algn="ctr"/>
                <a:r>
                  <a:rPr lang="en-US" sz="1100" b="1" dirty="0">
                    <a:solidFill>
                      <a:srgbClr val="111111"/>
                    </a:solidFill>
                    <a:latin typeface="Trebuchet MS"/>
                    <a:cs typeface="Trebuchet MS"/>
                  </a:rPr>
                  <a:t>E</a:t>
                </a:r>
                <a:r>
                  <a:rPr lang="en-US" sz="1100" b="1" dirty="0" smtClean="0">
                    <a:solidFill>
                      <a:srgbClr val="111111"/>
                    </a:solidFill>
                    <a:latin typeface="Trebuchet MS"/>
                    <a:cs typeface="Trebuchet MS"/>
                  </a:rPr>
                  <a:t>nterprise</a:t>
                </a:r>
                <a:r>
                  <a:rPr lang="en-US" sz="1100" b="1" dirty="0">
                    <a:solidFill>
                      <a:srgbClr val="111111"/>
                    </a:solidFill>
                    <a:latin typeface="Trebuchet MS"/>
                    <a:cs typeface="Trebuchet MS"/>
                  </a:rPr>
                  <a:t>-</a:t>
                </a:r>
                <a:r>
                  <a:rPr lang="en-US" sz="1100" b="1" dirty="0" smtClean="0">
                    <a:solidFill>
                      <a:srgbClr val="111111"/>
                    </a:solidFill>
                    <a:latin typeface="Trebuchet MS"/>
                    <a:cs typeface="Trebuchet MS"/>
                  </a:rPr>
                  <a:t>grade</a:t>
                </a:r>
                <a:endParaRPr lang="en-US" sz="1100" b="1" dirty="0">
                  <a:solidFill>
                    <a:srgbClr val="111111"/>
                  </a:solidFill>
                  <a:latin typeface="Trebuchet MS"/>
                  <a:cs typeface="Trebuchet MS"/>
                </a:endParaRPr>
              </a:p>
            </p:txBody>
          </p:sp>
        </p:grpSp>
      </p:grpSp>
      <p:sp>
        <p:nvSpPr>
          <p:cNvPr id="8" name="Rectangle 7"/>
          <p:cNvSpPr/>
          <p:nvPr/>
        </p:nvSpPr>
        <p:spPr>
          <a:xfrm>
            <a:off x="5920893" y="1869451"/>
            <a:ext cx="2188320" cy="528865"/>
          </a:xfrm>
          <a:prstGeom prst="rect">
            <a:avLst/>
          </a:prstGeom>
          <a:solidFill>
            <a:sysClr val="window" lastClr="FFFFFF"/>
          </a:solidFill>
          <a:ln w="9525" cap="flat" cmpd="sng" algn="ctr">
            <a:solidFill>
              <a:srgbClr val="0065A4"/>
            </a:solidFill>
            <a:prstDash val="solid"/>
          </a:ln>
          <a:effectLst>
            <a:outerShdw blurRad="50800" dist="38100" dir="2700000" algn="tl" rotWithShape="0">
              <a:prstClr val="black">
                <a:alpha val="40000"/>
              </a:prstClr>
            </a:outerShdw>
          </a:effectLst>
        </p:spPr>
        <p:txBody>
          <a:bodyPr rtlCol="0" anchor="ctr"/>
          <a:lstStyle/>
          <a:p>
            <a:pPr algn="ctr" defTabSz="914400">
              <a:defRPr/>
            </a:pPr>
            <a:r>
              <a:rPr lang="en-US" sz="1200" kern="0" dirty="0">
                <a:solidFill>
                  <a:srgbClr val="003A63"/>
                </a:solidFill>
                <a:latin typeface="Trebuchet MS"/>
                <a:cs typeface="Trebuchet MS"/>
              </a:rPr>
              <a:t>Deploy</a:t>
            </a:r>
            <a:endParaRPr lang="en-US" sz="900" kern="0" dirty="0">
              <a:solidFill>
                <a:srgbClr val="003A63"/>
              </a:solidFill>
              <a:latin typeface="Trebuchet MS"/>
              <a:cs typeface="Trebuchet MS"/>
            </a:endParaRPr>
          </a:p>
        </p:txBody>
      </p:sp>
    </p:spTree>
    <p:extLst>
      <p:ext uri="{BB962C8B-B14F-4D97-AF65-F5344CB8AC3E}">
        <p14:creationId xmlns:p14="http://schemas.microsoft.com/office/powerpoint/2010/main" val="3223656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500"/>
                                        <p:tgtEl>
                                          <p:spTgt spid="1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fade">
                                      <p:cBhvr>
                                        <p:cTn id="22"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53" grpId="0" animBg="1"/>
      <p:bldP spid="9" grpId="0" animBg="1"/>
      <p:bldP spid="59" grpId="0" animBg="1"/>
      <p:bldP spid="262"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rebuchet MS"/>
              </a:rPr>
              <a:t>Delivery Pipeline Orchestration</a:t>
            </a:r>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047750"/>
            <a:ext cx="5374535" cy="1993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7400" y="1047750"/>
            <a:ext cx="2913204" cy="16721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6" name="Picture 4"/>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496" r="1"/>
          <a:stretch/>
        </p:blipFill>
        <p:spPr bwMode="auto">
          <a:xfrm>
            <a:off x="4157804" y="2743200"/>
            <a:ext cx="4648200" cy="21623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7" name="Line Callout 2 (Accent Bar) 57"/>
          <p:cNvSpPr>
            <a:spLocks/>
          </p:cNvSpPr>
          <p:nvPr/>
        </p:nvSpPr>
        <p:spPr bwMode="auto">
          <a:xfrm>
            <a:off x="330200" y="2952750"/>
            <a:ext cx="2336800" cy="1631216"/>
          </a:xfrm>
          <a:prstGeom prst="rect">
            <a:avLst/>
          </a:prstGeom>
          <a:ln>
            <a:headEnd/>
            <a:tailEnd type="oval" w="med" len="med"/>
          </a:ln>
          <a:effectLst>
            <a:outerShdw blurRad="63500" sx="102000" sy="102000" algn="ctr" rotWithShape="0">
              <a:prstClr val="black">
                <a:alpha val="40000"/>
              </a:prstClr>
            </a:outerShdw>
          </a:effectLst>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dirty="0">
                <a:solidFill>
                  <a:schemeClr val="tx1">
                    <a:lumMod val="95000"/>
                    <a:lumOff val="5000"/>
                  </a:schemeClr>
                </a:solidFill>
                <a:latin typeface="Trebuchet MS"/>
                <a:cs typeface="Trebuchet MS"/>
              </a:rPr>
              <a:t>Model your Pipelines</a:t>
            </a:r>
          </a:p>
          <a:p>
            <a:r>
              <a:rPr lang="en-US" sz="1400" dirty="0">
                <a:solidFill>
                  <a:schemeClr val="tx1">
                    <a:lumMod val="95000"/>
                    <a:lumOff val="5000"/>
                  </a:schemeClr>
                </a:solidFill>
                <a:latin typeface="Trebuchet MS"/>
                <a:cs typeface="Trebuchet MS"/>
              </a:rPr>
              <a:t>Complete control over your process</a:t>
            </a:r>
          </a:p>
          <a:p>
            <a:r>
              <a:rPr lang="en-US" sz="1400" dirty="0">
                <a:solidFill>
                  <a:schemeClr val="tx1">
                    <a:lumMod val="95000"/>
                    <a:lumOff val="5000"/>
                  </a:schemeClr>
                </a:solidFill>
                <a:latin typeface="Trebuchet MS"/>
                <a:cs typeface="Trebuchet MS"/>
              </a:rPr>
              <a:t>Define Stages and Gates </a:t>
            </a:r>
          </a:p>
          <a:p>
            <a:r>
              <a:rPr lang="en-US" sz="1400" dirty="0">
                <a:solidFill>
                  <a:schemeClr val="tx1">
                    <a:lumMod val="95000"/>
                    <a:lumOff val="5000"/>
                  </a:schemeClr>
                </a:solidFill>
                <a:latin typeface="Trebuchet MS"/>
                <a:cs typeface="Trebuchet MS"/>
              </a:rPr>
              <a:t>Define hierarchical pipelines</a:t>
            </a:r>
          </a:p>
          <a:p>
            <a:r>
              <a:rPr lang="en-US" sz="1400" dirty="0">
                <a:solidFill>
                  <a:schemeClr val="tx1">
                    <a:lumMod val="95000"/>
                    <a:lumOff val="5000"/>
                  </a:schemeClr>
                </a:solidFill>
                <a:latin typeface="Trebuchet MS"/>
                <a:cs typeface="Trebuchet MS"/>
              </a:rPr>
              <a:t>Define sub-workflows</a:t>
            </a:r>
          </a:p>
        </p:txBody>
      </p:sp>
      <p:sp>
        <p:nvSpPr>
          <p:cNvPr id="8" name="Line Callout 2 (Accent Bar) 57"/>
          <p:cNvSpPr>
            <a:spLocks/>
          </p:cNvSpPr>
          <p:nvPr/>
        </p:nvSpPr>
        <p:spPr bwMode="auto">
          <a:xfrm>
            <a:off x="3048000" y="1352550"/>
            <a:ext cx="3047999" cy="769441"/>
          </a:xfrm>
          <a:prstGeom prst="rect">
            <a:avLst/>
          </a:prstGeom>
          <a:ln>
            <a:headEnd/>
            <a:tailEnd type="oval" w="med" len="med"/>
          </a:ln>
          <a:effectLst>
            <a:outerShdw blurRad="63500" sx="102000" sy="102000" algn="ctr" rotWithShape="0">
              <a:prstClr val="black">
                <a:alpha val="40000"/>
              </a:prstClr>
            </a:outerShdw>
          </a:effectLst>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dirty="0">
                <a:solidFill>
                  <a:schemeClr val="tx1">
                    <a:lumMod val="95000"/>
                    <a:lumOff val="5000"/>
                  </a:schemeClr>
                </a:solidFill>
                <a:latin typeface="Trebuchet MS"/>
                <a:cs typeface="Trebuchet MS"/>
              </a:rPr>
              <a:t>Powerful transition definition</a:t>
            </a:r>
          </a:p>
          <a:p>
            <a:r>
              <a:rPr lang="en-US" sz="1400" dirty="0" smtClean="0">
                <a:solidFill>
                  <a:schemeClr val="tx1">
                    <a:lumMod val="95000"/>
                    <a:lumOff val="5000"/>
                  </a:schemeClr>
                </a:solidFill>
                <a:latin typeface="Trebuchet MS"/>
                <a:cs typeface="Trebuchet MS"/>
              </a:rPr>
              <a:t>Define conditional automated transitions or manual transitions</a:t>
            </a:r>
            <a:endParaRPr lang="en-US" sz="1400" dirty="0">
              <a:solidFill>
                <a:schemeClr val="tx1">
                  <a:lumMod val="95000"/>
                  <a:lumOff val="5000"/>
                </a:schemeClr>
              </a:solidFill>
              <a:latin typeface="Trebuchet MS"/>
              <a:cs typeface="Trebuchet MS"/>
            </a:endParaRPr>
          </a:p>
        </p:txBody>
      </p:sp>
      <p:sp>
        <p:nvSpPr>
          <p:cNvPr id="9" name="Line Callout 2 (Accent Bar) 57"/>
          <p:cNvSpPr>
            <a:spLocks/>
          </p:cNvSpPr>
          <p:nvPr/>
        </p:nvSpPr>
        <p:spPr bwMode="auto">
          <a:xfrm>
            <a:off x="2895600" y="2732616"/>
            <a:ext cx="2971800" cy="984885"/>
          </a:xfrm>
          <a:prstGeom prst="rect">
            <a:avLst/>
          </a:prstGeom>
          <a:ln>
            <a:headEnd/>
            <a:tailEnd type="oval" w="med" len="med"/>
          </a:ln>
          <a:effectLst>
            <a:outerShdw blurRad="63500" sx="102000" sy="102000" algn="ctr" rotWithShape="0">
              <a:prstClr val="black">
                <a:alpha val="40000"/>
              </a:prstClr>
            </a:outerShdw>
          </a:effectLst>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b="1" dirty="0">
                <a:solidFill>
                  <a:schemeClr val="tx1">
                    <a:lumMod val="95000"/>
                    <a:lumOff val="5000"/>
                  </a:schemeClr>
                </a:solidFill>
                <a:latin typeface="Trebuchet MS"/>
                <a:cs typeface="Trebuchet MS"/>
              </a:rPr>
              <a:t>Release/CD process workflow</a:t>
            </a:r>
          </a:p>
          <a:p>
            <a:r>
              <a:rPr lang="en-US" sz="1400" dirty="0" smtClean="0">
                <a:solidFill>
                  <a:schemeClr val="tx1">
                    <a:lumMod val="95000"/>
                    <a:lumOff val="5000"/>
                  </a:schemeClr>
                </a:solidFill>
                <a:latin typeface="Trebuchet MS"/>
                <a:cs typeface="Trebuchet MS"/>
              </a:rPr>
              <a:t>Capture deploy process and requirements</a:t>
            </a:r>
          </a:p>
          <a:p>
            <a:r>
              <a:rPr lang="en-US" sz="1400" dirty="0" smtClean="0">
                <a:solidFill>
                  <a:schemeClr val="tx1">
                    <a:lumMod val="95000"/>
                    <a:lumOff val="5000"/>
                  </a:schemeClr>
                </a:solidFill>
                <a:latin typeface="Trebuchet MS"/>
                <a:cs typeface="Trebuchet MS"/>
              </a:rPr>
              <a:t>Consistent and repeatable</a:t>
            </a:r>
            <a:endParaRPr lang="en-US" sz="1400" dirty="0">
              <a:solidFill>
                <a:schemeClr val="tx1">
                  <a:lumMod val="95000"/>
                  <a:lumOff val="5000"/>
                </a:schemeClr>
              </a:solidFill>
              <a:latin typeface="Trebuchet MS"/>
              <a:cs typeface="Trebuchet MS"/>
            </a:endParaRPr>
          </a:p>
        </p:txBody>
      </p:sp>
    </p:spTree>
    <p:extLst>
      <p:ext uri="{BB962C8B-B14F-4D97-AF65-F5344CB8AC3E}">
        <p14:creationId xmlns:p14="http://schemas.microsoft.com/office/powerpoint/2010/main" val="391907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Delivery Pipelines</a:t>
            </a:r>
          </a:p>
        </p:txBody>
      </p:sp>
      <p:sp>
        <p:nvSpPr>
          <p:cNvPr id="3" name="Text Placeholder 2"/>
          <p:cNvSpPr>
            <a:spLocks noGrp="1"/>
          </p:cNvSpPr>
          <p:nvPr>
            <p:ph type="body" sz="quarter" idx="13"/>
          </p:nvPr>
        </p:nvSpPr>
        <p:spPr/>
        <p:txBody>
          <a:bodyPr/>
          <a:lstStyle/>
          <a:p>
            <a:endParaRPr lang="en-US" dirty="0"/>
          </a:p>
        </p:txBody>
      </p:sp>
      <p:pic>
        <p:nvPicPr>
          <p:cNvPr id="4" name="Picture 3" descr="C:\ec\clients\ncr\archive\dashboard\07-26\screenshot.png"/>
          <p:cNvPicPr>
            <a:picLocks noChangeAspect="1" noChangeArrowheads="1"/>
          </p:cNvPicPr>
          <p:nvPr/>
        </p:nvPicPr>
        <p:blipFill>
          <a:blip r:embed="rId2"/>
          <a:srcRect/>
          <a:stretch>
            <a:fillRect/>
          </a:stretch>
        </p:blipFill>
        <p:spPr bwMode="auto">
          <a:xfrm>
            <a:off x="762000" y="895350"/>
            <a:ext cx="7391400" cy="37661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679072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latin typeface="Trebuchet MS"/>
                <a:cs typeface="Trebuchet MS"/>
              </a:rPr>
              <a:t>Filling the gaps</a:t>
            </a:r>
            <a:endParaRPr lang="en-US" noProof="0">
              <a:latin typeface="Trebuchet MS"/>
              <a:cs typeface="Trebuchet MS"/>
            </a:endParaRPr>
          </a:p>
        </p:txBody>
      </p:sp>
      <p:sp>
        <p:nvSpPr>
          <p:cNvPr id="55" name="Rectangle 54"/>
          <p:cNvSpPr/>
          <p:nvPr/>
        </p:nvSpPr>
        <p:spPr>
          <a:xfrm>
            <a:off x="158750" y="2768159"/>
            <a:ext cx="8835432"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a:solidFill>
                  <a:schemeClr val="tx2"/>
                </a:solidFill>
                <a:latin typeface="Trebuchet MS"/>
                <a:cs typeface="Trebuchet MS"/>
              </a:rPr>
              <a:t>Infrastructure</a:t>
            </a:r>
          </a:p>
        </p:txBody>
      </p:sp>
      <p:sp>
        <p:nvSpPr>
          <p:cNvPr id="56" name="Rectangle 55"/>
          <p:cNvSpPr/>
          <p:nvPr/>
        </p:nvSpPr>
        <p:spPr>
          <a:xfrm>
            <a:off x="175518" y="1197043"/>
            <a:ext cx="2871745"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a:solidFill>
                  <a:schemeClr val="tx2"/>
                </a:solidFill>
                <a:latin typeface="Trebuchet MS"/>
                <a:cs typeface="Trebuchet MS"/>
              </a:rPr>
              <a:t>Development</a:t>
            </a:r>
          </a:p>
        </p:txBody>
      </p:sp>
      <p:sp>
        <p:nvSpPr>
          <p:cNvPr id="57" name="Rectangle 56"/>
          <p:cNvSpPr/>
          <p:nvPr/>
        </p:nvSpPr>
        <p:spPr>
          <a:xfrm>
            <a:off x="6122437" y="1197043"/>
            <a:ext cx="2871745" cy="144927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u="sng" dirty="0">
                <a:solidFill>
                  <a:schemeClr val="tx2"/>
                </a:solidFill>
                <a:latin typeface="Trebuchet MS"/>
                <a:cs typeface="Trebuchet MS"/>
              </a:rPr>
              <a:t>Operations</a:t>
            </a: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2658" y="1993927"/>
            <a:ext cx="1614908" cy="380358"/>
          </a:xfrm>
          <a:prstGeom prst="rect">
            <a:avLst/>
          </a:prstGeom>
        </p:spPr>
      </p:pic>
      <p:pic>
        <p:nvPicPr>
          <p:cNvPr id="59" name="Picture 58" descr="EC-Rall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127" y="2058332"/>
            <a:ext cx="567627" cy="529786"/>
          </a:xfrm>
          <a:prstGeom prst="rect">
            <a:avLst/>
          </a:prstGeom>
        </p:spPr>
      </p:pic>
      <p:pic>
        <p:nvPicPr>
          <p:cNvPr id="60" name="Picture 59" descr="EC-Jetty.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0111" y="3650529"/>
            <a:ext cx="556247" cy="519165"/>
          </a:xfrm>
          <a:prstGeom prst="rect">
            <a:avLst/>
          </a:prstGeom>
        </p:spPr>
      </p:pic>
      <p:pic>
        <p:nvPicPr>
          <p:cNvPr id="61" name="Picture 60" descr="EC-An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20500" y="1500598"/>
            <a:ext cx="425840" cy="397450"/>
          </a:xfrm>
          <a:prstGeom prst="rect">
            <a:avLst/>
          </a:prstGeom>
        </p:spPr>
      </p:pic>
      <p:pic>
        <p:nvPicPr>
          <p:cNvPr id="62" name="Picture 61" descr="EC-VisualStudio.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3724" y="2058332"/>
            <a:ext cx="567627" cy="529786"/>
          </a:xfrm>
          <a:prstGeom prst="rect">
            <a:avLst/>
          </a:prstGeom>
        </p:spPr>
      </p:pic>
      <p:pic>
        <p:nvPicPr>
          <p:cNvPr id="63" name="Picture 9" descr="Screen shot 2011-05-25 at 10.10.11 PM.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869831" y="1934641"/>
            <a:ext cx="689389" cy="243215"/>
          </a:xfrm>
          <a:prstGeom prst="rect">
            <a:avLst/>
          </a:prstGeom>
          <a:noFill/>
          <a:ln>
            <a:noFill/>
          </a:ln>
        </p:spPr>
      </p:pic>
      <p:pic>
        <p:nvPicPr>
          <p:cNvPr id="64" name="Picture 15" descr="window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864216" y="3104331"/>
            <a:ext cx="294279" cy="259583"/>
          </a:xfrm>
          <a:prstGeom prst="rect">
            <a:avLst/>
          </a:prstGeom>
          <a:noFill/>
          <a:ln>
            <a:noFill/>
          </a:ln>
        </p:spPr>
      </p:pic>
      <p:pic>
        <p:nvPicPr>
          <p:cNvPr id="65" name="Picture 161" descr="android-logo.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314732" y="2071828"/>
            <a:ext cx="308445" cy="321569"/>
          </a:xfrm>
          <a:prstGeom prst="rect">
            <a:avLst/>
          </a:prstGeom>
          <a:noFill/>
          <a:ln>
            <a:noFill/>
          </a:ln>
        </p:spPr>
      </p:pic>
      <p:pic>
        <p:nvPicPr>
          <p:cNvPr id="66" name="Picture 65" descr="EC-MYSQL.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89452" y="3705576"/>
            <a:ext cx="556247" cy="519165"/>
          </a:xfrm>
          <a:prstGeom prst="rect">
            <a:avLst/>
          </a:prstGeom>
        </p:spPr>
      </p:pic>
      <p:pic>
        <p:nvPicPr>
          <p:cNvPr id="67" name="Picture 66" descr="EC-DefectTracking-Bugzilla.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4154" y="1505495"/>
            <a:ext cx="567627" cy="529786"/>
          </a:xfrm>
          <a:prstGeom prst="rect">
            <a:avLst/>
          </a:prstGeom>
        </p:spPr>
      </p:pic>
      <p:pic>
        <p:nvPicPr>
          <p:cNvPr id="68" name="Picture 67" descr="EC-DefectTracking-JIRA.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989145" y="1501512"/>
            <a:ext cx="422994" cy="394795"/>
          </a:xfrm>
          <a:prstGeom prst="rect">
            <a:avLst/>
          </a:prstGeom>
        </p:spPr>
      </p:pic>
      <p:pic>
        <p:nvPicPr>
          <p:cNvPr id="69" name="Picture 68" descr="EC-DefectTracking-QC.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22433" y="1995180"/>
            <a:ext cx="567627" cy="529786"/>
          </a:xfrm>
          <a:prstGeom prst="rect">
            <a:avLst/>
          </a:prstGeom>
        </p:spPr>
      </p:pic>
      <p:pic>
        <p:nvPicPr>
          <p:cNvPr id="70" name="Picture 69" descr="EC-AppHarbor.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448228" y="3358406"/>
            <a:ext cx="369639" cy="344996"/>
          </a:xfrm>
          <a:prstGeom prst="rect">
            <a:avLst/>
          </a:prstGeom>
        </p:spPr>
      </p:pic>
      <p:pic>
        <p:nvPicPr>
          <p:cNvPr id="71" name="Picture 70" descr="EC-Heroku.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235214" y="3838236"/>
            <a:ext cx="387985" cy="362120"/>
          </a:xfrm>
          <a:prstGeom prst="rect">
            <a:avLst/>
          </a:prstGeom>
        </p:spPr>
      </p:pic>
      <p:pic>
        <p:nvPicPr>
          <p:cNvPr id="72" name="Picture 71" descr="EC-Azure.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851397" y="3681650"/>
            <a:ext cx="556247" cy="519165"/>
          </a:xfrm>
          <a:prstGeom prst="rect">
            <a:avLst/>
          </a:prstGeom>
        </p:spPr>
      </p:pic>
      <p:pic>
        <p:nvPicPr>
          <p:cNvPr id="73" name="Picture 72" descr="EC-CiscoUCS.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70104" y="3011295"/>
            <a:ext cx="556247" cy="519165"/>
          </a:xfrm>
          <a:prstGeom prst="rect">
            <a:avLst/>
          </a:prstGeom>
        </p:spPr>
      </p:pic>
      <p:pic>
        <p:nvPicPr>
          <p:cNvPr id="74" name="Picture 73" descr="EC-EC2.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769139" y="2896947"/>
            <a:ext cx="556247" cy="519165"/>
          </a:xfrm>
          <a:prstGeom prst="rect">
            <a:avLst/>
          </a:prstGeom>
        </p:spPr>
      </p:pic>
      <p:pic>
        <p:nvPicPr>
          <p:cNvPr id="75" name="Picture 74" descr="EC-KVM.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851911" y="3136550"/>
            <a:ext cx="556247" cy="519165"/>
          </a:xfrm>
          <a:prstGeom prst="rect">
            <a:avLst/>
          </a:prstGeom>
        </p:spPr>
      </p:pic>
      <p:pic>
        <p:nvPicPr>
          <p:cNvPr id="76" name="Picture 75" descr="EC-LabManager.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03676" y="3746381"/>
            <a:ext cx="556247" cy="519165"/>
          </a:xfrm>
          <a:prstGeom prst="rect">
            <a:avLst/>
          </a:prstGeom>
        </p:spPr>
      </p:pic>
      <p:pic>
        <p:nvPicPr>
          <p:cNvPr id="77" name="Picture 76" descr="EC-Nagios.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659724" y="1657007"/>
            <a:ext cx="657815" cy="613962"/>
          </a:xfrm>
          <a:prstGeom prst="rect">
            <a:avLst/>
          </a:prstGeom>
        </p:spPr>
      </p:pic>
      <p:pic>
        <p:nvPicPr>
          <p:cNvPr id="78" name="Picture 77" descr="EC-Puppet.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494833" y="3319071"/>
            <a:ext cx="556247" cy="519165"/>
          </a:xfrm>
          <a:prstGeom prst="rect">
            <a:avLst/>
          </a:prstGeom>
        </p:spPr>
      </p:pic>
      <p:pic>
        <p:nvPicPr>
          <p:cNvPr id="79" name="Picture 78" descr="EC-ServiceNow.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323165" y="1493253"/>
            <a:ext cx="657815" cy="613962"/>
          </a:xfrm>
          <a:prstGeom prst="rect">
            <a:avLst/>
          </a:prstGeom>
        </p:spPr>
      </p:pic>
      <p:pic>
        <p:nvPicPr>
          <p:cNvPr id="80" name="Picture 79" descr="EC-VirtualBox.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747797" y="3681650"/>
            <a:ext cx="556247" cy="519165"/>
          </a:xfrm>
          <a:prstGeom prst="rect">
            <a:avLst/>
          </a:prstGeom>
        </p:spPr>
      </p:pic>
      <p:pic>
        <p:nvPicPr>
          <p:cNvPr id="81" name="Picture 80" descr="EC-Xen.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55657" y="3011295"/>
            <a:ext cx="556247" cy="519165"/>
          </a:xfrm>
          <a:prstGeom prst="rect">
            <a:avLst/>
          </a:prstGeom>
        </p:spPr>
      </p:pic>
      <p:pic>
        <p:nvPicPr>
          <p:cNvPr id="82" name="Picture 81" descr="Octocat,_a_Mascot_of_Github.jp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00111" y="1791598"/>
            <a:ext cx="332095" cy="332095"/>
          </a:xfrm>
          <a:prstGeom prst="rect">
            <a:avLst/>
          </a:prstGeom>
        </p:spPr>
      </p:pic>
      <p:pic>
        <p:nvPicPr>
          <p:cNvPr id="83" name="Picture 82" descr="ECSCM-Perforce.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539913" y="1505495"/>
            <a:ext cx="567627" cy="529786"/>
          </a:xfrm>
          <a:prstGeom prst="rect">
            <a:avLst/>
          </a:prstGeom>
        </p:spPr>
      </p:pic>
      <p:pic>
        <p:nvPicPr>
          <p:cNvPr id="84" name="Picture 83" descr="ECSCM-SVN.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271610" y="1972655"/>
            <a:ext cx="567627" cy="529786"/>
          </a:xfrm>
          <a:prstGeom prst="rect">
            <a:avLst/>
          </a:prstGeom>
        </p:spPr>
      </p:pic>
      <p:pic>
        <p:nvPicPr>
          <p:cNvPr id="85" name="Picture 84" descr="ECSCM-Mercurial.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26501" y="1393271"/>
            <a:ext cx="567627" cy="529786"/>
          </a:xfrm>
          <a:prstGeom prst="rect">
            <a:avLst/>
          </a:prstGeom>
        </p:spPr>
      </p:pic>
      <p:pic>
        <p:nvPicPr>
          <p:cNvPr id="86" name="Picture 85" descr="EC-TestNG.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972052" y="2200136"/>
            <a:ext cx="392934" cy="366739"/>
          </a:xfrm>
          <a:prstGeom prst="rect">
            <a:avLst/>
          </a:prstGeom>
        </p:spPr>
      </p:pic>
      <p:pic>
        <p:nvPicPr>
          <p:cNvPr id="87" name="Picture 86" descr="EC-Chef.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7758485" y="3186411"/>
            <a:ext cx="556247" cy="519165"/>
          </a:xfrm>
          <a:prstGeom prst="rect">
            <a:avLst/>
          </a:prstGeom>
        </p:spPr>
      </p:pic>
      <p:pic>
        <p:nvPicPr>
          <p:cNvPr id="118" name="Picture 117" descr="EC-OpenStack.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078254" y="3714654"/>
            <a:ext cx="556247" cy="519165"/>
          </a:xfrm>
          <a:prstGeom prst="rect">
            <a:avLst/>
          </a:prstGeom>
        </p:spPr>
      </p:pic>
      <p:pic>
        <p:nvPicPr>
          <p:cNvPr id="119" name="Picture 118" descr="EC-JTest.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398113" y="1884777"/>
            <a:ext cx="567627" cy="529786"/>
          </a:xfrm>
          <a:prstGeom prst="rect">
            <a:avLst/>
          </a:prstGeom>
        </p:spPr>
      </p:pic>
      <p:pic>
        <p:nvPicPr>
          <p:cNvPr id="120" name="Picture 119" descr="EC-Selenium.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2479636" y="1711222"/>
            <a:ext cx="567627" cy="529786"/>
          </a:xfrm>
          <a:prstGeom prst="rect">
            <a:avLst/>
          </a:prstGeom>
        </p:spPr>
      </p:pic>
      <p:pic>
        <p:nvPicPr>
          <p:cNvPr id="121" name="Picture 120"/>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8401923" y="1612971"/>
            <a:ext cx="283997" cy="230391"/>
          </a:xfrm>
          <a:prstGeom prst="rect">
            <a:avLst/>
          </a:prstGeom>
        </p:spPr>
      </p:pic>
      <p:pic>
        <p:nvPicPr>
          <p:cNvPr id="122" name="Picture 12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6842485" y="1811624"/>
            <a:ext cx="526164" cy="204619"/>
          </a:xfrm>
          <a:prstGeom prst="rect">
            <a:avLst/>
          </a:prstGeom>
        </p:spPr>
      </p:pic>
      <p:pic>
        <p:nvPicPr>
          <p:cNvPr id="129" name="Picture 128"/>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6032364" y="3183555"/>
            <a:ext cx="672701" cy="269080"/>
          </a:xfrm>
          <a:prstGeom prst="rect">
            <a:avLst/>
          </a:prstGeom>
        </p:spPr>
      </p:pic>
      <p:pic>
        <p:nvPicPr>
          <p:cNvPr id="130" name="Picture 129"/>
          <p:cNvPicPr>
            <a:picLocks noChangeAspect="1"/>
          </p:cNvPicPr>
          <p:nvPr/>
        </p:nvPicPr>
        <p:blipFill rotWithShape="1">
          <a:blip r:embed="rId39" cstate="email">
            <a:extLst>
              <a:ext uri="{28A0092B-C50C-407E-A947-70E740481C1C}">
                <a14:useLocalDpi xmlns:a14="http://schemas.microsoft.com/office/drawing/2010/main"/>
              </a:ext>
            </a:extLst>
          </a:blip>
          <a:srcRect/>
          <a:stretch/>
        </p:blipFill>
        <p:spPr>
          <a:xfrm>
            <a:off x="3472270" y="3656175"/>
            <a:ext cx="797561" cy="182061"/>
          </a:xfrm>
          <a:prstGeom prst="rect">
            <a:avLst/>
          </a:prstGeom>
        </p:spPr>
      </p:pic>
      <p:pic>
        <p:nvPicPr>
          <p:cNvPr id="131" name="Picture 130"/>
          <p:cNvPicPr>
            <a:picLocks noChangeAspect="1"/>
          </p:cNvPicPr>
          <p:nvPr/>
        </p:nvPicPr>
        <p:blipFill rotWithShape="1">
          <a:blip r:embed="rId40" cstate="email">
            <a:extLst>
              <a:ext uri="{28A0092B-C50C-407E-A947-70E740481C1C}">
                <a14:useLocalDpi xmlns:a14="http://schemas.microsoft.com/office/drawing/2010/main"/>
              </a:ext>
            </a:extLst>
          </a:blip>
          <a:srcRect/>
          <a:stretch/>
        </p:blipFill>
        <p:spPr>
          <a:xfrm>
            <a:off x="8047566" y="2420744"/>
            <a:ext cx="817063" cy="179065"/>
          </a:xfrm>
          <a:prstGeom prst="rect">
            <a:avLst/>
          </a:prstGeom>
        </p:spPr>
      </p:pic>
      <p:pic>
        <p:nvPicPr>
          <p:cNvPr id="132" name="Picture 131"/>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8641959" y="1932746"/>
            <a:ext cx="277616" cy="170265"/>
          </a:xfrm>
          <a:prstGeom prst="rect">
            <a:avLst/>
          </a:prstGeom>
        </p:spPr>
      </p:pic>
      <p:pic>
        <p:nvPicPr>
          <p:cNvPr id="133" name="Picture 132" descr="EC-DefectTracking-QC.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91047" y="2177856"/>
            <a:ext cx="567627" cy="529786"/>
          </a:xfrm>
          <a:prstGeom prst="rect">
            <a:avLst/>
          </a:prstGeom>
        </p:spPr>
      </p:pic>
      <p:pic>
        <p:nvPicPr>
          <p:cNvPr id="134" name="Picture 133"/>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7333673" y="2436455"/>
            <a:ext cx="326051" cy="130420"/>
          </a:xfrm>
          <a:prstGeom prst="rect">
            <a:avLst/>
          </a:prstGeom>
        </p:spPr>
      </p:pic>
      <p:pic>
        <p:nvPicPr>
          <p:cNvPr id="135" name="Picture 134"/>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539913" y="2432054"/>
            <a:ext cx="326051" cy="130420"/>
          </a:xfrm>
          <a:prstGeom prst="rect">
            <a:avLst/>
          </a:prstGeom>
        </p:spPr>
      </p:pic>
      <p:sp>
        <p:nvSpPr>
          <p:cNvPr id="142" name="Rectangle 141"/>
          <p:cNvSpPr/>
          <p:nvPr/>
        </p:nvSpPr>
        <p:spPr>
          <a:xfrm>
            <a:off x="2667001" y="1147245"/>
            <a:ext cx="3787110" cy="1580913"/>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u="sng" dirty="0">
                <a:solidFill>
                  <a:schemeClr val="accent1"/>
                </a:solidFill>
                <a:latin typeface="Trebuchet MS"/>
                <a:cs typeface="Trebuchet MS"/>
              </a:rPr>
              <a:t>Continuous </a:t>
            </a:r>
            <a:r>
              <a:rPr lang="en-US" sz="1600" b="1" u="sng" dirty="0" smtClean="0">
                <a:solidFill>
                  <a:schemeClr val="accent1"/>
                </a:solidFill>
                <a:latin typeface="Trebuchet MS"/>
                <a:cs typeface="Trebuchet MS"/>
              </a:rPr>
              <a:t>Delivery</a:t>
            </a:r>
            <a:endParaRPr lang="en-US" sz="1600" b="1" u="sng" dirty="0">
              <a:solidFill>
                <a:schemeClr val="accent1"/>
              </a:solidFill>
              <a:latin typeface="Trebuchet MS"/>
              <a:cs typeface="Trebuchet MS"/>
            </a:endParaRPr>
          </a:p>
        </p:txBody>
      </p:sp>
      <p:pic>
        <p:nvPicPr>
          <p:cNvPr id="143" name="Picture 142"/>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3242047" y="1651066"/>
            <a:ext cx="2638721" cy="387284"/>
          </a:xfrm>
          <a:prstGeom prst="rect">
            <a:avLst/>
          </a:prstGeom>
        </p:spPr>
      </p:pic>
      <p:sp>
        <p:nvSpPr>
          <p:cNvPr id="144" name="Pentagon 143"/>
          <p:cNvSpPr/>
          <p:nvPr/>
        </p:nvSpPr>
        <p:spPr>
          <a:xfrm>
            <a:off x="2682383" y="2284402"/>
            <a:ext cx="3765658" cy="4023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r>
              <a:rPr lang="en-US" sz="1600" dirty="0" smtClean="0">
                <a:latin typeface="Trebuchet MS"/>
                <a:cs typeface="Trebuchet MS"/>
              </a:rPr>
              <a:t>Single, end-to-end BTD solution</a:t>
            </a:r>
            <a:endParaRPr lang="en-US" sz="1600" dirty="0">
              <a:latin typeface="Trebuchet MS"/>
              <a:cs typeface="Trebuchet MS"/>
            </a:endParaRPr>
          </a:p>
        </p:txBody>
      </p:sp>
      <p:pic>
        <p:nvPicPr>
          <p:cNvPr id="3" name="Picture 2"/>
          <p:cNvPicPr>
            <a:picLocks noChangeAspect="1"/>
          </p:cNvPicPr>
          <p:nvPr/>
        </p:nvPicPr>
        <p:blipFill rotWithShape="1">
          <a:blip r:embed="rId44" cstate="email">
            <a:extLst>
              <a:ext uri="{28A0092B-C50C-407E-A947-70E740481C1C}">
                <a14:useLocalDpi xmlns:a14="http://schemas.microsoft.com/office/drawing/2010/main"/>
              </a:ext>
            </a:extLst>
          </a:blip>
          <a:srcRect/>
          <a:stretch/>
        </p:blipFill>
        <p:spPr>
          <a:xfrm>
            <a:off x="1196733" y="3435337"/>
            <a:ext cx="482602" cy="257351"/>
          </a:xfrm>
          <a:prstGeom prst="rect">
            <a:avLst/>
          </a:prstGeom>
        </p:spPr>
      </p:pic>
    </p:spTree>
    <p:extLst>
      <p:ext uri="{BB962C8B-B14F-4D97-AF65-F5344CB8AC3E}">
        <p14:creationId xmlns:p14="http://schemas.microsoft.com/office/powerpoint/2010/main" val="2120131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escription: cid:image001.jpg@01CC5128.580CD740"/>
          <p:cNvPicPr>
            <a:picLocks noChangeAspect="1" noChangeArrowheads="1"/>
          </p:cNvPicPr>
          <p:nvPr/>
        </p:nvPicPr>
        <p:blipFill rotWithShape="1">
          <a:blip r:embed="rId2">
            <a:extLst>
              <a:ext uri="{28A0092B-C50C-407E-A947-70E740481C1C}">
                <a14:useLocalDpi xmlns:a14="http://schemas.microsoft.com/office/drawing/2010/main" val="0"/>
              </a:ext>
            </a:extLst>
          </a:blip>
          <a:srcRect t="13365" b="-346"/>
          <a:stretch/>
        </p:blipFill>
        <p:spPr bwMode="auto">
          <a:xfrm>
            <a:off x="4034915" y="1484928"/>
            <a:ext cx="5032885" cy="26870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19150"/>
            <a:ext cx="3581400" cy="37124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dirty="0" smtClean="0">
                <a:latin typeface="Trebuchet MS"/>
                <a:cs typeface="Trebuchet MS"/>
              </a:rPr>
              <a:t>Build Automation/CI</a:t>
            </a:r>
            <a:endParaRPr lang="en-US" dirty="0">
              <a:latin typeface="Trebuchet MS"/>
              <a:cs typeface="Trebuchet MS"/>
            </a:endParaRPr>
          </a:p>
        </p:txBody>
      </p:sp>
      <p:sp>
        <p:nvSpPr>
          <p:cNvPr id="6" name="Line Callout 2 (Accent Bar) 57"/>
          <p:cNvSpPr>
            <a:spLocks/>
          </p:cNvSpPr>
          <p:nvPr/>
        </p:nvSpPr>
        <p:spPr bwMode="auto">
          <a:xfrm>
            <a:off x="4038600" y="831850"/>
            <a:ext cx="3573294" cy="523220"/>
          </a:xfrm>
          <a:prstGeom prst="rect">
            <a:avLst/>
          </a:prstGeom>
          <a:ln>
            <a:headEnd/>
            <a:tailEnd type="oval" w="med" len="med"/>
          </a:ln>
          <a:effectLst>
            <a:outerShdw blurRad="63500" sx="102000" sy="102000" algn="ctr" rotWithShape="0">
              <a:prstClr val="black">
                <a:alpha val="40000"/>
              </a:prstClr>
            </a:outerShdw>
          </a:effectLst>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smtClean="0">
                <a:solidFill>
                  <a:schemeClr val="tx1">
                    <a:lumMod val="95000"/>
                    <a:lumOff val="5000"/>
                  </a:schemeClr>
                </a:solidFill>
                <a:latin typeface="Trebuchet MS"/>
                <a:cs typeface="Trebuchet MS"/>
              </a:rPr>
              <a:t>Pre-Flight builds</a:t>
            </a:r>
            <a:endParaRPr lang="en-US" sz="1400" b="1" dirty="0">
              <a:solidFill>
                <a:schemeClr val="tx1">
                  <a:lumMod val="95000"/>
                  <a:lumOff val="5000"/>
                </a:schemeClr>
              </a:solidFill>
              <a:latin typeface="Trebuchet MS"/>
              <a:cs typeface="Trebuchet MS"/>
            </a:endParaRPr>
          </a:p>
          <a:p>
            <a:r>
              <a:rPr lang="en-US" sz="1400" dirty="0" smtClean="0">
                <a:solidFill>
                  <a:schemeClr val="tx1">
                    <a:lumMod val="95000"/>
                    <a:lumOff val="5000"/>
                  </a:schemeClr>
                </a:solidFill>
                <a:latin typeface="Trebuchet MS"/>
                <a:cs typeface="Trebuchet MS"/>
              </a:rPr>
              <a:t>Gated check-ins to ensure green CI builds</a:t>
            </a:r>
            <a:endParaRPr lang="en-US" sz="1400" dirty="0">
              <a:solidFill>
                <a:schemeClr val="tx1">
                  <a:lumMod val="95000"/>
                  <a:lumOff val="5000"/>
                </a:schemeClr>
              </a:solidFill>
              <a:latin typeface="Trebuchet MS"/>
              <a:cs typeface="Trebuchet MS"/>
            </a:endParaRPr>
          </a:p>
        </p:txBody>
      </p:sp>
      <p:sp>
        <p:nvSpPr>
          <p:cNvPr id="7" name="Line Callout 2 (Accent Bar) 57"/>
          <p:cNvSpPr>
            <a:spLocks/>
          </p:cNvSpPr>
          <p:nvPr/>
        </p:nvSpPr>
        <p:spPr bwMode="auto">
          <a:xfrm>
            <a:off x="6511048" y="4032893"/>
            <a:ext cx="2465815" cy="523220"/>
          </a:xfrm>
          <a:prstGeom prst="rect">
            <a:avLst/>
          </a:prstGeom>
          <a:ln>
            <a:headEnd/>
            <a:tailEnd type="oval" w="med" len="med"/>
          </a:ln>
          <a:effectLst>
            <a:outerShdw blurRad="63500" sx="102000" sy="102000" algn="ctr" rotWithShape="0">
              <a:prstClr val="black">
                <a:alpha val="40000"/>
              </a:prstClr>
            </a:outerShdw>
          </a:effectLst>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a:solidFill>
                  <a:schemeClr val="tx1">
                    <a:lumMod val="95000"/>
                    <a:lumOff val="5000"/>
                  </a:schemeClr>
                </a:solidFill>
                <a:latin typeface="Trebuchet MS"/>
                <a:cs typeface="Trebuchet MS"/>
              </a:rPr>
              <a:t>Comprehensive Visibility</a:t>
            </a:r>
          </a:p>
          <a:p>
            <a:r>
              <a:rPr lang="en-US" sz="1400" dirty="0">
                <a:solidFill>
                  <a:schemeClr val="tx1">
                    <a:lumMod val="95000"/>
                    <a:lumOff val="5000"/>
                  </a:schemeClr>
                </a:solidFill>
                <a:latin typeface="Trebuchet MS"/>
                <a:cs typeface="Trebuchet MS"/>
              </a:rPr>
              <a:t>CI Dashboard and reporting</a:t>
            </a:r>
          </a:p>
        </p:txBody>
      </p:sp>
      <p:sp>
        <p:nvSpPr>
          <p:cNvPr id="11" name="Line Callout 2 (Accent Bar) 57"/>
          <p:cNvSpPr>
            <a:spLocks/>
          </p:cNvSpPr>
          <p:nvPr/>
        </p:nvSpPr>
        <p:spPr bwMode="auto">
          <a:xfrm>
            <a:off x="2590800" y="3792968"/>
            <a:ext cx="3573294" cy="738664"/>
          </a:xfrm>
          <a:prstGeom prst="rect">
            <a:avLst/>
          </a:prstGeom>
          <a:ln>
            <a:headEnd/>
            <a:tailEnd type="oval" w="med" len="med"/>
          </a:ln>
          <a:effectLst>
            <a:outerShdw blurRad="63500" sx="102000" sy="102000" algn="ctr" rotWithShape="0">
              <a:prstClr val="black">
                <a:alpha val="40000"/>
              </a:prstClr>
            </a:outerShdw>
          </a:effectLst>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a:solidFill>
                  <a:schemeClr val="tx1">
                    <a:lumMod val="95000"/>
                    <a:lumOff val="5000"/>
                  </a:schemeClr>
                </a:solidFill>
                <a:latin typeface="Trebuchet MS"/>
                <a:cs typeface="Trebuchet MS"/>
              </a:rPr>
              <a:t>Flexible Build Processes</a:t>
            </a:r>
          </a:p>
          <a:p>
            <a:r>
              <a:rPr lang="en-US" sz="1400" dirty="0">
                <a:solidFill>
                  <a:schemeClr val="tx1">
                    <a:lumMod val="95000"/>
                    <a:lumOff val="5000"/>
                  </a:schemeClr>
                </a:solidFill>
                <a:latin typeface="Trebuchet MS"/>
                <a:cs typeface="Trebuchet MS"/>
              </a:rPr>
              <a:t>integrated to SCM, build, unit test systems </a:t>
            </a:r>
          </a:p>
        </p:txBody>
      </p:sp>
    </p:spTree>
    <p:extLst>
      <p:ext uri="{BB962C8B-B14F-4D97-AF65-F5344CB8AC3E}">
        <p14:creationId xmlns:p14="http://schemas.microsoft.com/office/powerpoint/2010/main" val="19358920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Artifact Repository</a:t>
            </a:r>
            <a:endParaRPr lang="en-US" dirty="0"/>
          </a:p>
        </p:txBody>
      </p:sp>
      <p:sp>
        <p:nvSpPr>
          <p:cNvPr id="20" name="Content Placeholder 2"/>
          <p:cNvSpPr txBox="1">
            <a:spLocks/>
          </p:cNvSpPr>
          <p:nvPr/>
        </p:nvSpPr>
        <p:spPr>
          <a:xfrm>
            <a:off x="330868" y="768665"/>
            <a:ext cx="3763617" cy="1916095"/>
          </a:xfrm>
          <a:prstGeom prst="rect">
            <a:avLst/>
          </a:prstGeom>
        </p:spPr>
        <p:txBody>
          <a:bodyPr>
            <a:noAutofit/>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a:buClr>
                <a:schemeClr val="accent2"/>
              </a:buClr>
            </a:pPr>
            <a:r>
              <a:rPr lang="en-US" sz="2000" dirty="0" smtClean="0">
                <a:solidFill>
                  <a:srgbClr val="0D0D0D"/>
                </a:solidFill>
                <a:latin typeface="Arial"/>
                <a:cs typeface="Arial"/>
              </a:rPr>
              <a:t>Ensure the right artifact is used each time a process is run, at every stage of the lifecycle</a:t>
            </a:r>
          </a:p>
        </p:txBody>
      </p:sp>
      <p:grpSp>
        <p:nvGrpSpPr>
          <p:cNvPr id="21" name="Group 20"/>
          <p:cNvGrpSpPr/>
          <p:nvPr/>
        </p:nvGrpSpPr>
        <p:grpSpPr>
          <a:xfrm>
            <a:off x="780568" y="2260980"/>
            <a:ext cx="3154337" cy="2215770"/>
            <a:chOff x="2004830" y="2537524"/>
            <a:chExt cx="5440225" cy="3493204"/>
          </a:xfrm>
        </p:grpSpPr>
        <p:sp>
          <p:nvSpPr>
            <p:cNvPr id="22" name="Rounded Rectangle 21"/>
            <p:cNvSpPr/>
            <p:nvPr/>
          </p:nvSpPr>
          <p:spPr>
            <a:xfrm>
              <a:off x="2004830" y="4917848"/>
              <a:ext cx="1390889" cy="1112880"/>
            </a:xfrm>
            <a:prstGeom prst="roundRect">
              <a:avLst/>
            </a:prstGeom>
            <a:solidFill>
              <a:srgbClr val="0065A4"/>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err="1" smtClean="0">
                  <a:solidFill>
                    <a:schemeClr val="bg1"/>
                  </a:solidFill>
                </a:rPr>
                <a:t>Dev</a:t>
              </a:r>
              <a:endParaRPr lang="en-US" sz="1100" dirty="0">
                <a:solidFill>
                  <a:schemeClr val="bg1"/>
                </a:solidFill>
              </a:endParaRPr>
            </a:p>
          </p:txBody>
        </p:sp>
        <p:sp>
          <p:nvSpPr>
            <p:cNvPr id="23" name="Rounded Rectangle 22"/>
            <p:cNvSpPr/>
            <p:nvPr/>
          </p:nvSpPr>
          <p:spPr>
            <a:xfrm>
              <a:off x="4031799" y="4917848"/>
              <a:ext cx="1390889" cy="1112880"/>
            </a:xfrm>
            <a:prstGeom prst="roundRect">
              <a:avLst/>
            </a:prstGeom>
            <a:solidFill>
              <a:srgbClr val="0065A4"/>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smtClean="0">
                  <a:solidFill>
                    <a:schemeClr val="bg1"/>
                  </a:solidFill>
                </a:rPr>
                <a:t>QA</a:t>
              </a:r>
              <a:endParaRPr lang="en-US" sz="1100" dirty="0">
                <a:solidFill>
                  <a:schemeClr val="bg1"/>
                </a:solidFill>
              </a:endParaRPr>
            </a:p>
          </p:txBody>
        </p:sp>
        <p:sp>
          <p:nvSpPr>
            <p:cNvPr id="24" name="Rounded Rectangle 23"/>
            <p:cNvSpPr/>
            <p:nvPr/>
          </p:nvSpPr>
          <p:spPr>
            <a:xfrm>
              <a:off x="5887768" y="4917846"/>
              <a:ext cx="1390889" cy="1112880"/>
            </a:xfrm>
            <a:prstGeom prst="roundRect">
              <a:avLst/>
            </a:prstGeom>
            <a:solidFill>
              <a:srgbClr val="0065A4"/>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smtClean="0">
                  <a:solidFill>
                    <a:schemeClr val="bg1"/>
                  </a:solidFill>
                </a:rPr>
                <a:t>Prod</a:t>
              </a:r>
              <a:endParaRPr lang="en-US" sz="1100" dirty="0">
                <a:solidFill>
                  <a:schemeClr val="bg1"/>
                </a:solidFill>
              </a:endParaRPr>
            </a:p>
          </p:txBody>
        </p:sp>
        <p:cxnSp>
          <p:nvCxnSpPr>
            <p:cNvPr id="25" name="Straight Arrow Connector 24"/>
            <p:cNvCxnSpPr>
              <a:stCxn id="22" idx="3"/>
              <a:endCxn id="23" idx="1"/>
            </p:cNvCxnSpPr>
            <p:nvPr/>
          </p:nvCxnSpPr>
          <p:spPr>
            <a:xfrm>
              <a:off x="3395721" y="5474289"/>
              <a:ext cx="636078" cy="0"/>
            </a:xfrm>
            <a:prstGeom prst="straightConnector1">
              <a:avLst/>
            </a:prstGeom>
            <a:ln w="19050">
              <a:solidFill>
                <a:schemeClr val="bg2">
                  <a:lumMod val="1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3" idx="3"/>
              <a:endCxn id="24" idx="1"/>
            </p:cNvCxnSpPr>
            <p:nvPr/>
          </p:nvCxnSpPr>
          <p:spPr>
            <a:xfrm flipV="1">
              <a:off x="5422688" y="5474287"/>
              <a:ext cx="465080" cy="2"/>
            </a:xfrm>
            <a:prstGeom prst="straightConnector1">
              <a:avLst/>
            </a:prstGeom>
            <a:ln w="19050">
              <a:solidFill>
                <a:schemeClr val="bg2">
                  <a:lumMod val="1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311833" y="4285569"/>
              <a:ext cx="849307" cy="363911"/>
            </a:xfrm>
            <a:prstGeom prst="rect">
              <a:avLst/>
            </a:prstGeom>
            <a:noFill/>
          </p:spPr>
          <p:txBody>
            <a:bodyPr wrap="none" rtlCol="0">
              <a:spAutoFit/>
            </a:bodyPr>
            <a:lstStyle/>
            <a:p>
              <a:r>
                <a:rPr lang="en-US" sz="900" dirty="0" smtClean="0">
                  <a:solidFill>
                    <a:srgbClr val="0D0D0D"/>
                  </a:solidFill>
                </a:rPr>
                <a:t>Share</a:t>
              </a:r>
              <a:endParaRPr lang="en-US" sz="900" dirty="0">
                <a:solidFill>
                  <a:srgbClr val="0D0D0D"/>
                </a:solidFill>
              </a:endParaRPr>
            </a:p>
          </p:txBody>
        </p:sp>
        <p:sp>
          <p:nvSpPr>
            <p:cNvPr id="28" name="TextBox 27"/>
            <p:cNvSpPr txBox="1"/>
            <p:nvPr/>
          </p:nvSpPr>
          <p:spPr>
            <a:xfrm>
              <a:off x="4635346" y="4285192"/>
              <a:ext cx="1298726" cy="363911"/>
            </a:xfrm>
            <a:prstGeom prst="rect">
              <a:avLst/>
            </a:prstGeom>
            <a:noFill/>
          </p:spPr>
          <p:txBody>
            <a:bodyPr wrap="square" rtlCol="0">
              <a:spAutoFit/>
            </a:bodyPr>
            <a:lstStyle/>
            <a:p>
              <a:r>
                <a:rPr lang="en-US" sz="900" dirty="0" smtClean="0">
                  <a:solidFill>
                    <a:srgbClr val="0D0D0D"/>
                  </a:solidFill>
                </a:rPr>
                <a:t>Consume</a:t>
              </a:r>
              <a:endParaRPr lang="en-US" sz="900" dirty="0">
                <a:solidFill>
                  <a:srgbClr val="0D0D0D"/>
                </a:solidFill>
              </a:endParaRPr>
            </a:p>
          </p:txBody>
        </p:sp>
        <p:sp>
          <p:nvSpPr>
            <p:cNvPr id="29" name="TextBox 28"/>
            <p:cNvSpPr txBox="1"/>
            <p:nvPr/>
          </p:nvSpPr>
          <p:spPr>
            <a:xfrm>
              <a:off x="6199734" y="4285570"/>
              <a:ext cx="1245321" cy="363911"/>
            </a:xfrm>
            <a:prstGeom prst="rect">
              <a:avLst/>
            </a:prstGeom>
            <a:noFill/>
          </p:spPr>
          <p:txBody>
            <a:bodyPr wrap="square" rtlCol="0">
              <a:spAutoFit/>
            </a:bodyPr>
            <a:lstStyle/>
            <a:p>
              <a:r>
                <a:rPr lang="en-US" sz="900" dirty="0" smtClean="0">
                  <a:solidFill>
                    <a:srgbClr val="0D0D0D"/>
                  </a:solidFill>
                </a:rPr>
                <a:t>Consume</a:t>
              </a:r>
              <a:endParaRPr lang="en-US" sz="900" dirty="0">
                <a:solidFill>
                  <a:srgbClr val="0D0D0D"/>
                </a:solidFill>
              </a:endParaRPr>
            </a:p>
          </p:txBody>
        </p:sp>
        <p:sp>
          <p:nvSpPr>
            <p:cNvPr id="30" name="Can 29"/>
            <p:cNvSpPr/>
            <p:nvPr/>
          </p:nvSpPr>
          <p:spPr>
            <a:xfrm>
              <a:off x="3711293" y="2537524"/>
              <a:ext cx="2031903" cy="1352466"/>
            </a:xfrm>
            <a:prstGeom prst="can">
              <a:avLst>
                <a:gd name="adj" fmla="val 16176"/>
              </a:avLst>
            </a:prstGeom>
            <a:solidFill>
              <a:schemeClr val="accent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smtClean="0">
                  <a:solidFill>
                    <a:schemeClr val="bg1"/>
                  </a:solidFill>
                </a:rPr>
                <a:t>Repository</a:t>
              </a:r>
              <a:endParaRPr lang="en-US" dirty="0">
                <a:solidFill>
                  <a:schemeClr val="bg1"/>
                </a:solidFill>
              </a:endParaRPr>
            </a:p>
          </p:txBody>
        </p:sp>
        <p:pic>
          <p:nvPicPr>
            <p:cNvPr id="31" name="Picture 2" descr="C:\Users\dgordon\AppData\Local\Microsoft\Windows\Temporary Internet Files\Content.IE5\GZLGX7AH\MC900440401[1].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7320"/>
            <a:stretch/>
          </p:blipFill>
          <p:spPr bwMode="auto">
            <a:xfrm>
              <a:off x="4430686" y="3213758"/>
              <a:ext cx="593115" cy="6762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32" name="Straight Arrow Connector 50"/>
            <p:cNvCxnSpPr>
              <a:stCxn id="22" idx="0"/>
              <a:endCxn id="31" idx="1"/>
            </p:cNvCxnSpPr>
            <p:nvPr/>
          </p:nvCxnSpPr>
          <p:spPr>
            <a:xfrm flipV="1">
              <a:off x="2700275" y="3551873"/>
              <a:ext cx="1730410" cy="1365974"/>
            </a:xfrm>
            <a:prstGeom prst="straightConnector1">
              <a:avLst/>
            </a:prstGeom>
            <a:ln w="19050">
              <a:solidFill>
                <a:schemeClr val="bg2">
                  <a:lumMod val="10000"/>
                </a:schemeClr>
              </a:solidFill>
              <a:prstDash val="sysDash"/>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50"/>
            <p:cNvCxnSpPr>
              <a:stCxn id="31" idx="2"/>
              <a:endCxn id="23" idx="0"/>
            </p:cNvCxnSpPr>
            <p:nvPr/>
          </p:nvCxnSpPr>
          <p:spPr>
            <a:xfrm>
              <a:off x="4727244" y="3889989"/>
              <a:ext cx="0" cy="1027858"/>
            </a:xfrm>
            <a:prstGeom prst="straightConnector1">
              <a:avLst/>
            </a:prstGeom>
            <a:ln w="19050">
              <a:solidFill>
                <a:schemeClr val="bg2">
                  <a:lumMod val="10000"/>
                </a:schemeClr>
              </a:solidFill>
              <a:prstDash val="sysDash"/>
              <a:headEnd type="none" w="med" len="med"/>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50"/>
            <p:cNvCxnSpPr>
              <a:stCxn id="31" idx="3"/>
              <a:endCxn id="24" idx="0"/>
            </p:cNvCxnSpPr>
            <p:nvPr/>
          </p:nvCxnSpPr>
          <p:spPr>
            <a:xfrm>
              <a:off x="5023801" y="3551873"/>
              <a:ext cx="1559412" cy="1365972"/>
            </a:xfrm>
            <a:prstGeom prst="straightConnector1">
              <a:avLst/>
            </a:prstGeom>
            <a:ln w="19050">
              <a:solidFill>
                <a:schemeClr val="bg2">
                  <a:lumMod val="10000"/>
                </a:schemeClr>
              </a:solidFill>
              <a:prstDash val="sysDash"/>
              <a:headEnd type="none" w="med" len="med"/>
              <a:tailEnd type="triangle" w="lg" len="lg"/>
            </a:ln>
          </p:spPr>
          <p:style>
            <a:lnRef idx="2">
              <a:schemeClr val="accent1"/>
            </a:lnRef>
            <a:fillRef idx="0">
              <a:schemeClr val="accent1"/>
            </a:fillRef>
            <a:effectRef idx="1">
              <a:schemeClr val="accent1"/>
            </a:effectRef>
            <a:fontRef idx="minor">
              <a:schemeClr val="tx1"/>
            </a:fontRef>
          </p:style>
        </p:cxnSp>
      </p:grpSp>
      <p:pic>
        <p:nvPicPr>
          <p:cNvPr id="35" name="Picture 34"/>
          <p:cNvPicPr>
            <a:picLocks noChangeAspect="1"/>
          </p:cNvPicPr>
          <p:nvPr/>
        </p:nvPicPr>
        <p:blipFill rotWithShape="1">
          <a:blip r:embed="rId4"/>
          <a:srcRect t="3739" r="41889" b="2526"/>
          <a:stretch/>
        </p:blipFill>
        <p:spPr>
          <a:xfrm>
            <a:off x="4695597" y="819150"/>
            <a:ext cx="3229204" cy="3834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1086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rebuchet MS"/>
              </a:rPr>
              <a:t>Test Automation</a:t>
            </a:r>
            <a:endParaRPr lang="en-US" dirty="0"/>
          </a:p>
        </p:txBody>
      </p:sp>
      <p:sp>
        <p:nvSpPr>
          <p:cNvPr id="3" name="Text Placeholder 2"/>
          <p:cNvSpPr>
            <a:spLocks noGrp="1"/>
          </p:cNvSpPr>
          <p:nvPr>
            <p:ph type="body" sz="quarter" idx="13"/>
          </p:nvPr>
        </p:nvSpPr>
        <p:spPr/>
        <p:txBody>
          <a:bodyPr/>
          <a:lstStyle/>
          <a:p>
            <a:endParaRPr lang="en-US" dirty="0"/>
          </a:p>
        </p:txBody>
      </p:sp>
      <p:pic>
        <p:nvPicPr>
          <p:cNvPr id="16"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816" y="895350"/>
            <a:ext cx="3090672" cy="24963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7" name="Line Callout 2 (Accent Bar) 57"/>
          <p:cNvSpPr>
            <a:spLocks/>
          </p:cNvSpPr>
          <p:nvPr/>
        </p:nvSpPr>
        <p:spPr bwMode="auto">
          <a:xfrm>
            <a:off x="2907412" y="895350"/>
            <a:ext cx="2731388" cy="1169551"/>
          </a:xfrm>
          <a:prstGeom prst="rect">
            <a:avLst/>
          </a:prstGeom>
          <a:ln>
            <a:headEnd/>
            <a:tailEnd type="oval" w="med" len="med"/>
          </a:ln>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a:solidFill>
                  <a:schemeClr val="tx1">
                    <a:lumMod val="95000"/>
                    <a:lumOff val="5000"/>
                  </a:schemeClr>
                </a:solidFill>
                <a:latin typeface="Futura Hv" charset="0"/>
                <a:cs typeface="Arial" charset="0"/>
              </a:rPr>
              <a:t>Test workflow</a:t>
            </a:r>
          </a:p>
          <a:p>
            <a:r>
              <a:rPr lang="en-US" sz="1400" dirty="0">
                <a:solidFill>
                  <a:schemeClr val="tx1">
                    <a:lumMod val="95000"/>
                    <a:lumOff val="5000"/>
                  </a:schemeClr>
                </a:solidFill>
                <a:latin typeface="Futura Hv" charset="0"/>
                <a:cs typeface="Arial" charset="0"/>
              </a:rPr>
              <a:t>Deploy to test environment</a:t>
            </a:r>
          </a:p>
          <a:p>
            <a:r>
              <a:rPr lang="en-US" sz="1400" dirty="0">
                <a:solidFill>
                  <a:schemeClr val="tx1">
                    <a:lumMod val="95000"/>
                    <a:lumOff val="5000"/>
                  </a:schemeClr>
                </a:solidFill>
                <a:latin typeface="Futura Hv" charset="0"/>
                <a:cs typeface="Arial" charset="0"/>
              </a:rPr>
              <a:t>Run </a:t>
            </a:r>
            <a:r>
              <a:rPr lang="en-US" sz="1400" dirty="0" smtClean="0">
                <a:solidFill>
                  <a:schemeClr val="tx1">
                    <a:lumMod val="95000"/>
                    <a:lumOff val="5000"/>
                  </a:schemeClr>
                </a:solidFill>
                <a:latin typeface="Futura Hv" charset="0"/>
                <a:cs typeface="Arial" charset="0"/>
              </a:rPr>
              <a:t>tests on tool of your choice </a:t>
            </a:r>
            <a:endParaRPr lang="en-US" sz="1400" dirty="0">
              <a:solidFill>
                <a:schemeClr val="tx1">
                  <a:lumMod val="95000"/>
                  <a:lumOff val="5000"/>
                </a:schemeClr>
              </a:solidFill>
              <a:latin typeface="Futura Hv" charset="0"/>
              <a:cs typeface="Arial" charset="0"/>
            </a:endParaRPr>
          </a:p>
          <a:p>
            <a:r>
              <a:rPr lang="en-US" sz="1400" dirty="0">
                <a:solidFill>
                  <a:schemeClr val="tx1">
                    <a:lumMod val="95000"/>
                    <a:lumOff val="5000"/>
                  </a:schemeClr>
                </a:solidFill>
                <a:latin typeface="Futura Hv" charset="0"/>
                <a:cs typeface="Arial" charset="0"/>
              </a:rPr>
              <a:t>Aggregate test results</a:t>
            </a:r>
          </a:p>
          <a:p>
            <a:r>
              <a:rPr lang="en-US" sz="1400" dirty="0">
                <a:solidFill>
                  <a:schemeClr val="tx1">
                    <a:lumMod val="95000"/>
                    <a:lumOff val="5000"/>
                  </a:schemeClr>
                </a:solidFill>
                <a:latin typeface="Futura Hv" charset="0"/>
                <a:cs typeface="Arial" charset="0"/>
              </a:rPr>
              <a:t>Update test status</a:t>
            </a:r>
          </a:p>
        </p:txBody>
      </p:sp>
      <p:pic>
        <p:nvPicPr>
          <p:cNvPr id="18" name="Picture 3"/>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76550"/>
            <a:ext cx="4092524" cy="18013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9" name="Line Callout 2 (Accent Bar) 57"/>
          <p:cNvSpPr>
            <a:spLocks/>
          </p:cNvSpPr>
          <p:nvPr/>
        </p:nvSpPr>
        <p:spPr bwMode="auto">
          <a:xfrm>
            <a:off x="4128241" y="3638550"/>
            <a:ext cx="3570231" cy="954107"/>
          </a:xfrm>
          <a:prstGeom prst="rect">
            <a:avLst/>
          </a:prstGeom>
          <a:ln>
            <a:headEnd/>
            <a:tailEnd type="oval" w="med" len="med"/>
          </a:ln>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a:solidFill>
                  <a:schemeClr val="tx1">
                    <a:lumMod val="95000"/>
                    <a:lumOff val="5000"/>
                  </a:schemeClr>
                </a:solidFill>
                <a:latin typeface="Futura Hv" charset="0"/>
                <a:cs typeface="Arial" charset="0"/>
              </a:rPr>
              <a:t>Auto Run Tests in Parallel</a:t>
            </a:r>
          </a:p>
          <a:p>
            <a:r>
              <a:rPr lang="en-US" sz="1400" dirty="0">
                <a:solidFill>
                  <a:schemeClr val="tx1">
                    <a:lumMod val="95000"/>
                    <a:lumOff val="5000"/>
                  </a:schemeClr>
                </a:solidFill>
                <a:latin typeface="Futura Hv" charset="0"/>
                <a:cs typeface="Arial" charset="0"/>
              </a:rPr>
              <a:t>With a simple click in process definition</a:t>
            </a:r>
          </a:p>
          <a:p>
            <a:r>
              <a:rPr lang="en-US" sz="1400" dirty="0">
                <a:solidFill>
                  <a:schemeClr val="tx1">
                    <a:lumMod val="95000"/>
                    <a:lumOff val="5000"/>
                  </a:schemeClr>
                </a:solidFill>
                <a:latin typeface="Futura Hv" charset="0"/>
                <a:cs typeface="Arial" charset="0"/>
              </a:rPr>
              <a:t>Auto manage differing required resources</a:t>
            </a:r>
          </a:p>
          <a:p>
            <a:r>
              <a:rPr lang="en-US" sz="1400" dirty="0">
                <a:solidFill>
                  <a:schemeClr val="tx1">
                    <a:lumMod val="95000"/>
                    <a:lumOff val="5000"/>
                  </a:schemeClr>
                </a:solidFill>
                <a:latin typeface="Futura Hv" charset="0"/>
                <a:cs typeface="Arial" charset="0"/>
              </a:rPr>
              <a:t>Act on consolidated results data</a:t>
            </a:r>
          </a:p>
        </p:txBody>
      </p:sp>
      <p:pic>
        <p:nvPicPr>
          <p:cNvPr id="21" name="Picture 20" descr="QADashboard.jpg"/>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2426744" y="1779531"/>
            <a:ext cx="6290183" cy="1499616"/>
          </a:xfrm>
          <a:prstGeom prst="rect">
            <a:avLst/>
          </a:prstGeom>
          <a:ln>
            <a:noFill/>
          </a:ln>
          <a:effectLst>
            <a:outerShdw blurRad="190500" algn="tl" rotWithShape="0">
              <a:srgbClr val="000000">
                <a:alpha val="70000"/>
              </a:srgbClr>
            </a:outerShdw>
          </a:effectLst>
        </p:spPr>
      </p:pic>
      <p:sp>
        <p:nvSpPr>
          <p:cNvPr id="22" name="Line Callout 2 (Accent Bar) 57"/>
          <p:cNvSpPr>
            <a:spLocks/>
          </p:cNvSpPr>
          <p:nvPr/>
        </p:nvSpPr>
        <p:spPr bwMode="auto">
          <a:xfrm>
            <a:off x="7194266" y="1753816"/>
            <a:ext cx="1522661" cy="307777"/>
          </a:xfrm>
          <a:prstGeom prst="rect">
            <a:avLst/>
          </a:prstGeom>
          <a:ln>
            <a:headEnd/>
            <a:tailEnd type="oval" w="med" len="med"/>
          </a:ln>
          <a:extLst/>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400" b="1" dirty="0">
                <a:solidFill>
                  <a:schemeClr val="tx1">
                    <a:lumMod val="95000"/>
                    <a:lumOff val="5000"/>
                  </a:schemeClr>
                </a:solidFill>
                <a:latin typeface="Futura Hv" charset="0"/>
                <a:cs typeface="Arial" charset="0"/>
              </a:rPr>
              <a:t>Test Dashboard</a:t>
            </a:r>
          </a:p>
        </p:txBody>
      </p:sp>
    </p:spTree>
    <p:extLst>
      <p:ext uri="{BB962C8B-B14F-4D97-AF65-F5344CB8AC3E}">
        <p14:creationId xmlns:p14="http://schemas.microsoft.com/office/powerpoint/2010/main" val="4068475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6552" y="1197864"/>
            <a:ext cx="4572000" cy="3246370"/>
          </a:xfrm>
          <a:prstGeom prst="rect">
            <a:avLst/>
          </a:prstGeom>
          <a:noFill/>
          <a:ln>
            <a:noFill/>
          </a:ln>
          <a:effectLst>
            <a:outerShdw blurRad="412750" sx="102000" sy="102000" algn="ctr" rotWithShape="0">
              <a:prstClr val="black">
                <a:alpha val="40000"/>
              </a:prstClr>
            </a:outerShdw>
          </a:effectLst>
          <a:scene3d>
            <a:camera prst="perspectiveFront" fov="3900000">
              <a:rot lat="0" lon="1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197864"/>
            <a:ext cx="4572000" cy="3219568"/>
          </a:xfrm>
          <a:prstGeom prst="rect">
            <a:avLst/>
          </a:prstGeom>
          <a:noFill/>
          <a:ln>
            <a:noFill/>
          </a:ln>
          <a:effectLst>
            <a:outerShdw blurRad="412750" sx="102000" sy="102000" algn="ctr" rotWithShape="0">
              <a:prstClr val="black">
                <a:alpha val="40000"/>
              </a:prstClr>
            </a:outerShdw>
          </a:effectLst>
          <a:scene3d>
            <a:camera prst="perspectiveFront" fov="3900000">
              <a:rot lat="0" lon="198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858000" y="704594"/>
            <a:ext cx="1531188" cy="286848"/>
          </a:xfrm>
          <a:prstGeom prst="rect">
            <a:avLst/>
          </a:prstGeom>
        </p:spPr>
        <p:txBody>
          <a:bodyPr wrap="none">
            <a:spAutoFit/>
          </a:bodyPr>
          <a:lstStyle/>
          <a:p>
            <a:r>
              <a:rPr lang="en-US" b="1" dirty="0" smtClean="0">
                <a:solidFill>
                  <a:schemeClr val="tx1">
                    <a:lumMod val="50000"/>
                    <a:lumOff val="50000"/>
                  </a:schemeClr>
                </a:solidFill>
                <a:latin typeface="Calibri"/>
                <a:cs typeface="Calibri"/>
              </a:rPr>
              <a:t>Environment Model</a:t>
            </a:r>
            <a:endParaRPr lang="en-US" b="1" dirty="0">
              <a:solidFill>
                <a:schemeClr val="tx1">
                  <a:lumMod val="50000"/>
                  <a:lumOff val="50000"/>
                </a:schemeClr>
              </a:solidFill>
              <a:latin typeface="Calibri"/>
              <a:cs typeface="Calibri"/>
            </a:endParaRPr>
          </a:p>
        </p:txBody>
      </p:sp>
      <p:sp>
        <p:nvSpPr>
          <p:cNvPr id="13" name="Rectangle 12"/>
          <p:cNvSpPr/>
          <p:nvPr/>
        </p:nvSpPr>
        <p:spPr>
          <a:xfrm>
            <a:off x="1143000" y="740497"/>
            <a:ext cx="1441420" cy="286848"/>
          </a:xfrm>
          <a:prstGeom prst="rect">
            <a:avLst/>
          </a:prstGeom>
        </p:spPr>
        <p:txBody>
          <a:bodyPr wrap="none">
            <a:spAutoFit/>
          </a:bodyPr>
          <a:lstStyle/>
          <a:p>
            <a:r>
              <a:rPr lang="en-US" b="1" dirty="0" smtClean="0">
                <a:solidFill>
                  <a:schemeClr val="tx1">
                    <a:lumMod val="50000"/>
                    <a:lumOff val="50000"/>
                  </a:schemeClr>
                </a:solidFill>
                <a:latin typeface="Calibri"/>
                <a:cs typeface="Calibri"/>
              </a:rPr>
              <a:t>Application Model</a:t>
            </a:r>
            <a:endParaRPr lang="en-US" b="1" dirty="0">
              <a:solidFill>
                <a:schemeClr val="tx1">
                  <a:lumMod val="50000"/>
                  <a:lumOff val="50000"/>
                </a:schemeClr>
              </a:solidFill>
              <a:latin typeface="Calibri"/>
              <a:cs typeface="Calibri"/>
            </a:endParaRPr>
          </a:p>
        </p:txBody>
      </p:sp>
      <p:sp>
        <p:nvSpPr>
          <p:cNvPr id="3" name="Title 2"/>
          <p:cNvSpPr>
            <a:spLocks noGrp="1"/>
          </p:cNvSpPr>
          <p:nvPr>
            <p:ph type="title"/>
          </p:nvPr>
        </p:nvSpPr>
        <p:spPr/>
        <p:txBody>
          <a:bodyPr/>
          <a:lstStyle/>
          <a:p>
            <a:r>
              <a:rPr lang="en-US" dirty="0" smtClean="0"/>
              <a:t>Model-Driven </a:t>
            </a:r>
            <a:r>
              <a:rPr lang="en-US" dirty="0"/>
              <a:t>D</a:t>
            </a:r>
            <a:r>
              <a:rPr lang="en-US" dirty="0" smtClean="0"/>
              <a:t>eployments</a:t>
            </a:r>
            <a:endParaRPr lang="en-US" dirty="0"/>
          </a:p>
        </p:txBody>
      </p:sp>
      <p:sp>
        <p:nvSpPr>
          <p:cNvPr id="17" name="Rectangle 16"/>
          <p:cNvSpPr/>
          <p:nvPr/>
        </p:nvSpPr>
        <p:spPr>
          <a:xfrm>
            <a:off x="3806217" y="740497"/>
            <a:ext cx="1531573" cy="286873"/>
          </a:xfrm>
          <a:prstGeom prst="rect">
            <a:avLst/>
          </a:prstGeom>
        </p:spPr>
        <p:txBody>
          <a:bodyPr wrap="none">
            <a:spAutoFit/>
          </a:bodyPr>
          <a:lstStyle/>
          <a:p>
            <a:pPr algn="ctr"/>
            <a:r>
              <a:rPr lang="en-US" b="1" dirty="0" smtClean="0">
                <a:solidFill>
                  <a:schemeClr val="tx1">
                    <a:lumMod val="50000"/>
                    <a:lumOff val="50000"/>
                  </a:schemeClr>
                </a:solidFill>
                <a:latin typeface="Calibri"/>
                <a:cs typeface="Calibri"/>
              </a:rPr>
              <a:t>Application Process</a:t>
            </a:r>
            <a:endParaRPr lang="en-US" b="1" dirty="0">
              <a:solidFill>
                <a:schemeClr val="tx1">
                  <a:lumMod val="50000"/>
                  <a:lumOff val="50000"/>
                </a:schemeClr>
              </a:solidFill>
              <a:latin typeface="Calibri"/>
              <a:cs typeface="Calibri"/>
            </a:endParaRP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37315"/>
            <a:ext cx="3987800" cy="3568035"/>
          </a:xfrm>
          <a:prstGeom prst="rect">
            <a:avLst/>
          </a:prstGeom>
          <a:noFill/>
          <a:ln>
            <a:noFill/>
          </a:ln>
          <a:effectLst>
            <a:outerShdw blurRad="412750" sx="102000" sy="102000" algn="ctr" rotWithShape="0">
              <a:prstClr val="black">
                <a:alpha val="40000"/>
              </a:prstClr>
            </a:outerShdw>
          </a:effectLst>
          <a:scene3d>
            <a:camera prst="perspectiveFront" fov="3900000">
              <a:rot lat="0" lon="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3841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 presetClass="entr" presetSubtype="0" fill="hold" nodeType="withEffect">
                                  <p:stCondLst>
                                    <p:cond delay="0"/>
                                  </p:stCondLst>
                                  <p:childTnLst>
                                    <p:set>
                                      <p:cBhvr>
                                        <p:cTn id="16" dur="1" fill="hold">
                                          <p:stCondLst>
                                            <p:cond delay="0"/>
                                          </p:stCondLst>
                                        </p:cTn>
                                        <p:tgtEl>
                                          <p:spTgt spid="6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 presetClass="entr" presetSubtype="0" fill="hold" nodeType="withEffect">
                                  <p:stCondLst>
                                    <p:cond delay="0"/>
                                  </p:stCondLst>
                                  <p:childTnLst>
                                    <p:set>
                                      <p:cBhvr>
                                        <p:cTn id="23"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Smart Deployments with manual override</a:t>
            </a:r>
            <a:endParaRPr lang="en-US" dirty="0">
              <a:latin typeface="Trebuchet MS"/>
              <a:cs typeface="Trebuchet MS"/>
            </a:endParaRPr>
          </a:p>
        </p:txBody>
      </p:sp>
      <p:sp>
        <p:nvSpPr>
          <p:cNvPr id="3" name="Text Placeholder 2"/>
          <p:cNvSpPr>
            <a:spLocks noGrp="1"/>
          </p:cNvSpPr>
          <p:nvPr>
            <p:ph type="body" sz="quarter" idx="13"/>
          </p:nvPr>
        </p:nvSpPr>
        <p:spPr>
          <a:xfrm>
            <a:off x="304801" y="819150"/>
            <a:ext cx="3810000" cy="1219200"/>
          </a:xfrm>
        </p:spPr>
        <p:txBody>
          <a:bodyPr/>
          <a:lstStyle/>
          <a:p>
            <a:r>
              <a:rPr lang="en-US" sz="1600" b="1" dirty="0">
                <a:latin typeface="Trebuchet MS"/>
                <a:cs typeface="Trebuchet MS"/>
              </a:rPr>
              <a:t>Lowered risk and faster deployments </a:t>
            </a:r>
            <a:endParaRPr lang="en-US" sz="1600" dirty="0" smtClean="0">
              <a:latin typeface="Trebuchet MS"/>
              <a:cs typeface="Trebuchet MS"/>
            </a:endParaRPr>
          </a:p>
          <a:p>
            <a:pPr marL="285750" indent="-285750">
              <a:buFontTx/>
              <a:buChar char="-"/>
            </a:pPr>
            <a:r>
              <a:rPr lang="en-US" sz="1400" dirty="0" smtClean="0">
                <a:latin typeface="Trebuchet MS"/>
                <a:cs typeface="Trebuchet MS"/>
              </a:rPr>
              <a:t>Automatically detect delta with what is already on the environment</a:t>
            </a:r>
          </a:p>
          <a:p>
            <a:pPr marL="342900" indent="-342900">
              <a:buFontTx/>
              <a:buChar char="-"/>
            </a:pPr>
            <a:r>
              <a:rPr lang="en-US" sz="1400" dirty="0" smtClean="0">
                <a:latin typeface="Trebuchet MS"/>
                <a:cs typeface="Trebuchet MS"/>
              </a:rPr>
              <a:t>Deploy only what is needed</a:t>
            </a:r>
            <a:endParaRPr lang="en-US" sz="2000" dirty="0">
              <a:latin typeface="Trebuchet MS"/>
              <a:cs typeface="Trebuchet MS"/>
            </a:endParaRPr>
          </a:p>
        </p:txBody>
      </p:sp>
      <p:pic>
        <p:nvPicPr>
          <p:cNvPr id="8194" name="Picture 2" descr="C:\Users\Public\Pictures\5-2 screenshots\3smart deplo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962150"/>
            <a:ext cx="3319348" cy="2895601"/>
          </a:xfrm>
          <a:prstGeom prst="rect">
            <a:avLst/>
          </a:prstGeom>
          <a:noFill/>
          <a:ln>
            <a:noFill/>
          </a:ln>
          <a:effectLst>
            <a:outerShdw blurRad="41275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bwMode="gray">
          <a:xfrm>
            <a:off x="4800600" y="819150"/>
            <a:ext cx="4114800" cy="1219200"/>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Calibri"/>
                <a:ea typeface="+mn-ea"/>
                <a:cs typeface="Calibri"/>
              </a:defRPr>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Calibri"/>
                <a:ea typeface="+mn-ea"/>
                <a:cs typeface="Calibri"/>
              </a:defRPr>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Calibri"/>
                <a:ea typeface="+mn-ea"/>
                <a:cs typeface="Calibri"/>
              </a:defRPr>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Calibri"/>
                <a:ea typeface="+mn-ea"/>
                <a:cs typeface="Calibri"/>
              </a:defRPr>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Calibri"/>
                <a:ea typeface="+mn-ea"/>
                <a:cs typeface="Calibri"/>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r>
              <a:rPr lang="en-US" sz="1600" b="1" dirty="0" smtClean="0">
                <a:latin typeface="Trebuchet MS"/>
                <a:cs typeface="Trebuchet MS"/>
              </a:rPr>
              <a:t>Complete control over what is deployed</a:t>
            </a:r>
            <a:endParaRPr lang="en-US" sz="1600" dirty="0" smtClean="0">
              <a:latin typeface="Trebuchet MS"/>
              <a:cs typeface="Trebuchet MS"/>
            </a:endParaRPr>
          </a:p>
          <a:p>
            <a:pPr marL="285750" indent="-285750">
              <a:buFontTx/>
              <a:buChar char="-"/>
            </a:pPr>
            <a:r>
              <a:rPr lang="en-US" sz="1400" dirty="0" smtClean="0">
                <a:latin typeface="Trebuchet MS"/>
                <a:cs typeface="Trebuchet MS"/>
              </a:rPr>
              <a:t>Manually override exact versions to be deployed if needed</a:t>
            </a:r>
          </a:p>
          <a:p>
            <a:pPr marL="285750" indent="-285750">
              <a:buFontTx/>
              <a:buChar char="-"/>
            </a:pPr>
            <a:r>
              <a:rPr lang="en-US" sz="1400" dirty="0" smtClean="0">
                <a:latin typeface="Trebuchet MS"/>
                <a:cs typeface="Trebuchet MS"/>
              </a:rPr>
              <a:t>Select/unselect components to deploy</a:t>
            </a:r>
          </a:p>
          <a:p>
            <a:pPr marL="285750" indent="-285750">
              <a:buFontTx/>
              <a:buChar char="-"/>
            </a:pPr>
            <a:endParaRPr lang="en-US" sz="2000" dirty="0">
              <a:latin typeface="Trebuchet MS"/>
              <a:cs typeface="Trebuchet MS"/>
            </a:endParaRPr>
          </a:p>
        </p:txBody>
      </p:sp>
      <p:pic>
        <p:nvPicPr>
          <p:cNvPr id="8195" name="Picture 3" descr="C:\Users\Public\Pictures\5-2 screenshots\4Partial Deplo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045786"/>
            <a:ext cx="4050622" cy="2728327"/>
          </a:xfrm>
          <a:prstGeom prst="rect">
            <a:avLst/>
          </a:prstGeom>
          <a:noFill/>
          <a:ln>
            <a:noFill/>
          </a:ln>
          <a:effectLst>
            <a:outerShdw blurRad="41275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238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Visibility – During and After deployments</a:t>
            </a:r>
            <a:endParaRPr lang="en-US" dirty="0"/>
          </a:p>
        </p:txBody>
      </p:sp>
      <p:sp>
        <p:nvSpPr>
          <p:cNvPr id="3" name="Text Placeholder 2"/>
          <p:cNvSpPr>
            <a:spLocks noGrp="1"/>
          </p:cNvSpPr>
          <p:nvPr>
            <p:ph type="body" sz="quarter" idx="13"/>
          </p:nvPr>
        </p:nvSpPr>
        <p:spPr>
          <a:xfrm>
            <a:off x="304800" y="971550"/>
            <a:ext cx="4267199" cy="3369469"/>
          </a:xfrm>
        </p:spPr>
        <p:txBody>
          <a:bodyPr/>
          <a:lstStyle/>
          <a:p>
            <a:pPr marL="52388" lvl="1" indent="0">
              <a:buNone/>
            </a:pPr>
            <a:r>
              <a:rPr lang="en-US" sz="1800" dirty="0" smtClean="0"/>
              <a:t>Execute deployments</a:t>
            </a:r>
          </a:p>
          <a:p>
            <a:pPr lvl="1"/>
            <a:r>
              <a:rPr lang="en-US" sz="1800" dirty="0" smtClean="0"/>
              <a:t>Push button deploy</a:t>
            </a:r>
            <a:endParaRPr lang="en-US" sz="1800" dirty="0"/>
          </a:p>
          <a:p>
            <a:pPr lvl="1"/>
            <a:r>
              <a:rPr lang="en-US" sz="1800" dirty="0" smtClean="0"/>
              <a:t>Real time view of deployments</a:t>
            </a:r>
            <a:endParaRPr lang="en-US" sz="1800" dirty="0"/>
          </a:p>
        </p:txBody>
      </p:sp>
      <p:sp>
        <p:nvSpPr>
          <p:cNvPr id="5" name="Text Placeholder 2"/>
          <p:cNvSpPr txBox="1">
            <a:spLocks/>
          </p:cNvSpPr>
          <p:nvPr/>
        </p:nvSpPr>
        <p:spPr bwMode="gray">
          <a:xfrm>
            <a:off x="4795999" y="971550"/>
            <a:ext cx="404320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Calibri"/>
                <a:ea typeface="+mn-ea"/>
                <a:cs typeface="Calibri"/>
              </a:defRPr>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Calibri"/>
                <a:ea typeface="+mn-ea"/>
                <a:cs typeface="Calibri"/>
              </a:defRPr>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Calibri"/>
                <a:ea typeface="+mn-ea"/>
                <a:cs typeface="Calibri"/>
              </a:defRPr>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Calibri"/>
                <a:ea typeface="+mn-ea"/>
                <a:cs typeface="Calibri"/>
              </a:defRPr>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Calibri"/>
                <a:ea typeface="+mn-ea"/>
                <a:cs typeface="Calibri"/>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marL="52388" lvl="1" indent="0">
              <a:buNone/>
            </a:pPr>
            <a:r>
              <a:rPr lang="en-US" sz="1800" dirty="0" smtClean="0">
                <a:latin typeface="+mn-lt"/>
              </a:rPr>
              <a:t>What is deployed where</a:t>
            </a:r>
          </a:p>
          <a:p>
            <a:pPr lvl="1"/>
            <a:r>
              <a:rPr lang="en-US" sz="1800" dirty="0" smtClean="0">
                <a:latin typeface="+mn-lt"/>
              </a:rPr>
              <a:t>Track applications in environments</a:t>
            </a:r>
          </a:p>
          <a:p>
            <a:pPr lvl="1"/>
            <a:r>
              <a:rPr lang="en-US" sz="1800" dirty="0" smtClean="0">
                <a:latin typeface="+mn-lt"/>
              </a:rPr>
              <a:t>Track artifacts on each server</a:t>
            </a:r>
          </a:p>
          <a:p>
            <a:pPr lvl="1"/>
            <a:endParaRPr lang="en-US" sz="2400" dirty="0" smtClean="0"/>
          </a:p>
          <a:p>
            <a:pPr lvl="1"/>
            <a:endParaRPr lang="en-US" sz="2400"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1000" y="2194182"/>
            <a:ext cx="3914039" cy="2446274"/>
          </a:xfrm>
          <a:prstGeom prst="rect">
            <a:avLst/>
          </a:prstGeom>
          <a:noFill/>
          <a:ln>
            <a:noFill/>
          </a:ln>
          <a:effectLst>
            <a:outerShdw blurRad="412750" sx="102000" sy="102000" algn="ctr" rotWithShape="0">
              <a:prstClr val="black">
                <a:alpha val="40000"/>
              </a:prstClr>
            </a:outerShdw>
          </a:effectLst>
        </p:spPr>
      </p:pic>
      <p:pic>
        <p:nvPicPr>
          <p:cNvPr id="9" name="Picture 8"/>
          <p:cNvPicPr>
            <a:picLocks noChangeAspect="1"/>
          </p:cNvPicPr>
          <p:nvPr/>
        </p:nvPicPr>
        <p:blipFill>
          <a:blip r:embed="rId3"/>
          <a:stretch>
            <a:fillRect/>
          </a:stretch>
        </p:blipFill>
        <p:spPr>
          <a:xfrm>
            <a:off x="4795999" y="2202636"/>
            <a:ext cx="3841670" cy="2181345"/>
          </a:xfrm>
          <a:prstGeom prst="rect">
            <a:avLst/>
          </a:prstGeom>
          <a:noFill/>
          <a:ln>
            <a:noFill/>
          </a:ln>
          <a:effectLst>
            <a:outerShdw blurRad="412750" sx="102000" sy="102000" algn="ctr" rotWithShape="0">
              <a:prstClr val="black">
                <a:alpha val="40000"/>
              </a:prstClr>
            </a:outerShdw>
          </a:effectLst>
        </p:spPr>
      </p:pic>
      <p:pic>
        <p:nvPicPr>
          <p:cNvPr id="10" name="Picture 9"/>
          <p:cNvPicPr>
            <a:picLocks noChangeAspect="1"/>
          </p:cNvPicPr>
          <p:nvPr/>
        </p:nvPicPr>
        <p:blipFill>
          <a:blip r:embed="rId4"/>
          <a:stretch>
            <a:fillRect/>
          </a:stretch>
        </p:blipFill>
        <p:spPr>
          <a:xfrm>
            <a:off x="5105400" y="3257550"/>
            <a:ext cx="3877949" cy="1601149"/>
          </a:xfrm>
          <a:prstGeom prst="rect">
            <a:avLst/>
          </a:prstGeom>
          <a:noFill/>
          <a:ln>
            <a:noFill/>
          </a:ln>
          <a:effectLst>
            <a:outerShdw blurRad="412750" sx="102000" sy="102000" algn="ctr" rotWithShape="0">
              <a:prstClr val="black">
                <a:alpha val="40000"/>
              </a:prstClr>
            </a:outerShdw>
          </a:effectLst>
        </p:spPr>
      </p:pic>
    </p:spTree>
    <p:extLst>
      <p:ext uri="{BB962C8B-B14F-4D97-AF65-F5344CB8AC3E}">
        <p14:creationId xmlns:p14="http://schemas.microsoft.com/office/powerpoint/2010/main" val="24285876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Sophisticated Resource Management</a:t>
            </a:r>
            <a:br>
              <a:rPr lang="en-US" dirty="0" smtClean="0">
                <a:latin typeface="Trebuchet MS"/>
                <a:cs typeface="Trebuchet MS"/>
              </a:rPr>
            </a:br>
            <a:r>
              <a:rPr lang="en-US" sz="1200" dirty="0" smtClean="0">
                <a:latin typeface="Trebuchet MS"/>
                <a:cs typeface="Trebuchet MS"/>
              </a:rPr>
              <a:t>Resource management with process context improves resource utilization</a:t>
            </a:r>
            <a:endParaRPr lang="en-US" sz="1200" dirty="0">
              <a:latin typeface="Trebuchet MS"/>
              <a:cs typeface="Trebuchet MS"/>
            </a:endParaRPr>
          </a:p>
        </p:txBody>
      </p:sp>
      <p:grpSp>
        <p:nvGrpSpPr>
          <p:cNvPr id="32" name="Group 31"/>
          <p:cNvGrpSpPr/>
          <p:nvPr/>
        </p:nvGrpSpPr>
        <p:grpSpPr>
          <a:xfrm>
            <a:off x="1800350" y="1043886"/>
            <a:ext cx="6124450" cy="3798391"/>
            <a:chOff x="2341179" y="648993"/>
            <a:chExt cx="7067329" cy="4383166"/>
          </a:xfrm>
        </p:grpSpPr>
        <p:grpSp>
          <p:nvGrpSpPr>
            <p:cNvPr id="4" name="Group 12"/>
            <p:cNvGrpSpPr>
              <a:grpSpLocks/>
            </p:cNvGrpSpPr>
            <p:nvPr/>
          </p:nvGrpSpPr>
          <p:grpSpPr bwMode="auto">
            <a:xfrm rot="446397">
              <a:off x="3118166" y="1193214"/>
              <a:ext cx="4334988" cy="3838945"/>
              <a:chOff x="1421" y="719"/>
              <a:chExt cx="2803" cy="2586"/>
            </a:xfrm>
            <a:solidFill>
              <a:srgbClr val="0065A4"/>
            </a:solidFill>
          </p:grpSpPr>
          <p:sp>
            <p:nvSpPr>
              <p:cNvPr id="5" name="Freeform 3"/>
              <p:cNvSpPr>
                <a:spLocks/>
              </p:cNvSpPr>
              <p:nvPr/>
            </p:nvSpPr>
            <p:spPr bwMode="blackWhite">
              <a:xfrm>
                <a:off x="1630" y="719"/>
                <a:ext cx="2333" cy="1096"/>
              </a:xfrm>
              <a:custGeom>
                <a:avLst/>
                <a:gdLst>
                  <a:gd name="T0" fmla="*/ 983 w 1553"/>
                  <a:gd name="T1" fmla="*/ 584 h 753"/>
                  <a:gd name="T2" fmla="*/ 1417 w 1553"/>
                  <a:gd name="T3" fmla="*/ 541 h 753"/>
                  <a:gd name="T4" fmla="*/ 1552 w 1553"/>
                  <a:gd name="T5" fmla="*/ 150 h 753"/>
                  <a:gd name="T6" fmla="*/ 1447 w 1553"/>
                  <a:gd name="T7" fmla="*/ 227 h 753"/>
                  <a:gd name="T8" fmla="*/ 1398 w 1553"/>
                  <a:gd name="T9" fmla="*/ 186 h 753"/>
                  <a:gd name="T10" fmla="*/ 1347 w 1553"/>
                  <a:gd name="T11" fmla="*/ 149 h 753"/>
                  <a:gd name="T12" fmla="*/ 1294 w 1553"/>
                  <a:gd name="T13" fmla="*/ 116 h 753"/>
                  <a:gd name="T14" fmla="*/ 1238 w 1553"/>
                  <a:gd name="T15" fmla="*/ 87 h 753"/>
                  <a:gd name="T16" fmla="*/ 1181 w 1553"/>
                  <a:gd name="T17" fmla="*/ 61 h 753"/>
                  <a:gd name="T18" fmla="*/ 1122 w 1553"/>
                  <a:gd name="T19" fmla="*/ 41 h 753"/>
                  <a:gd name="T20" fmla="*/ 1060 w 1553"/>
                  <a:gd name="T21" fmla="*/ 23 h 753"/>
                  <a:gd name="T22" fmla="*/ 999 w 1553"/>
                  <a:gd name="T23" fmla="*/ 12 h 753"/>
                  <a:gd name="T24" fmla="*/ 936 w 1553"/>
                  <a:gd name="T25" fmla="*/ 4 h 753"/>
                  <a:gd name="T26" fmla="*/ 873 w 1553"/>
                  <a:gd name="T27" fmla="*/ 0 h 753"/>
                  <a:gd name="T28" fmla="*/ 810 w 1553"/>
                  <a:gd name="T29" fmla="*/ 2 h 753"/>
                  <a:gd name="T30" fmla="*/ 748 w 1553"/>
                  <a:gd name="T31" fmla="*/ 8 h 753"/>
                  <a:gd name="T32" fmla="*/ 685 w 1553"/>
                  <a:gd name="T33" fmla="*/ 19 h 753"/>
                  <a:gd name="T34" fmla="*/ 624 w 1553"/>
                  <a:gd name="T35" fmla="*/ 34 h 753"/>
                  <a:gd name="T36" fmla="*/ 564 w 1553"/>
                  <a:gd name="T37" fmla="*/ 53 h 753"/>
                  <a:gd name="T38" fmla="*/ 506 w 1553"/>
                  <a:gd name="T39" fmla="*/ 76 h 753"/>
                  <a:gd name="T40" fmla="*/ 449 w 1553"/>
                  <a:gd name="T41" fmla="*/ 104 h 753"/>
                  <a:gd name="T42" fmla="*/ 395 w 1553"/>
                  <a:gd name="T43" fmla="*/ 137 h 753"/>
                  <a:gd name="T44" fmla="*/ 342 w 1553"/>
                  <a:gd name="T45" fmla="*/ 172 h 753"/>
                  <a:gd name="T46" fmla="*/ 294 w 1553"/>
                  <a:gd name="T47" fmla="*/ 212 h 753"/>
                  <a:gd name="T48" fmla="*/ 248 w 1553"/>
                  <a:gd name="T49" fmla="*/ 254 h 753"/>
                  <a:gd name="T50" fmla="*/ 205 w 1553"/>
                  <a:gd name="T51" fmla="*/ 301 h 753"/>
                  <a:gd name="T52" fmla="*/ 165 w 1553"/>
                  <a:gd name="T53" fmla="*/ 350 h 753"/>
                  <a:gd name="T54" fmla="*/ 130 w 1553"/>
                  <a:gd name="T55" fmla="*/ 401 h 753"/>
                  <a:gd name="T56" fmla="*/ 98 w 1553"/>
                  <a:gd name="T57" fmla="*/ 456 h 753"/>
                  <a:gd name="T58" fmla="*/ 71 w 1553"/>
                  <a:gd name="T59" fmla="*/ 512 h 753"/>
                  <a:gd name="T60" fmla="*/ 46 w 1553"/>
                  <a:gd name="T61" fmla="*/ 570 h 753"/>
                  <a:gd name="T62" fmla="*/ 27 w 1553"/>
                  <a:gd name="T63" fmla="*/ 631 h 753"/>
                  <a:gd name="T64" fmla="*/ 11 w 1553"/>
                  <a:gd name="T65" fmla="*/ 692 h 753"/>
                  <a:gd name="T66" fmla="*/ 0 w 1553"/>
                  <a:gd name="T67" fmla="*/ 752 h 753"/>
                  <a:gd name="T68" fmla="*/ 222 w 1553"/>
                  <a:gd name="T69" fmla="*/ 608 h 753"/>
                  <a:gd name="T70" fmla="*/ 440 w 1553"/>
                  <a:gd name="T71" fmla="*/ 749 h 753"/>
                  <a:gd name="T72" fmla="*/ 455 w 1553"/>
                  <a:gd name="T73" fmla="*/ 710 h 753"/>
                  <a:gd name="T74" fmla="*/ 474 w 1553"/>
                  <a:gd name="T75" fmla="*/ 670 h 753"/>
                  <a:gd name="T76" fmla="*/ 498 w 1553"/>
                  <a:gd name="T77" fmla="*/ 632 h 753"/>
                  <a:gd name="T78" fmla="*/ 525 w 1553"/>
                  <a:gd name="T79" fmla="*/ 596 h 753"/>
                  <a:gd name="T80" fmla="*/ 556 w 1553"/>
                  <a:gd name="T81" fmla="*/ 563 h 753"/>
                  <a:gd name="T82" fmla="*/ 589 w 1553"/>
                  <a:gd name="T83" fmla="*/ 533 h 753"/>
                  <a:gd name="T84" fmla="*/ 626 w 1553"/>
                  <a:gd name="T85" fmla="*/ 507 h 753"/>
                  <a:gd name="T86" fmla="*/ 665 w 1553"/>
                  <a:gd name="T87" fmla="*/ 485 h 753"/>
                  <a:gd name="T88" fmla="*/ 706 w 1553"/>
                  <a:gd name="T89" fmla="*/ 467 h 753"/>
                  <a:gd name="T90" fmla="*/ 749 w 1553"/>
                  <a:gd name="T91" fmla="*/ 453 h 753"/>
                  <a:gd name="T92" fmla="*/ 793 w 1553"/>
                  <a:gd name="T93" fmla="*/ 443 h 753"/>
                  <a:gd name="T94" fmla="*/ 837 w 1553"/>
                  <a:gd name="T95" fmla="*/ 438 h 753"/>
                  <a:gd name="T96" fmla="*/ 882 w 1553"/>
                  <a:gd name="T97" fmla="*/ 438 h 753"/>
                  <a:gd name="T98" fmla="*/ 927 w 1553"/>
                  <a:gd name="T99" fmla="*/ 442 h 753"/>
                  <a:gd name="T100" fmla="*/ 971 w 1553"/>
                  <a:gd name="T101" fmla="*/ 450 h 753"/>
                  <a:gd name="T102" fmla="*/ 1014 w 1553"/>
                  <a:gd name="T103" fmla="*/ 464 h 753"/>
                  <a:gd name="T104" fmla="*/ 1055 w 1553"/>
                  <a:gd name="T105" fmla="*/ 480 h 753"/>
                  <a:gd name="T106" fmla="*/ 1095 w 1553"/>
                  <a:gd name="T107" fmla="*/ 502 h 753"/>
                  <a:gd name="T108" fmla="*/ 983 w 1553"/>
                  <a:gd name="T109" fmla="*/ 584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53"/>
                  <a:gd name="T166" fmla="*/ 0 h 753"/>
                  <a:gd name="T167" fmla="*/ 1553 w 1553"/>
                  <a:gd name="T168" fmla="*/ 753 h 7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53" h="753">
                    <a:moveTo>
                      <a:pt x="983" y="584"/>
                    </a:moveTo>
                    <a:lnTo>
                      <a:pt x="1417" y="541"/>
                    </a:lnTo>
                    <a:lnTo>
                      <a:pt x="1552" y="150"/>
                    </a:lnTo>
                    <a:lnTo>
                      <a:pt x="1447" y="227"/>
                    </a:lnTo>
                    <a:lnTo>
                      <a:pt x="1398" y="186"/>
                    </a:lnTo>
                    <a:lnTo>
                      <a:pt x="1347" y="149"/>
                    </a:lnTo>
                    <a:lnTo>
                      <a:pt x="1294" y="116"/>
                    </a:lnTo>
                    <a:lnTo>
                      <a:pt x="1238" y="87"/>
                    </a:lnTo>
                    <a:lnTo>
                      <a:pt x="1181" y="61"/>
                    </a:lnTo>
                    <a:lnTo>
                      <a:pt x="1122" y="41"/>
                    </a:lnTo>
                    <a:lnTo>
                      <a:pt x="1060" y="23"/>
                    </a:lnTo>
                    <a:lnTo>
                      <a:pt x="999" y="12"/>
                    </a:lnTo>
                    <a:lnTo>
                      <a:pt x="936" y="4"/>
                    </a:lnTo>
                    <a:lnTo>
                      <a:pt x="873" y="0"/>
                    </a:lnTo>
                    <a:lnTo>
                      <a:pt x="810" y="2"/>
                    </a:lnTo>
                    <a:lnTo>
                      <a:pt x="748" y="8"/>
                    </a:lnTo>
                    <a:lnTo>
                      <a:pt x="685" y="19"/>
                    </a:lnTo>
                    <a:lnTo>
                      <a:pt x="624" y="34"/>
                    </a:lnTo>
                    <a:lnTo>
                      <a:pt x="564" y="53"/>
                    </a:lnTo>
                    <a:lnTo>
                      <a:pt x="506" y="76"/>
                    </a:lnTo>
                    <a:lnTo>
                      <a:pt x="449" y="104"/>
                    </a:lnTo>
                    <a:lnTo>
                      <a:pt x="395" y="137"/>
                    </a:lnTo>
                    <a:lnTo>
                      <a:pt x="342" y="172"/>
                    </a:lnTo>
                    <a:lnTo>
                      <a:pt x="294" y="212"/>
                    </a:lnTo>
                    <a:lnTo>
                      <a:pt x="248" y="254"/>
                    </a:lnTo>
                    <a:lnTo>
                      <a:pt x="205" y="301"/>
                    </a:lnTo>
                    <a:lnTo>
                      <a:pt x="165" y="350"/>
                    </a:lnTo>
                    <a:lnTo>
                      <a:pt x="130" y="401"/>
                    </a:lnTo>
                    <a:lnTo>
                      <a:pt x="98" y="456"/>
                    </a:lnTo>
                    <a:lnTo>
                      <a:pt x="71" y="512"/>
                    </a:lnTo>
                    <a:lnTo>
                      <a:pt x="46" y="570"/>
                    </a:lnTo>
                    <a:lnTo>
                      <a:pt x="27" y="631"/>
                    </a:lnTo>
                    <a:lnTo>
                      <a:pt x="11" y="692"/>
                    </a:lnTo>
                    <a:lnTo>
                      <a:pt x="0" y="752"/>
                    </a:lnTo>
                    <a:lnTo>
                      <a:pt x="222" y="608"/>
                    </a:lnTo>
                    <a:lnTo>
                      <a:pt x="440" y="749"/>
                    </a:lnTo>
                    <a:lnTo>
                      <a:pt x="455" y="710"/>
                    </a:lnTo>
                    <a:lnTo>
                      <a:pt x="474" y="670"/>
                    </a:lnTo>
                    <a:lnTo>
                      <a:pt x="498" y="632"/>
                    </a:lnTo>
                    <a:lnTo>
                      <a:pt x="525" y="596"/>
                    </a:lnTo>
                    <a:lnTo>
                      <a:pt x="556" y="563"/>
                    </a:lnTo>
                    <a:lnTo>
                      <a:pt x="589" y="533"/>
                    </a:lnTo>
                    <a:lnTo>
                      <a:pt x="626" y="507"/>
                    </a:lnTo>
                    <a:lnTo>
                      <a:pt x="665" y="485"/>
                    </a:lnTo>
                    <a:lnTo>
                      <a:pt x="706" y="467"/>
                    </a:lnTo>
                    <a:lnTo>
                      <a:pt x="749" y="453"/>
                    </a:lnTo>
                    <a:lnTo>
                      <a:pt x="793" y="443"/>
                    </a:lnTo>
                    <a:lnTo>
                      <a:pt x="837" y="438"/>
                    </a:lnTo>
                    <a:lnTo>
                      <a:pt x="882" y="438"/>
                    </a:lnTo>
                    <a:lnTo>
                      <a:pt x="927" y="442"/>
                    </a:lnTo>
                    <a:lnTo>
                      <a:pt x="971" y="450"/>
                    </a:lnTo>
                    <a:lnTo>
                      <a:pt x="1014" y="464"/>
                    </a:lnTo>
                    <a:lnTo>
                      <a:pt x="1055" y="480"/>
                    </a:lnTo>
                    <a:lnTo>
                      <a:pt x="1095" y="502"/>
                    </a:lnTo>
                    <a:lnTo>
                      <a:pt x="983" y="584"/>
                    </a:lnTo>
                  </a:path>
                </a:pathLst>
              </a:custGeom>
              <a:solidFill>
                <a:schemeClr val="accent1"/>
              </a:solidFill>
              <a:ln w="12700" cap="rnd">
                <a:solidFill>
                  <a:srgbClr val="003A63"/>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003A63"/>
                  </a:solidFill>
                  <a:effectLst/>
                  <a:uLnTx/>
                  <a:uFillTx/>
                  <a:latin typeface="Trebuchet MS"/>
                  <a:ea typeface="-윤고딕130" pitchFamily="18" charset="-127"/>
                  <a:cs typeface="Trebuchet MS"/>
                </a:endParaRPr>
              </a:p>
            </p:txBody>
          </p:sp>
          <p:sp>
            <p:nvSpPr>
              <p:cNvPr id="6" name="Freeform 4"/>
              <p:cNvSpPr>
                <a:spLocks/>
              </p:cNvSpPr>
              <p:nvPr/>
            </p:nvSpPr>
            <p:spPr bwMode="blackWhite">
              <a:xfrm>
                <a:off x="1421" y="1686"/>
                <a:ext cx="1834" cy="1557"/>
              </a:xfrm>
              <a:custGeom>
                <a:avLst/>
                <a:gdLst>
                  <a:gd name="T0" fmla="*/ 1220 w 1221"/>
                  <a:gd name="T1" fmla="*/ 1042 h 1071"/>
                  <a:gd name="T2" fmla="*/ 1002 w 1221"/>
                  <a:gd name="T3" fmla="*/ 847 h 1071"/>
                  <a:gd name="T4" fmla="*/ 1081 w 1221"/>
                  <a:gd name="T5" fmla="*/ 630 h 1071"/>
                  <a:gd name="T6" fmla="*/ 1038 w 1221"/>
                  <a:gd name="T7" fmla="*/ 635 h 1071"/>
                  <a:gd name="T8" fmla="*/ 994 w 1221"/>
                  <a:gd name="T9" fmla="*/ 636 h 1071"/>
                  <a:gd name="T10" fmla="*/ 950 w 1221"/>
                  <a:gd name="T11" fmla="*/ 634 h 1071"/>
                  <a:gd name="T12" fmla="*/ 906 w 1221"/>
                  <a:gd name="T13" fmla="*/ 626 h 1071"/>
                  <a:gd name="T14" fmla="*/ 865 w 1221"/>
                  <a:gd name="T15" fmla="*/ 614 h 1071"/>
                  <a:gd name="T16" fmla="*/ 823 w 1221"/>
                  <a:gd name="T17" fmla="*/ 599 h 1071"/>
                  <a:gd name="T18" fmla="*/ 784 w 1221"/>
                  <a:gd name="T19" fmla="*/ 579 h 1071"/>
                  <a:gd name="T20" fmla="*/ 747 w 1221"/>
                  <a:gd name="T21" fmla="*/ 556 h 1071"/>
                  <a:gd name="T22" fmla="*/ 713 w 1221"/>
                  <a:gd name="T23" fmla="*/ 528 h 1071"/>
                  <a:gd name="T24" fmla="*/ 682 w 1221"/>
                  <a:gd name="T25" fmla="*/ 496 h 1071"/>
                  <a:gd name="T26" fmla="*/ 653 w 1221"/>
                  <a:gd name="T27" fmla="*/ 463 h 1071"/>
                  <a:gd name="T28" fmla="*/ 629 w 1221"/>
                  <a:gd name="T29" fmla="*/ 427 h 1071"/>
                  <a:gd name="T30" fmla="*/ 609 w 1221"/>
                  <a:gd name="T31" fmla="*/ 390 h 1071"/>
                  <a:gd name="T32" fmla="*/ 594 w 1221"/>
                  <a:gd name="T33" fmla="*/ 352 h 1071"/>
                  <a:gd name="T34" fmla="*/ 581 w 1221"/>
                  <a:gd name="T35" fmla="*/ 314 h 1071"/>
                  <a:gd name="T36" fmla="*/ 573 w 1221"/>
                  <a:gd name="T37" fmla="*/ 273 h 1071"/>
                  <a:gd name="T38" fmla="*/ 568 w 1221"/>
                  <a:gd name="T39" fmla="*/ 232 h 1071"/>
                  <a:gd name="T40" fmla="*/ 712 w 1221"/>
                  <a:gd name="T41" fmla="*/ 232 h 1071"/>
                  <a:gd name="T42" fmla="*/ 368 w 1221"/>
                  <a:gd name="T43" fmla="*/ 0 h 1071"/>
                  <a:gd name="T44" fmla="*/ 0 w 1221"/>
                  <a:gd name="T45" fmla="*/ 235 h 1071"/>
                  <a:gd name="T46" fmla="*/ 134 w 1221"/>
                  <a:gd name="T47" fmla="*/ 234 h 1071"/>
                  <a:gd name="T48" fmla="*/ 139 w 1221"/>
                  <a:gd name="T49" fmla="*/ 296 h 1071"/>
                  <a:gd name="T50" fmla="*/ 148 w 1221"/>
                  <a:gd name="T51" fmla="*/ 358 h 1071"/>
                  <a:gd name="T52" fmla="*/ 161 w 1221"/>
                  <a:gd name="T53" fmla="*/ 419 h 1071"/>
                  <a:gd name="T54" fmla="*/ 178 w 1221"/>
                  <a:gd name="T55" fmla="*/ 479 h 1071"/>
                  <a:gd name="T56" fmla="*/ 200 w 1221"/>
                  <a:gd name="T57" fmla="*/ 538 h 1071"/>
                  <a:gd name="T58" fmla="*/ 227 w 1221"/>
                  <a:gd name="T59" fmla="*/ 595 h 1071"/>
                  <a:gd name="T60" fmla="*/ 257 w 1221"/>
                  <a:gd name="T61" fmla="*/ 650 h 1071"/>
                  <a:gd name="T62" fmla="*/ 291 w 1221"/>
                  <a:gd name="T63" fmla="*/ 702 h 1071"/>
                  <a:gd name="T64" fmla="*/ 328 w 1221"/>
                  <a:gd name="T65" fmla="*/ 751 h 1071"/>
                  <a:gd name="T66" fmla="*/ 369 w 1221"/>
                  <a:gd name="T67" fmla="*/ 797 h 1071"/>
                  <a:gd name="T68" fmla="*/ 413 w 1221"/>
                  <a:gd name="T69" fmla="*/ 841 h 1071"/>
                  <a:gd name="T70" fmla="*/ 459 w 1221"/>
                  <a:gd name="T71" fmla="*/ 882 h 1071"/>
                  <a:gd name="T72" fmla="*/ 509 w 1221"/>
                  <a:gd name="T73" fmla="*/ 919 h 1071"/>
                  <a:gd name="T74" fmla="*/ 562 w 1221"/>
                  <a:gd name="T75" fmla="*/ 951 h 1071"/>
                  <a:gd name="T76" fmla="*/ 617 w 1221"/>
                  <a:gd name="T77" fmla="*/ 981 h 1071"/>
                  <a:gd name="T78" fmla="*/ 673 w 1221"/>
                  <a:gd name="T79" fmla="*/ 1007 h 1071"/>
                  <a:gd name="T80" fmla="*/ 732 w 1221"/>
                  <a:gd name="T81" fmla="*/ 1027 h 1071"/>
                  <a:gd name="T82" fmla="*/ 791 w 1221"/>
                  <a:gd name="T83" fmla="*/ 1045 h 1071"/>
                  <a:gd name="T84" fmla="*/ 852 w 1221"/>
                  <a:gd name="T85" fmla="*/ 1057 h 1071"/>
                  <a:gd name="T86" fmla="*/ 913 w 1221"/>
                  <a:gd name="T87" fmla="*/ 1067 h 1071"/>
                  <a:gd name="T88" fmla="*/ 975 w 1221"/>
                  <a:gd name="T89" fmla="*/ 1070 h 1071"/>
                  <a:gd name="T90" fmla="*/ 1037 w 1221"/>
                  <a:gd name="T91" fmla="*/ 1070 h 1071"/>
                  <a:gd name="T92" fmla="*/ 1098 w 1221"/>
                  <a:gd name="T93" fmla="*/ 1066 h 1071"/>
                  <a:gd name="T94" fmla="*/ 1160 w 1221"/>
                  <a:gd name="T95" fmla="*/ 1056 h 1071"/>
                  <a:gd name="T96" fmla="*/ 1220 w 1221"/>
                  <a:gd name="T97" fmla="*/ 1042 h 10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21"/>
                  <a:gd name="T148" fmla="*/ 0 h 1071"/>
                  <a:gd name="T149" fmla="*/ 1221 w 1221"/>
                  <a:gd name="T150" fmla="*/ 1071 h 10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21" h="1071">
                    <a:moveTo>
                      <a:pt x="1220" y="1042"/>
                    </a:moveTo>
                    <a:lnTo>
                      <a:pt x="1002" y="847"/>
                    </a:lnTo>
                    <a:lnTo>
                      <a:pt x="1081" y="630"/>
                    </a:lnTo>
                    <a:lnTo>
                      <a:pt x="1038" y="635"/>
                    </a:lnTo>
                    <a:lnTo>
                      <a:pt x="994" y="636"/>
                    </a:lnTo>
                    <a:lnTo>
                      <a:pt x="950" y="634"/>
                    </a:lnTo>
                    <a:lnTo>
                      <a:pt x="906" y="626"/>
                    </a:lnTo>
                    <a:lnTo>
                      <a:pt x="865" y="614"/>
                    </a:lnTo>
                    <a:lnTo>
                      <a:pt x="823" y="599"/>
                    </a:lnTo>
                    <a:lnTo>
                      <a:pt x="784" y="579"/>
                    </a:lnTo>
                    <a:lnTo>
                      <a:pt x="747" y="556"/>
                    </a:lnTo>
                    <a:lnTo>
                      <a:pt x="713" y="528"/>
                    </a:lnTo>
                    <a:lnTo>
                      <a:pt x="682" y="496"/>
                    </a:lnTo>
                    <a:lnTo>
                      <a:pt x="653" y="463"/>
                    </a:lnTo>
                    <a:lnTo>
                      <a:pt x="629" y="427"/>
                    </a:lnTo>
                    <a:lnTo>
                      <a:pt x="609" y="390"/>
                    </a:lnTo>
                    <a:lnTo>
                      <a:pt x="594" y="352"/>
                    </a:lnTo>
                    <a:lnTo>
                      <a:pt x="581" y="314"/>
                    </a:lnTo>
                    <a:lnTo>
                      <a:pt x="573" y="273"/>
                    </a:lnTo>
                    <a:lnTo>
                      <a:pt x="568" y="232"/>
                    </a:lnTo>
                    <a:lnTo>
                      <a:pt x="712" y="232"/>
                    </a:lnTo>
                    <a:lnTo>
                      <a:pt x="368" y="0"/>
                    </a:lnTo>
                    <a:lnTo>
                      <a:pt x="0" y="235"/>
                    </a:lnTo>
                    <a:lnTo>
                      <a:pt x="134" y="234"/>
                    </a:lnTo>
                    <a:lnTo>
                      <a:pt x="139" y="296"/>
                    </a:lnTo>
                    <a:lnTo>
                      <a:pt x="148" y="358"/>
                    </a:lnTo>
                    <a:lnTo>
                      <a:pt x="161" y="419"/>
                    </a:lnTo>
                    <a:lnTo>
                      <a:pt x="178" y="479"/>
                    </a:lnTo>
                    <a:lnTo>
                      <a:pt x="200" y="538"/>
                    </a:lnTo>
                    <a:lnTo>
                      <a:pt x="227" y="595"/>
                    </a:lnTo>
                    <a:lnTo>
                      <a:pt x="257" y="650"/>
                    </a:lnTo>
                    <a:lnTo>
                      <a:pt x="291" y="702"/>
                    </a:lnTo>
                    <a:lnTo>
                      <a:pt x="328" y="751"/>
                    </a:lnTo>
                    <a:lnTo>
                      <a:pt x="369" y="797"/>
                    </a:lnTo>
                    <a:lnTo>
                      <a:pt x="413" y="841"/>
                    </a:lnTo>
                    <a:lnTo>
                      <a:pt x="459" y="882"/>
                    </a:lnTo>
                    <a:lnTo>
                      <a:pt x="509" y="919"/>
                    </a:lnTo>
                    <a:lnTo>
                      <a:pt x="562" y="951"/>
                    </a:lnTo>
                    <a:lnTo>
                      <a:pt x="617" y="981"/>
                    </a:lnTo>
                    <a:lnTo>
                      <a:pt x="673" y="1007"/>
                    </a:lnTo>
                    <a:lnTo>
                      <a:pt x="732" y="1027"/>
                    </a:lnTo>
                    <a:lnTo>
                      <a:pt x="791" y="1045"/>
                    </a:lnTo>
                    <a:lnTo>
                      <a:pt x="852" y="1057"/>
                    </a:lnTo>
                    <a:lnTo>
                      <a:pt x="913" y="1067"/>
                    </a:lnTo>
                    <a:lnTo>
                      <a:pt x="975" y="1070"/>
                    </a:lnTo>
                    <a:lnTo>
                      <a:pt x="1037" y="1070"/>
                    </a:lnTo>
                    <a:lnTo>
                      <a:pt x="1098" y="1066"/>
                    </a:lnTo>
                    <a:lnTo>
                      <a:pt x="1160" y="1056"/>
                    </a:lnTo>
                    <a:lnTo>
                      <a:pt x="1220" y="1042"/>
                    </a:lnTo>
                  </a:path>
                </a:pathLst>
              </a:custGeom>
              <a:solidFill>
                <a:schemeClr val="accent1"/>
              </a:solidFill>
              <a:ln w="12700" cap="rnd">
                <a:solidFill>
                  <a:srgbClr val="003A63"/>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003A63"/>
                  </a:solidFill>
                  <a:effectLst/>
                  <a:uLnTx/>
                  <a:uFillTx/>
                  <a:latin typeface="Trebuchet MS"/>
                  <a:ea typeface="-윤고딕130" pitchFamily="18" charset="-127"/>
                  <a:cs typeface="Trebuchet MS"/>
                </a:endParaRPr>
              </a:p>
            </p:txBody>
          </p:sp>
          <p:sp>
            <p:nvSpPr>
              <p:cNvPr id="7" name="Freeform 5"/>
              <p:cNvSpPr>
                <a:spLocks/>
              </p:cNvSpPr>
              <p:nvPr/>
            </p:nvSpPr>
            <p:spPr bwMode="blackWhite">
              <a:xfrm>
                <a:off x="3033" y="1210"/>
                <a:ext cx="1191" cy="2095"/>
              </a:xfrm>
              <a:custGeom>
                <a:avLst/>
                <a:gdLst>
                  <a:gd name="T0" fmla="*/ 286 w 793"/>
                  <a:gd name="T1" fmla="*/ 1316 h 1440"/>
                  <a:gd name="T2" fmla="*/ 340 w 793"/>
                  <a:gd name="T3" fmla="*/ 1290 h 1440"/>
                  <a:gd name="T4" fmla="*/ 392 w 793"/>
                  <a:gd name="T5" fmla="*/ 1260 h 1440"/>
                  <a:gd name="T6" fmla="*/ 442 w 793"/>
                  <a:gd name="T7" fmla="*/ 1225 h 1440"/>
                  <a:gd name="T8" fmla="*/ 490 w 793"/>
                  <a:gd name="T9" fmla="*/ 1187 h 1440"/>
                  <a:gd name="T10" fmla="*/ 535 w 793"/>
                  <a:gd name="T11" fmla="*/ 1146 h 1440"/>
                  <a:gd name="T12" fmla="*/ 576 w 793"/>
                  <a:gd name="T13" fmla="*/ 1102 h 1440"/>
                  <a:gd name="T14" fmla="*/ 616 w 793"/>
                  <a:gd name="T15" fmla="*/ 1055 h 1440"/>
                  <a:gd name="T16" fmla="*/ 650 w 793"/>
                  <a:gd name="T17" fmla="*/ 1005 h 1440"/>
                  <a:gd name="T18" fmla="*/ 682 w 793"/>
                  <a:gd name="T19" fmla="*/ 953 h 1440"/>
                  <a:gd name="T20" fmla="*/ 709 w 793"/>
                  <a:gd name="T21" fmla="*/ 900 h 1440"/>
                  <a:gd name="T22" fmla="*/ 734 w 793"/>
                  <a:gd name="T23" fmla="*/ 844 h 1440"/>
                  <a:gd name="T24" fmla="*/ 753 w 793"/>
                  <a:gd name="T25" fmla="*/ 786 h 1440"/>
                  <a:gd name="T26" fmla="*/ 770 w 793"/>
                  <a:gd name="T27" fmla="*/ 727 h 1440"/>
                  <a:gd name="T28" fmla="*/ 781 w 793"/>
                  <a:gd name="T29" fmla="*/ 668 h 1440"/>
                  <a:gd name="T30" fmla="*/ 789 w 793"/>
                  <a:gd name="T31" fmla="*/ 608 h 1440"/>
                  <a:gd name="T32" fmla="*/ 792 w 793"/>
                  <a:gd name="T33" fmla="*/ 547 h 1440"/>
                  <a:gd name="T34" fmla="*/ 790 w 793"/>
                  <a:gd name="T35" fmla="*/ 487 h 1440"/>
                  <a:gd name="T36" fmla="*/ 786 w 793"/>
                  <a:gd name="T37" fmla="*/ 427 h 1440"/>
                  <a:gd name="T38" fmla="*/ 775 w 793"/>
                  <a:gd name="T39" fmla="*/ 367 h 1440"/>
                  <a:gd name="T40" fmla="*/ 762 w 793"/>
                  <a:gd name="T41" fmla="*/ 308 h 1440"/>
                  <a:gd name="T42" fmla="*/ 744 w 793"/>
                  <a:gd name="T43" fmla="*/ 249 h 1440"/>
                  <a:gd name="T44" fmla="*/ 722 w 793"/>
                  <a:gd name="T45" fmla="*/ 193 h 1440"/>
                  <a:gd name="T46" fmla="*/ 697 w 793"/>
                  <a:gd name="T47" fmla="*/ 137 h 1440"/>
                  <a:gd name="T48" fmla="*/ 667 w 793"/>
                  <a:gd name="T49" fmla="*/ 84 h 1440"/>
                  <a:gd name="T50" fmla="*/ 639 w 793"/>
                  <a:gd name="T51" fmla="*/ 41 h 1440"/>
                  <a:gd name="T52" fmla="*/ 609 w 793"/>
                  <a:gd name="T53" fmla="*/ 0 h 1440"/>
                  <a:gd name="T54" fmla="*/ 521 w 793"/>
                  <a:gd name="T55" fmla="*/ 247 h 1440"/>
                  <a:gd name="T56" fmla="*/ 277 w 793"/>
                  <a:gd name="T57" fmla="*/ 280 h 1440"/>
                  <a:gd name="T58" fmla="*/ 294 w 793"/>
                  <a:gd name="T59" fmla="*/ 308 h 1440"/>
                  <a:gd name="T60" fmla="*/ 316 w 793"/>
                  <a:gd name="T61" fmla="*/ 347 h 1440"/>
                  <a:gd name="T62" fmla="*/ 332 w 793"/>
                  <a:gd name="T63" fmla="*/ 389 h 1440"/>
                  <a:gd name="T64" fmla="*/ 345 w 793"/>
                  <a:gd name="T65" fmla="*/ 431 h 1440"/>
                  <a:gd name="T66" fmla="*/ 353 w 793"/>
                  <a:gd name="T67" fmla="*/ 475 h 1440"/>
                  <a:gd name="T68" fmla="*/ 357 w 793"/>
                  <a:gd name="T69" fmla="*/ 519 h 1440"/>
                  <a:gd name="T70" fmla="*/ 355 w 793"/>
                  <a:gd name="T71" fmla="*/ 564 h 1440"/>
                  <a:gd name="T72" fmla="*/ 350 w 793"/>
                  <a:gd name="T73" fmla="*/ 608 h 1440"/>
                  <a:gd name="T74" fmla="*/ 339 w 793"/>
                  <a:gd name="T75" fmla="*/ 652 h 1440"/>
                  <a:gd name="T76" fmla="*/ 325 w 793"/>
                  <a:gd name="T77" fmla="*/ 694 h 1440"/>
                  <a:gd name="T78" fmla="*/ 306 w 793"/>
                  <a:gd name="T79" fmla="*/ 734 h 1440"/>
                  <a:gd name="T80" fmla="*/ 284 w 793"/>
                  <a:gd name="T81" fmla="*/ 772 h 1440"/>
                  <a:gd name="T82" fmla="*/ 257 w 793"/>
                  <a:gd name="T83" fmla="*/ 808 h 1440"/>
                  <a:gd name="T84" fmla="*/ 227 w 793"/>
                  <a:gd name="T85" fmla="*/ 841 h 1440"/>
                  <a:gd name="T86" fmla="*/ 193 w 793"/>
                  <a:gd name="T87" fmla="*/ 871 h 1440"/>
                  <a:gd name="T88" fmla="*/ 156 w 793"/>
                  <a:gd name="T89" fmla="*/ 896 h 1440"/>
                  <a:gd name="T90" fmla="*/ 113 w 793"/>
                  <a:gd name="T91" fmla="*/ 761 h 1440"/>
                  <a:gd name="T92" fmla="*/ 0 w 793"/>
                  <a:gd name="T93" fmla="*/ 1169 h 1440"/>
                  <a:gd name="T94" fmla="*/ 321 w 793"/>
                  <a:gd name="T95" fmla="*/ 1439 h 1440"/>
                  <a:gd name="T96" fmla="*/ 286 w 793"/>
                  <a:gd name="T97" fmla="*/ 1316 h 14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3"/>
                  <a:gd name="T148" fmla="*/ 0 h 1440"/>
                  <a:gd name="T149" fmla="*/ 793 w 793"/>
                  <a:gd name="T150" fmla="*/ 1440 h 14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3" h="1440">
                    <a:moveTo>
                      <a:pt x="286" y="1316"/>
                    </a:moveTo>
                    <a:lnTo>
                      <a:pt x="340" y="1290"/>
                    </a:lnTo>
                    <a:lnTo>
                      <a:pt x="392" y="1260"/>
                    </a:lnTo>
                    <a:lnTo>
                      <a:pt x="442" y="1225"/>
                    </a:lnTo>
                    <a:lnTo>
                      <a:pt x="490" y="1187"/>
                    </a:lnTo>
                    <a:lnTo>
                      <a:pt x="535" y="1146"/>
                    </a:lnTo>
                    <a:lnTo>
                      <a:pt x="576" y="1102"/>
                    </a:lnTo>
                    <a:lnTo>
                      <a:pt x="616" y="1055"/>
                    </a:lnTo>
                    <a:lnTo>
                      <a:pt x="650" y="1005"/>
                    </a:lnTo>
                    <a:lnTo>
                      <a:pt x="682" y="953"/>
                    </a:lnTo>
                    <a:lnTo>
                      <a:pt x="709" y="900"/>
                    </a:lnTo>
                    <a:lnTo>
                      <a:pt x="734" y="844"/>
                    </a:lnTo>
                    <a:lnTo>
                      <a:pt x="753" y="786"/>
                    </a:lnTo>
                    <a:lnTo>
                      <a:pt x="770" y="727"/>
                    </a:lnTo>
                    <a:lnTo>
                      <a:pt x="781" y="668"/>
                    </a:lnTo>
                    <a:lnTo>
                      <a:pt x="789" y="608"/>
                    </a:lnTo>
                    <a:lnTo>
                      <a:pt x="792" y="547"/>
                    </a:lnTo>
                    <a:lnTo>
                      <a:pt x="790" y="487"/>
                    </a:lnTo>
                    <a:lnTo>
                      <a:pt x="786" y="427"/>
                    </a:lnTo>
                    <a:lnTo>
                      <a:pt x="775" y="367"/>
                    </a:lnTo>
                    <a:lnTo>
                      <a:pt x="762" y="308"/>
                    </a:lnTo>
                    <a:lnTo>
                      <a:pt x="744" y="249"/>
                    </a:lnTo>
                    <a:lnTo>
                      <a:pt x="722" y="193"/>
                    </a:lnTo>
                    <a:lnTo>
                      <a:pt x="697" y="137"/>
                    </a:lnTo>
                    <a:lnTo>
                      <a:pt x="667" y="84"/>
                    </a:lnTo>
                    <a:lnTo>
                      <a:pt x="639" y="41"/>
                    </a:lnTo>
                    <a:lnTo>
                      <a:pt x="609" y="0"/>
                    </a:lnTo>
                    <a:lnTo>
                      <a:pt x="521" y="247"/>
                    </a:lnTo>
                    <a:lnTo>
                      <a:pt x="277" y="280"/>
                    </a:lnTo>
                    <a:lnTo>
                      <a:pt x="294" y="308"/>
                    </a:lnTo>
                    <a:lnTo>
                      <a:pt x="316" y="347"/>
                    </a:lnTo>
                    <a:lnTo>
                      <a:pt x="332" y="389"/>
                    </a:lnTo>
                    <a:lnTo>
                      <a:pt x="345" y="431"/>
                    </a:lnTo>
                    <a:lnTo>
                      <a:pt x="353" y="475"/>
                    </a:lnTo>
                    <a:lnTo>
                      <a:pt x="357" y="519"/>
                    </a:lnTo>
                    <a:lnTo>
                      <a:pt x="355" y="564"/>
                    </a:lnTo>
                    <a:lnTo>
                      <a:pt x="350" y="608"/>
                    </a:lnTo>
                    <a:lnTo>
                      <a:pt x="339" y="652"/>
                    </a:lnTo>
                    <a:lnTo>
                      <a:pt x="325" y="694"/>
                    </a:lnTo>
                    <a:lnTo>
                      <a:pt x="306" y="734"/>
                    </a:lnTo>
                    <a:lnTo>
                      <a:pt x="284" y="772"/>
                    </a:lnTo>
                    <a:lnTo>
                      <a:pt x="257" y="808"/>
                    </a:lnTo>
                    <a:lnTo>
                      <a:pt x="227" y="841"/>
                    </a:lnTo>
                    <a:lnTo>
                      <a:pt x="193" y="871"/>
                    </a:lnTo>
                    <a:lnTo>
                      <a:pt x="156" y="896"/>
                    </a:lnTo>
                    <a:lnTo>
                      <a:pt x="113" y="761"/>
                    </a:lnTo>
                    <a:lnTo>
                      <a:pt x="0" y="1169"/>
                    </a:lnTo>
                    <a:lnTo>
                      <a:pt x="321" y="1439"/>
                    </a:lnTo>
                    <a:lnTo>
                      <a:pt x="286" y="1316"/>
                    </a:lnTo>
                  </a:path>
                </a:pathLst>
              </a:custGeom>
              <a:solidFill>
                <a:schemeClr val="accent1"/>
              </a:solidFill>
              <a:ln w="12700" cap="rnd">
                <a:solidFill>
                  <a:srgbClr val="003A63"/>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srgbClr val="003A63"/>
                  </a:solidFill>
                  <a:effectLst/>
                  <a:uLnTx/>
                  <a:uFillTx/>
                  <a:latin typeface="Trebuchet MS"/>
                  <a:ea typeface="-윤고딕130" pitchFamily="18" charset="-127"/>
                  <a:cs typeface="Trebuchet MS"/>
                </a:endParaRPr>
              </a:p>
            </p:txBody>
          </p:sp>
        </p:grpSp>
        <p:pic>
          <p:nvPicPr>
            <p:cNvPr id="9" name="Picture 7" descr="Server_icon_0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93968" y="3411310"/>
              <a:ext cx="539826" cy="610015"/>
            </a:xfrm>
            <a:prstGeom prst="rect">
              <a:avLst/>
            </a:prstGeom>
            <a:noFill/>
            <a:ln w="9525">
              <a:noFill/>
              <a:miter lim="800000"/>
              <a:headEnd/>
              <a:tailEnd/>
            </a:ln>
          </p:spPr>
        </p:pic>
        <p:sp>
          <p:nvSpPr>
            <p:cNvPr id="10" name="TextBox 9"/>
            <p:cNvSpPr txBox="1"/>
            <p:nvPr/>
          </p:nvSpPr>
          <p:spPr>
            <a:xfrm>
              <a:off x="7498690" y="2925978"/>
              <a:ext cx="1909818" cy="4972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0D0D0D"/>
                  </a:solidFill>
                  <a:effectLst/>
                  <a:uLnTx/>
                  <a:uFillTx/>
                  <a:latin typeface="Trebuchet MS"/>
                  <a:cs typeface="Trebuchet MS"/>
                </a:rPr>
                <a:t>Automatic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0D0D0D"/>
                  </a:solidFill>
                  <a:effectLst/>
                  <a:uLnTx/>
                  <a:uFillTx/>
                  <a:latin typeface="Trebuchet MS"/>
                  <a:cs typeface="Trebuchet MS"/>
                </a:rPr>
                <a:t>Configure &amp; Use</a:t>
              </a:r>
            </a:p>
          </p:txBody>
        </p:sp>
        <p:sp>
          <p:nvSpPr>
            <p:cNvPr id="11" name="TextBox 10"/>
            <p:cNvSpPr txBox="1"/>
            <p:nvPr/>
          </p:nvSpPr>
          <p:spPr>
            <a:xfrm>
              <a:off x="4662054" y="648993"/>
              <a:ext cx="2530273" cy="497223"/>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FFFFFF"/>
                  </a:solidFill>
                  <a:effectLst/>
                  <a:uLnTx/>
                  <a:uFillTx/>
                </a:defRPr>
              </a:lvl1pPr>
            </a:lstStyle>
            <a:p>
              <a:r>
                <a:rPr lang="en-US" sz="1100" dirty="0">
                  <a:solidFill>
                    <a:srgbClr val="0D0D0D"/>
                  </a:solidFill>
                  <a:latin typeface="Trebuchet MS"/>
                  <a:cs typeface="Trebuchet MS"/>
                </a:rPr>
                <a:t>Automatic</a:t>
              </a:r>
            </a:p>
            <a:p>
              <a:r>
                <a:rPr lang="en-US" sz="1100" dirty="0" smtClean="0">
                  <a:solidFill>
                    <a:srgbClr val="0D0D0D"/>
                  </a:solidFill>
                  <a:latin typeface="Trebuchet MS"/>
                  <a:cs typeface="Trebuchet MS"/>
                </a:rPr>
                <a:t>Provisioning</a:t>
              </a:r>
              <a:endParaRPr lang="en-US" sz="1100" dirty="0">
                <a:solidFill>
                  <a:srgbClr val="0D0D0D"/>
                </a:solidFill>
                <a:latin typeface="Trebuchet MS"/>
                <a:cs typeface="Trebuchet MS"/>
              </a:endParaRPr>
            </a:p>
          </p:txBody>
        </p:sp>
        <p:grpSp>
          <p:nvGrpSpPr>
            <p:cNvPr id="12" name="Group 11"/>
            <p:cNvGrpSpPr/>
            <p:nvPr/>
          </p:nvGrpSpPr>
          <p:grpSpPr>
            <a:xfrm>
              <a:off x="5160585" y="1291291"/>
              <a:ext cx="624388" cy="724929"/>
              <a:chOff x="1118432" y="4306017"/>
              <a:chExt cx="353889" cy="410874"/>
            </a:xfrm>
          </p:grpSpPr>
          <p:pic>
            <p:nvPicPr>
              <p:cNvPr id="13" name="Picture 7" descr="Server_icon_0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8432" y="4344117"/>
                <a:ext cx="329882" cy="372774"/>
              </a:xfrm>
              <a:prstGeom prst="rect">
                <a:avLst/>
              </a:prstGeom>
              <a:noFill/>
              <a:ln w="9525">
                <a:noFill/>
                <a:miter lim="800000"/>
                <a:headEnd/>
                <a:tailEnd/>
              </a:ln>
            </p:spPr>
          </p:pic>
          <p:grpSp>
            <p:nvGrpSpPr>
              <p:cNvPr id="14" name="Group 84"/>
              <p:cNvGrpSpPr/>
              <p:nvPr/>
            </p:nvGrpSpPr>
            <p:grpSpPr>
              <a:xfrm>
                <a:off x="1275857" y="4306017"/>
                <a:ext cx="196464" cy="221426"/>
                <a:chOff x="3588034" y="4311276"/>
                <a:chExt cx="196464" cy="221426"/>
              </a:xfrm>
            </p:grpSpPr>
            <p:sp>
              <p:nvSpPr>
                <p:cNvPr id="15" name="Oval 14"/>
                <p:cNvSpPr/>
                <p:nvPr/>
              </p:nvSpPr>
              <p:spPr>
                <a:xfrm>
                  <a:off x="3615295" y="4375411"/>
                  <a:ext cx="146050" cy="146050"/>
                </a:xfrm>
                <a:prstGeom prst="ellipse">
                  <a:avLst/>
                </a:prstGeom>
                <a:solidFill>
                  <a:srgbClr val="7AC14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smtClean="0">
                    <a:ln>
                      <a:noFill/>
                    </a:ln>
                    <a:solidFill>
                      <a:srgbClr val="FFFFFF"/>
                    </a:solidFill>
                    <a:effectLst/>
                    <a:uLnTx/>
                    <a:uFillTx/>
                    <a:latin typeface="Trebuchet MS"/>
                    <a:ea typeface="+mn-ea"/>
                    <a:cs typeface="Trebuchet MS"/>
                  </a:endParaRPr>
                </a:p>
              </p:txBody>
            </p:sp>
            <p:sp>
              <p:nvSpPr>
                <p:cNvPr id="16" name="TextBox 15"/>
                <p:cNvSpPr txBox="1"/>
                <p:nvPr/>
              </p:nvSpPr>
              <p:spPr>
                <a:xfrm>
                  <a:off x="3588034" y="4311276"/>
                  <a:ext cx="196464" cy="22142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Trebuchet MS"/>
                      <a:cs typeface="Trebuchet MS"/>
                    </a:rPr>
                    <a:t>+</a:t>
                  </a:r>
                </a:p>
              </p:txBody>
            </p:sp>
          </p:grpSp>
        </p:grpSp>
        <p:grpSp>
          <p:nvGrpSpPr>
            <p:cNvPr id="17" name="Group 16"/>
            <p:cNvGrpSpPr/>
            <p:nvPr/>
          </p:nvGrpSpPr>
          <p:grpSpPr>
            <a:xfrm>
              <a:off x="4013567" y="3655756"/>
              <a:ext cx="600389" cy="652583"/>
              <a:chOff x="7811632" y="5463458"/>
              <a:chExt cx="342959" cy="372774"/>
            </a:xfrm>
          </p:grpSpPr>
          <p:pic>
            <p:nvPicPr>
              <p:cNvPr id="18" name="Picture 7" descr="Server_icon_0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811632" y="5463458"/>
                <a:ext cx="329882" cy="372774"/>
              </a:xfrm>
              <a:prstGeom prst="rect">
                <a:avLst/>
              </a:prstGeom>
              <a:noFill/>
              <a:ln w="9525">
                <a:noFill/>
                <a:miter lim="800000"/>
                <a:headEnd/>
                <a:tailEnd/>
              </a:ln>
            </p:spPr>
          </p:pic>
          <p:grpSp>
            <p:nvGrpSpPr>
              <p:cNvPr id="19" name="Group 89"/>
              <p:cNvGrpSpPr/>
              <p:nvPr/>
            </p:nvGrpSpPr>
            <p:grpSpPr>
              <a:xfrm>
                <a:off x="7982146" y="5475431"/>
                <a:ext cx="172445" cy="174170"/>
                <a:chOff x="5590407" y="4361349"/>
                <a:chExt cx="172445" cy="174170"/>
              </a:xfrm>
            </p:grpSpPr>
            <p:sp>
              <p:nvSpPr>
                <p:cNvPr id="20" name="Oval 19"/>
                <p:cNvSpPr/>
                <p:nvPr/>
              </p:nvSpPr>
              <p:spPr>
                <a:xfrm>
                  <a:off x="5604288" y="4381761"/>
                  <a:ext cx="146050" cy="146050"/>
                </a:xfrm>
                <a:prstGeom prst="ellipse">
                  <a:avLst/>
                </a:prstGeom>
                <a:solidFill>
                  <a:srgbClr val="FF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smtClean="0">
                    <a:ln>
                      <a:noFill/>
                    </a:ln>
                    <a:solidFill>
                      <a:srgbClr val="FFFFFF"/>
                    </a:solidFill>
                    <a:effectLst/>
                    <a:uLnTx/>
                    <a:uFillTx/>
                    <a:latin typeface="Trebuchet MS"/>
                    <a:ea typeface="+mn-ea"/>
                    <a:cs typeface="Trebuchet MS"/>
                  </a:endParaRPr>
                </a:p>
              </p:txBody>
            </p:sp>
            <p:sp>
              <p:nvSpPr>
                <p:cNvPr id="21" name="TextBox 20"/>
                <p:cNvSpPr txBox="1"/>
                <p:nvPr/>
              </p:nvSpPr>
              <p:spPr>
                <a:xfrm rot="18269653">
                  <a:off x="5589545" y="4362211"/>
                  <a:ext cx="174170" cy="17244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srgbClr val="FFFFFF"/>
                      </a:solidFill>
                      <a:effectLst/>
                      <a:uLnTx/>
                      <a:uFillTx/>
                      <a:latin typeface="Trebuchet MS"/>
                      <a:cs typeface="Trebuchet MS"/>
                    </a:rPr>
                    <a:t>+</a:t>
                  </a:r>
                </a:p>
              </p:txBody>
            </p:sp>
          </p:grpSp>
        </p:grpSp>
        <p:sp>
          <p:nvSpPr>
            <p:cNvPr id="22" name="TextBox 21"/>
            <p:cNvSpPr txBox="1"/>
            <p:nvPr/>
          </p:nvSpPr>
          <p:spPr>
            <a:xfrm>
              <a:off x="2341179" y="3982048"/>
              <a:ext cx="1503806" cy="497223"/>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FFFFFF"/>
                  </a:solidFill>
                  <a:effectLst/>
                  <a:uLnTx/>
                  <a:uFillTx/>
                </a:defRPr>
              </a:lvl1pPr>
            </a:lstStyle>
            <a:p>
              <a:pPr algn="r"/>
              <a:r>
                <a:rPr lang="en-US" sz="1100" dirty="0">
                  <a:solidFill>
                    <a:srgbClr val="0D0D0D"/>
                  </a:solidFill>
                  <a:latin typeface="Trebuchet MS"/>
                  <a:cs typeface="Trebuchet MS"/>
                </a:rPr>
                <a:t>Automatic</a:t>
              </a:r>
            </a:p>
            <a:p>
              <a:pPr algn="r"/>
              <a:r>
                <a:rPr lang="en-US" sz="1100" dirty="0">
                  <a:solidFill>
                    <a:srgbClr val="0D0D0D"/>
                  </a:solidFill>
                  <a:latin typeface="Trebuchet MS"/>
                  <a:cs typeface="Trebuchet MS"/>
                </a:rPr>
                <a:t>Tear </a:t>
              </a:r>
              <a:r>
                <a:rPr lang="en-US" sz="1100" dirty="0" smtClean="0">
                  <a:solidFill>
                    <a:srgbClr val="0D0D0D"/>
                  </a:solidFill>
                  <a:latin typeface="Trebuchet MS"/>
                  <a:cs typeface="Trebuchet MS"/>
                </a:rPr>
                <a:t>Down</a:t>
              </a:r>
              <a:endParaRPr lang="en-US" sz="1100" dirty="0">
                <a:solidFill>
                  <a:srgbClr val="0D0D0D"/>
                </a:solidFill>
                <a:latin typeface="Trebuchet MS"/>
                <a:cs typeface="Trebuchet MS"/>
              </a:endParaRPr>
            </a:p>
          </p:txBody>
        </p:sp>
        <p:pic>
          <p:nvPicPr>
            <p:cNvPr id="23" name="Picture 2"/>
            <p:cNvPicPr>
              <a:picLocks noChangeAspect="1"/>
            </p:cNvPicPr>
            <p:nvPr/>
          </p:nvPicPr>
          <p:blipFill>
            <a:blip r:embed="rId6" cstate="email">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6011579" y="1814742"/>
              <a:ext cx="812800" cy="3190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bwMode="auto">
            <a:xfrm>
              <a:off x="4046053" y="1317128"/>
              <a:ext cx="844407" cy="345005"/>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15" descr="window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44986" y="1954687"/>
              <a:ext cx="363538" cy="320675"/>
            </a:xfrm>
            <a:prstGeom prst="rect">
              <a:avLst/>
            </a:prstGeom>
            <a:noFill/>
            <a:ln w="9525">
              <a:noFill/>
              <a:miter lim="800000"/>
              <a:headEnd/>
              <a:tailEnd/>
            </a:ln>
          </p:spPr>
        </p:pic>
        <p:pic>
          <p:nvPicPr>
            <p:cNvPr id="26" name="Picture 16" descr="linux"/>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989778" y="1352762"/>
              <a:ext cx="293688" cy="298450"/>
            </a:xfrm>
            <a:prstGeom prst="rect">
              <a:avLst/>
            </a:prstGeom>
            <a:noFill/>
            <a:ln w="9525">
              <a:noFill/>
              <a:miter lim="800000"/>
              <a:headEnd/>
              <a:tailEnd/>
            </a:ln>
          </p:spPr>
        </p:pic>
        <p:pic>
          <p:nvPicPr>
            <p:cNvPr id="27" name="Picture 95"/>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455682" y="1917083"/>
              <a:ext cx="701675" cy="2571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 descr="https://encrypted-tbn0.google.com/images?q=tbn:ANd9GcTP9zqI2kpfRvGtYnxAyBJ26tY36BhZGeYHLxfHkYK7FMxscGlwW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136622" y="4021325"/>
              <a:ext cx="357346" cy="4832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6639437" y="2879081"/>
              <a:ext cx="604632" cy="447471"/>
              <a:chOff x="3355159" y="-1091726"/>
              <a:chExt cx="878210" cy="649938"/>
            </a:xfrm>
          </p:grpSpPr>
          <p:sp>
            <p:nvSpPr>
              <p:cNvPr id="30" name="Rounded Rectangle 29"/>
              <p:cNvSpPr/>
              <p:nvPr/>
            </p:nvSpPr>
            <p:spPr>
              <a:xfrm>
                <a:off x="3355159" y="-1091726"/>
                <a:ext cx="878210" cy="649938"/>
              </a:xfrm>
              <a:prstGeom prst="roundRect">
                <a:avLst/>
              </a:prstGeom>
              <a:solidFill>
                <a:srgbClr val="FFFFFF"/>
              </a:solidFill>
              <a:ln w="9525" cap="flat" cmpd="sng" algn="ctr">
                <a:noFill/>
                <a:prstDash val="solid"/>
              </a:ln>
              <a:effectLst/>
            </p:spPr>
            <p:txBody>
              <a:bodyPr rtlCol="0" anchor="ctr"/>
              <a:lstStyle/>
              <a:p>
                <a:pPr algn="ctr" defTabSz="914400">
                  <a:defRPr/>
                </a:pPr>
                <a:endParaRPr lang="en-US" sz="1050" kern="0">
                  <a:solidFill>
                    <a:srgbClr val="FFFFFF"/>
                  </a:solidFill>
                  <a:latin typeface="Trebuchet MS"/>
                  <a:cs typeface="Trebuchet MS"/>
                </a:endParaRPr>
              </a:p>
            </p:txBody>
          </p:sp>
          <p:pic>
            <p:nvPicPr>
              <p:cNvPr id="31" name="Picture 4" descr="https://encrypted-tbn1.gstatic.com/images?q=tbn:ANd9GcR0zhcT1W-2W6tIwTezFk0EHtLKYJ56Ah1jnIg7zOoMWj6Zi1Rn"/>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438503" y="-1060904"/>
                <a:ext cx="719713" cy="566099"/>
              </a:xfrm>
              <a:prstGeom prst="rect">
                <a:avLst/>
              </a:prstGeom>
              <a:noFill/>
              <a:ln>
                <a:noFill/>
              </a:ln>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565144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Visibility and Traceability</a:t>
            </a:r>
            <a:endParaRPr lang="en-US" dirty="0">
              <a:latin typeface="Trebuchet MS"/>
              <a:cs typeface="Trebuchet MS"/>
            </a:endParaRPr>
          </a:p>
        </p:txBody>
      </p:sp>
      <p:pic>
        <p:nvPicPr>
          <p:cNvPr id="4" name="Picture 3"/>
          <p:cNvPicPr/>
          <p:nvPr/>
        </p:nvPicPr>
        <p:blipFill rotWithShape="1">
          <a:blip r:embed="rId2" cstate="email">
            <a:extLst>
              <a:ext uri="{28A0092B-C50C-407E-A947-70E740481C1C}">
                <a14:useLocalDpi xmlns:a14="http://schemas.microsoft.com/office/drawing/2010/main"/>
              </a:ext>
            </a:extLst>
          </a:blip>
          <a:srcRect t="3633" b="36019"/>
          <a:stretch/>
        </p:blipFill>
        <p:spPr>
          <a:xfrm>
            <a:off x="304800" y="868575"/>
            <a:ext cx="5943600" cy="3474174"/>
          </a:xfrm>
          <a:prstGeom prst="rect">
            <a:avLst/>
          </a:prstGeom>
          <a:ln w="9525" cap="sq">
            <a:solidFill>
              <a:srgbClr val="000000"/>
            </a:solidFill>
            <a:prstDash val="solid"/>
            <a:miter lim="800000"/>
          </a:ln>
          <a:effectLst>
            <a:outerShdw blurRad="50800" dist="38100" dir="8100000" algn="tr" rotWithShape="0">
              <a:prstClr val="black">
                <a:alpha val="40000"/>
              </a:prstClr>
            </a:outerShdw>
          </a:effectLst>
        </p:spPr>
      </p:pic>
      <p:sp>
        <p:nvSpPr>
          <p:cNvPr id="5" name="TextBox 4"/>
          <p:cNvSpPr txBox="1"/>
          <p:nvPr/>
        </p:nvSpPr>
        <p:spPr>
          <a:xfrm>
            <a:off x="6885415" y="882656"/>
            <a:ext cx="2258585" cy="584775"/>
          </a:xfrm>
          <a:prstGeom prst="rect">
            <a:avLst/>
          </a:prstGeom>
          <a:noFill/>
        </p:spPr>
        <p:txBody>
          <a:bodyPr wrap="square" rtlCol="0">
            <a:spAutoFit/>
          </a:bodyPr>
          <a:lstStyle/>
          <a:p>
            <a:r>
              <a:rPr lang="en-US" sz="1600" dirty="0" smtClean="0">
                <a:solidFill>
                  <a:schemeClr val="tx1">
                    <a:lumMod val="95000"/>
                    <a:lumOff val="5000"/>
                  </a:schemeClr>
                </a:solidFill>
                <a:latin typeface="Trebuchet MS"/>
                <a:cs typeface="Trebuchet MS"/>
              </a:rPr>
              <a:t>Build artifact indexing and tracking</a:t>
            </a:r>
            <a:endParaRPr lang="en-US" sz="1600" dirty="0">
              <a:solidFill>
                <a:schemeClr val="tx1">
                  <a:lumMod val="95000"/>
                  <a:lumOff val="5000"/>
                </a:schemeClr>
              </a:solidFill>
              <a:latin typeface="Trebuchet MS"/>
              <a:cs typeface="Trebuchet MS"/>
            </a:endParaRP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641" y="1276350"/>
            <a:ext cx="6160159" cy="3180371"/>
          </a:xfrm>
          <a:prstGeom prst="rect">
            <a:avLst/>
          </a:prstGeom>
          <a:ln>
            <a:solidFill>
              <a:srgbClr val="000000"/>
            </a:solidFill>
          </a:ln>
        </p:spPr>
      </p:pic>
      <p:pic>
        <p:nvPicPr>
          <p:cNvPr id="8" name="Picture 7" descr="Screen shot 2011-09-13 at 1.05.41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6800" y="2038350"/>
            <a:ext cx="6664613" cy="2671663"/>
          </a:xfrm>
          <a:prstGeom prst="rect">
            <a:avLst/>
          </a:prstGeom>
          <a:ln>
            <a:solidFill>
              <a:srgbClr val="000000"/>
            </a:solidFill>
          </a:ln>
        </p:spPr>
      </p:pic>
      <p:sp>
        <p:nvSpPr>
          <p:cNvPr id="7" name="TextBox 6"/>
          <p:cNvSpPr txBox="1"/>
          <p:nvPr/>
        </p:nvSpPr>
        <p:spPr>
          <a:xfrm>
            <a:off x="6885414" y="1428750"/>
            <a:ext cx="1953785" cy="584775"/>
          </a:xfrm>
          <a:prstGeom prst="rect">
            <a:avLst/>
          </a:prstGeom>
          <a:noFill/>
        </p:spPr>
        <p:txBody>
          <a:bodyPr wrap="square" rtlCol="0">
            <a:spAutoFit/>
          </a:bodyPr>
          <a:lstStyle/>
          <a:p>
            <a:r>
              <a:rPr lang="en-US" sz="1600" dirty="0" smtClean="0">
                <a:solidFill>
                  <a:schemeClr val="tx1">
                    <a:lumMod val="95000"/>
                    <a:lumOff val="5000"/>
                  </a:schemeClr>
                </a:solidFill>
                <a:latin typeface="Trebuchet MS"/>
                <a:cs typeface="Trebuchet MS"/>
              </a:rPr>
              <a:t>Real-time </a:t>
            </a:r>
            <a:r>
              <a:rPr lang="en-US" sz="1600" dirty="0">
                <a:solidFill>
                  <a:schemeClr val="tx1">
                    <a:lumMod val="95000"/>
                    <a:lumOff val="5000"/>
                  </a:schemeClr>
                </a:solidFill>
                <a:latin typeface="Trebuchet MS"/>
                <a:cs typeface="Trebuchet MS"/>
              </a:rPr>
              <a:t>visibility into </a:t>
            </a:r>
            <a:r>
              <a:rPr lang="en-US" sz="1600" dirty="0" smtClean="0">
                <a:solidFill>
                  <a:schemeClr val="tx1">
                    <a:lumMod val="95000"/>
                    <a:lumOff val="5000"/>
                  </a:schemeClr>
                </a:solidFill>
                <a:latin typeface="Trebuchet MS"/>
                <a:cs typeface="Trebuchet MS"/>
              </a:rPr>
              <a:t>project health</a:t>
            </a:r>
            <a:endParaRPr lang="en-US" sz="1600" dirty="0">
              <a:solidFill>
                <a:schemeClr val="tx1">
                  <a:lumMod val="95000"/>
                  <a:lumOff val="5000"/>
                </a:schemeClr>
              </a:solidFill>
              <a:latin typeface="Trebuchet MS"/>
              <a:cs typeface="Trebuchet MS"/>
            </a:endParaRPr>
          </a:p>
        </p:txBody>
      </p:sp>
      <p:sp>
        <p:nvSpPr>
          <p:cNvPr id="9" name="TextBox 8"/>
          <p:cNvSpPr txBox="1"/>
          <p:nvPr/>
        </p:nvSpPr>
        <p:spPr>
          <a:xfrm>
            <a:off x="7704467" y="2190750"/>
            <a:ext cx="1439533" cy="338554"/>
          </a:xfrm>
          <a:prstGeom prst="rect">
            <a:avLst/>
          </a:prstGeom>
          <a:noFill/>
        </p:spPr>
        <p:txBody>
          <a:bodyPr wrap="square" rtlCol="0">
            <a:spAutoFit/>
          </a:bodyPr>
          <a:lstStyle/>
          <a:p>
            <a:r>
              <a:rPr lang="en-US" sz="1600" dirty="0">
                <a:solidFill>
                  <a:schemeClr val="tx1">
                    <a:lumMod val="95000"/>
                    <a:lumOff val="5000"/>
                  </a:schemeClr>
                </a:solidFill>
                <a:latin typeface="Trebuchet MS"/>
                <a:cs typeface="Trebuchet MS"/>
              </a:rPr>
              <a:t>and activity</a:t>
            </a:r>
          </a:p>
        </p:txBody>
      </p:sp>
    </p:spTree>
    <p:extLst>
      <p:ext uri="{BB962C8B-B14F-4D97-AF65-F5344CB8AC3E}">
        <p14:creationId xmlns:p14="http://schemas.microsoft.com/office/powerpoint/2010/main" val="2424152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the going gets tough….</a:t>
            </a:r>
            <a:endParaRPr lang="en-US" dirty="0"/>
          </a:p>
        </p:txBody>
      </p:sp>
      <p:sp>
        <p:nvSpPr>
          <p:cNvPr id="3" name="Text Placeholder 2"/>
          <p:cNvSpPr>
            <a:spLocks noGrp="1"/>
          </p:cNvSpPr>
          <p:nvPr>
            <p:ph type="body" sz="quarter" idx="13"/>
          </p:nvPr>
        </p:nvSpPr>
        <p:spPr/>
        <p:txBody>
          <a:bodyPr/>
          <a:lstStyle/>
          <a:p>
            <a:pPr marL="342900" indent="-342900">
              <a:buFontTx/>
              <a:buChar char="-"/>
            </a:pPr>
            <a:r>
              <a:rPr lang="en-US" sz="2400" dirty="0" smtClean="0"/>
              <a:t>High Volumes?</a:t>
            </a:r>
          </a:p>
          <a:p>
            <a:pPr marL="342900" indent="-342900">
              <a:buFontTx/>
              <a:buChar char="-"/>
            </a:pPr>
            <a:r>
              <a:rPr lang="en-US" sz="2400" dirty="0" smtClean="0"/>
              <a:t>High Complexity?</a:t>
            </a:r>
          </a:p>
          <a:p>
            <a:pPr marL="342900" indent="-342900">
              <a:buFontTx/>
              <a:buChar char="-"/>
            </a:pPr>
            <a:r>
              <a:rPr lang="en-US" sz="2400" dirty="0"/>
              <a:t>Lots of </a:t>
            </a:r>
            <a:r>
              <a:rPr lang="en-US" sz="2400" dirty="0" smtClean="0"/>
              <a:t>resources?</a:t>
            </a:r>
            <a:endParaRPr lang="en-US" sz="2400" dirty="0"/>
          </a:p>
          <a:p>
            <a:pPr marL="342900" indent="-342900">
              <a:buFontTx/>
              <a:buChar char="-"/>
            </a:pPr>
            <a:r>
              <a:rPr lang="en-US" sz="2400" dirty="0" smtClean="0"/>
              <a:t>Lots of teams?</a:t>
            </a:r>
          </a:p>
          <a:p>
            <a:pPr marL="342900" indent="-342900">
              <a:buFontTx/>
              <a:buChar char="-"/>
            </a:pPr>
            <a:r>
              <a:rPr lang="en-US" sz="2400" dirty="0" smtClean="0"/>
              <a:t>Lots of tools? </a:t>
            </a:r>
          </a:p>
          <a:p>
            <a:endParaRPr lang="en-US" sz="2400" dirty="0" smtClean="0"/>
          </a:p>
          <a:p>
            <a:endParaRPr lang="en-US" sz="2400" dirty="0" smtClean="0"/>
          </a:p>
          <a:p>
            <a:pPr algn="ctr"/>
            <a:r>
              <a:rPr lang="en-US" sz="4800" b="1" dirty="0" smtClean="0"/>
              <a:t>BRING IT ON</a:t>
            </a:r>
          </a:p>
          <a:p>
            <a:endParaRPr lang="en-US" dirty="0" smtClean="0"/>
          </a:p>
        </p:txBody>
      </p:sp>
      <p:pic>
        <p:nvPicPr>
          <p:cNvPr id="8194" name="Picture 2" descr="http://homepage.stat.uiowa.edu/~jcryer/RightTo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742950"/>
            <a:ext cx="2666999" cy="2709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643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Flexibility</a:t>
            </a:r>
            <a:endParaRPr lang="en-US" dirty="0"/>
          </a:p>
        </p:txBody>
      </p:sp>
      <p:sp>
        <p:nvSpPr>
          <p:cNvPr id="3" name="Text Placeholder 2"/>
          <p:cNvSpPr>
            <a:spLocks noGrp="1"/>
          </p:cNvSpPr>
          <p:nvPr>
            <p:ph type="body" sz="quarter" idx="13"/>
          </p:nvPr>
        </p:nvSpPr>
        <p:spPr>
          <a:xfrm>
            <a:off x="304801" y="1047750"/>
            <a:ext cx="3657600" cy="3293269"/>
          </a:xfrm>
        </p:spPr>
        <p:txBody>
          <a:bodyPr/>
          <a:lstStyle/>
          <a:p>
            <a:pPr marL="342900" indent="-342900">
              <a:buFont typeface="Arial" panose="020B0604020202020204" pitchFamily="34" charset="0"/>
              <a:buChar char="•"/>
            </a:pPr>
            <a:r>
              <a:rPr lang="en-US" dirty="0" smtClean="0"/>
              <a:t>Advanced Property Management</a:t>
            </a:r>
          </a:p>
          <a:p>
            <a:pPr marL="342900" indent="-342900">
              <a:buFont typeface="Arial" panose="020B0604020202020204" pitchFamily="34" charset="0"/>
              <a:buChar char="•"/>
            </a:pPr>
            <a:r>
              <a:rPr lang="en-US" dirty="0" smtClean="0"/>
              <a:t>Dynamic code generation</a:t>
            </a:r>
          </a:p>
          <a:p>
            <a:pPr marL="342900" indent="-342900">
              <a:buFont typeface="Arial" panose="020B0604020202020204" pitchFamily="34" charset="0"/>
              <a:buChar char="•"/>
            </a:pPr>
            <a:r>
              <a:rPr lang="en-US" dirty="0" smtClean="0"/>
              <a:t>Advanced Workflow</a:t>
            </a:r>
          </a:p>
          <a:p>
            <a:pPr marL="342900" indent="-342900">
              <a:buFont typeface="Arial" panose="020B0604020202020204" pitchFamily="34" charset="0"/>
              <a:buChar char="•"/>
            </a:pPr>
            <a:r>
              <a:rPr lang="en-US" dirty="0" smtClean="0"/>
              <a:t>Post processor</a:t>
            </a:r>
          </a:p>
          <a:p>
            <a:pPr marL="342900" indent="-342900">
              <a:buFont typeface="Arial" panose="020B0604020202020204" pitchFamily="34" charset="0"/>
              <a:buChar char="•"/>
            </a:pPr>
            <a:r>
              <a:rPr lang="en-US" dirty="0" smtClean="0"/>
              <a:t>Extensibility</a:t>
            </a:r>
          </a:p>
          <a:p>
            <a:pPr marL="627063" lvl="1" indent="-342900"/>
            <a:r>
              <a:rPr lang="en-US" dirty="0" err="1" smtClean="0"/>
              <a:t>RESTful</a:t>
            </a:r>
            <a:r>
              <a:rPr lang="en-US" dirty="0" smtClean="0"/>
              <a:t> API</a:t>
            </a:r>
          </a:p>
          <a:p>
            <a:pPr marL="627063" lvl="1" indent="-342900"/>
            <a:r>
              <a:rPr lang="en-US" dirty="0" smtClean="0"/>
              <a:t>SDK</a:t>
            </a:r>
          </a:p>
          <a:p>
            <a:pPr marL="627063" lvl="1" indent="-342900"/>
            <a:r>
              <a:rPr lang="en-US" dirty="0" smtClean="0"/>
              <a:t>Customizable Interface</a:t>
            </a:r>
          </a:p>
          <a:p>
            <a:pPr marL="627063" lvl="1" indent="-342900"/>
            <a:endParaRPr lang="en-US" dirty="0" smtClean="0"/>
          </a:p>
          <a:p>
            <a:pPr marL="342900" indent="-342900">
              <a:buFont typeface="Arial" panose="020B0604020202020204" pitchFamily="34" charset="0"/>
              <a:buChar char="•"/>
            </a:pPr>
            <a:endParaRPr lang="en-US" dirty="0" smtClean="0"/>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062567"/>
            <a:ext cx="4495800" cy="3017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5039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09261" y="883256"/>
            <a:ext cx="9786100" cy="2903828"/>
            <a:chOff x="-307186" y="-1908920"/>
            <a:chExt cx="9786100" cy="2903828"/>
          </a:xfrm>
        </p:grpSpPr>
        <p:sp>
          <p:nvSpPr>
            <p:cNvPr id="27" name="Rectangle 26"/>
            <p:cNvSpPr/>
            <p:nvPr/>
          </p:nvSpPr>
          <p:spPr>
            <a:xfrm>
              <a:off x="0" y="-1908920"/>
              <a:ext cx="9144000" cy="2903828"/>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sp>
          <p:nvSpPr>
            <p:cNvPr id="31" name="Rectangle 30"/>
            <p:cNvSpPr/>
            <p:nvPr/>
          </p:nvSpPr>
          <p:spPr>
            <a:xfrm rot="16200000">
              <a:off x="-678061" y="-1188479"/>
              <a:ext cx="2065189" cy="1323439"/>
            </a:xfrm>
            <a:prstGeom prst="rect">
              <a:avLst/>
            </a:prstGeom>
          </p:spPr>
          <p:txBody>
            <a:bodyPr wrap="none">
              <a:spAutoFit/>
            </a:bodyPr>
            <a:lstStyle/>
            <a:p>
              <a:pPr algn="ctr"/>
              <a:r>
                <a:rPr lang="en-US" sz="8000" b="1" dirty="0">
                  <a:solidFill>
                    <a:schemeClr val="bg1">
                      <a:lumMod val="85000"/>
                    </a:schemeClr>
                  </a:solidFill>
                  <a:latin typeface="Trebuchet MS"/>
                  <a:cs typeface="Trebuchet MS"/>
                </a:rPr>
                <a:t>DEV</a:t>
              </a:r>
            </a:p>
          </p:txBody>
        </p:sp>
        <p:sp>
          <p:nvSpPr>
            <p:cNvPr id="30" name="Rectangle 29"/>
            <p:cNvSpPr/>
            <p:nvPr/>
          </p:nvSpPr>
          <p:spPr>
            <a:xfrm rot="5400000">
              <a:off x="7800881" y="-1195359"/>
              <a:ext cx="2032628" cy="1323439"/>
            </a:xfrm>
            <a:prstGeom prst="rect">
              <a:avLst/>
            </a:prstGeom>
          </p:spPr>
          <p:txBody>
            <a:bodyPr wrap="none">
              <a:spAutoFit/>
            </a:bodyPr>
            <a:lstStyle/>
            <a:p>
              <a:pPr algn="ctr"/>
              <a:r>
                <a:rPr lang="en-US" sz="8000" b="1" dirty="0">
                  <a:solidFill>
                    <a:schemeClr val="bg1">
                      <a:lumMod val="85000"/>
                    </a:schemeClr>
                  </a:solidFill>
                  <a:latin typeface="Trebuchet MS"/>
                  <a:cs typeface="Trebuchet MS"/>
                </a:rPr>
                <a:t>OPS</a:t>
              </a:r>
            </a:p>
          </p:txBody>
        </p:sp>
      </p:grpSp>
      <p:sp>
        <p:nvSpPr>
          <p:cNvPr id="2" name="Title 1"/>
          <p:cNvSpPr>
            <a:spLocks noGrp="1"/>
          </p:cNvSpPr>
          <p:nvPr>
            <p:ph type="title"/>
          </p:nvPr>
        </p:nvSpPr>
        <p:spPr/>
        <p:txBody>
          <a:bodyPr/>
          <a:lstStyle/>
          <a:p>
            <a:r>
              <a:rPr lang="en-US" noProof="0" dirty="0" smtClean="0">
                <a:latin typeface="Trebuchet MS"/>
                <a:cs typeface="Trebuchet MS"/>
              </a:rPr>
              <a:t>Electric Cloud: Powering Continuous Delivery</a:t>
            </a:r>
            <a:endParaRPr lang="en-US" noProof="0" dirty="0">
              <a:latin typeface="Trebuchet MS"/>
              <a:cs typeface="Trebuchet MS"/>
            </a:endParaRPr>
          </a:p>
        </p:txBody>
      </p:sp>
      <p:grpSp>
        <p:nvGrpSpPr>
          <p:cNvPr id="7" name="Group 6"/>
          <p:cNvGrpSpPr/>
          <p:nvPr/>
        </p:nvGrpSpPr>
        <p:grpSpPr>
          <a:xfrm>
            <a:off x="508704" y="895350"/>
            <a:ext cx="8075401" cy="2842031"/>
            <a:chOff x="508704" y="1494005"/>
            <a:chExt cx="8075401" cy="2842031"/>
          </a:xfrm>
        </p:grpSpPr>
        <p:sp>
          <p:nvSpPr>
            <p:cNvPr id="8" name="Rounded Rectangle 7"/>
            <p:cNvSpPr/>
            <p:nvPr/>
          </p:nvSpPr>
          <p:spPr>
            <a:xfrm>
              <a:off x="508704" y="1553497"/>
              <a:ext cx="8075401" cy="2757054"/>
            </a:xfrm>
            <a:prstGeom prst="roundRect">
              <a:avLst>
                <a:gd name="adj" fmla="val 22530"/>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latin typeface="Trebuchet MS"/>
                <a:cs typeface="Trebuchet MS"/>
              </a:endParaRPr>
            </a:p>
          </p:txBody>
        </p:sp>
        <p:sp>
          <p:nvSpPr>
            <p:cNvPr id="9" name="Rectangle 8"/>
            <p:cNvSpPr/>
            <p:nvPr/>
          </p:nvSpPr>
          <p:spPr>
            <a:xfrm>
              <a:off x="1692565" y="1494005"/>
              <a:ext cx="465315" cy="538480"/>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latin typeface="Trebuchet MS"/>
                <a:cs typeface="Trebuchet MS"/>
              </a:endParaRPr>
            </a:p>
          </p:txBody>
        </p:sp>
        <p:sp>
          <p:nvSpPr>
            <p:cNvPr id="10" name="Pentagon 9"/>
            <p:cNvSpPr/>
            <p:nvPr/>
          </p:nvSpPr>
          <p:spPr>
            <a:xfrm>
              <a:off x="1252235" y="1547600"/>
              <a:ext cx="711200" cy="4023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Trebuchet MS"/>
                <a:cs typeface="Trebuchet MS"/>
              </a:endParaRPr>
            </a:p>
          </p:txBody>
        </p:sp>
        <p:sp>
          <p:nvSpPr>
            <p:cNvPr id="11" name="Rectangle 10"/>
            <p:cNvSpPr/>
            <p:nvPr/>
          </p:nvSpPr>
          <p:spPr>
            <a:xfrm>
              <a:off x="7333273" y="3856205"/>
              <a:ext cx="465315" cy="479831"/>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Trebuchet MS"/>
                <a:cs typeface="Trebuchet MS"/>
              </a:endParaRPr>
            </a:p>
          </p:txBody>
        </p:sp>
        <p:sp>
          <p:nvSpPr>
            <p:cNvPr id="12" name="Pentagon 11"/>
            <p:cNvSpPr/>
            <p:nvPr/>
          </p:nvSpPr>
          <p:spPr>
            <a:xfrm rot="10800000">
              <a:off x="7534127" y="3920315"/>
              <a:ext cx="467466" cy="390236"/>
            </a:xfrm>
            <a:prstGeom prst="homePlate">
              <a:avLst/>
            </a:prstGeom>
            <a:solidFill>
              <a:srgbClr val="7CC14B"/>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latin typeface="Trebuchet MS"/>
                <a:cs typeface="Trebuchet MS"/>
              </a:endParaRPr>
            </a:p>
          </p:txBody>
        </p:sp>
        <p:sp>
          <p:nvSpPr>
            <p:cNvPr id="13" name="Rounded Rectangle 12"/>
            <p:cNvSpPr/>
            <p:nvPr/>
          </p:nvSpPr>
          <p:spPr>
            <a:xfrm>
              <a:off x="862798" y="1949249"/>
              <a:ext cx="7367213" cy="1974270"/>
            </a:xfrm>
            <a:prstGeom prst="roundRect">
              <a:avLst>
                <a:gd name="adj" fmla="val 14725"/>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1100" b="1" dirty="0" smtClean="0">
                <a:latin typeface="Trebuchet MS"/>
                <a:cs typeface="Trebuchet MS"/>
              </a:endParaRPr>
            </a:p>
          </p:txBody>
        </p:sp>
      </p:grpSp>
      <p:sp>
        <p:nvSpPr>
          <p:cNvPr id="17" name="Rounded Rectangle 16"/>
          <p:cNvSpPr/>
          <p:nvPr/>
        </p:nvSpPr>
        <p:spPr>
          <a:xfrm>
            <a:off x="3318165" y="1408751"/>
            <a:ext cx="4839417" cy="1863816"/>
          </a:xfrm>
          <a:prstGeom prst="roundRect">
            <a:avLst>
              <a:gd name="adj" fmla="val 14725"/>
            </a:avLst>
          </a:prstGeom>
          <a:solidFill>
            <a:schemeClr val="tx2"/>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smtClean="0">
                <a:latin typeface="Trebuchet MS"/>
                <a:cs typeface="Trebuchet MS"/>
              </a:rPr>
              <a:t>ElectricFlow</a:t>
            </a:r>
          </a:p>
        </p:txBody>
      </p:sp>
      <p:sp>
        <p:nvSpPr>
          <p:cNvPr id="18" name="Chevron 17"/>
          <p:cNvSpPr/>
          <p:nvPr/>
        </p:nvSpPr>
        <p:spPr>
          <a:xfrm>
            <a:off x="6531845" y="2242442"/>
            <a:ext cx="1554480" cy="320040"/>
          </a:xfrm>
          <a:prstGeom prst="chevron">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Deploy</a:t>
            </a:r>
            <a:endParaRPr lang="en-US" sz="1050" b="1" dirty="0">
              <a:latin typeface="Trebuchet MS"/>
              <a:cs typeface="Trebuchet MS"/>
            </a:endParaRPr>
          </a:p>
        </p:txBody>
      </p:sp>
      <p:sp>
        <p:nvSpPr>
          <p:cNvPr id="19" name="Rectangle 18"/>
          <p:cNvSpPr/>
          <p:nvPr/>
        </p:nvSpPr>
        <p:spPr>
          <a:xfrm>
            <a:off x="3394217" y="1840763"/>
            <a:ext cx="4681948" cy="320040"/>
          </a:xfrm>
          <a:prstGeom prst="rect">
            <a:avLst/>
          </a:prstGeom>
          <a:solidFill>
            <a:srgbClr val="75B7E3"/>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Pipeline Management and Visibility</a:t>
            </a:r>
          </a:p>
        </p:txBody>
      </p:sp>
      <p:sp>
        <p:nvSpPr>
          <p:cNvPr id="20" name="Rounded Rectangle 19"/>
          <p:cNvSpPr/>
          <p:nvPr/>
        </p:nvSpPr>
        <p:spPr>
          <a:xfrm>
            <a:off x="918529" y="1408751"/>
            <a:ext cx="2325603" cy="1863816"/>
          </a:xfrm>
          <a:prstGeom prst="roundRect">
            <a:avLst>
              <a:gd name="adj" fmla="val 16266"/>
            </a:avLst>
          </a:prstGeom>
          <a:solidFill>
            <a:srgbClr val="BF7613"/>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t"/>
          <a:lstStyle/>
          <a:p>
            <a:pPr algn="ctr">
              <a:spcAft>
                <a:spcPts val="1200"/>
              </a:spcAft>
            </a:pPr>
            <a:r>
              <a:rPr lang="en-US" sz="1100" b="1" dirty="0" smtClean="0">
                <a:latin typeface="Trebuchet MS"/>
                <a:cs typeface="Trebuchet MS"/>
              </a:rPr>
              <a:t>ElectricAccelerator</a:t>
            </a:r>
            <a:endParaRPr lang="en-US" sz="1100" b="1" dirty="0">
              <a:latin typeface="Trebuchet MS"/>
              <a:cs typeface="Trebuchet MS"/>
            </a:endParaRPr>
          </a:p>
        </p:txBody>
      </p:sp>
      <p:sp>
        <p:nvSpPr>
          <p:cNvPr id="21" name="Rectangle 20"/>
          <p:cNvSpPr/>
          <p:nvPr/>
        </p:nvSpPr>
        <p:spPr>
          <a:xfrm>
            <a:off x="1030638" y="1831237"/>
            <a:ext cx="2104332" cy="1132049"/>
          </a:xfrm>
          <a:prstGeom prst="rect">
            <a:avLst/>
          </a:prstGeom>
          <a:solidFill>
            <a:srgbClr val="FB9C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latin typeface="Trebuchet MS"/>
                <a:cs typeface="Trebuchet MS"/>
              </a:rPr>
              <a:t>Build &amp; Test Acceleration</a:t>
            </a:r>
          </a:p>
        </p:txBody>
      </p:sp>
      <p:sp>
        <p:nvSpPr>
          <p:cNvPr id="22" name="Rectangle 21"/>
          <p:cNvSpPr/>
          <p:nvPr/>
        </p:nvSpPr>
        <p:spPr>
          <a:xfrm>
            <a:off x="3394217" y="2652772"/>
            <a:ext cx="4681948" cy="320040"/>
          </a:xfrm>
          <a:prstGeom prst="rect">
            <a:avLst/>
          </a:prstGeom>
          <a:solidFill>
            <a:srgbClr val="436A8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ElectricCommander Automation Platform</a:t>
            </a:r>
          </a:p>
        </p:txBody>
      </p:sp>
      <p:sp>
        <p:nvSpPr>
          <p:cNvPr id="23" name="Pentagon 22"/>
          <p:cNvSpPr/>
          <p:nvPr/>
        </p:nvSpPr>
        <p:spPr>
          <a:xfrm>
            <a:off x="3397117" y="2243984"/>
            <a:ext cx="3134727" cy="320040"/>
          </a:xfrm>
          <a:prstGeom prst="homePlate">
            <a:avLst/>
          </a:prstGeom>
          <a:solidFill>
            <a:srgbClr val="FE9901"/>
          </a:solidFill>
          <a:ln w="57150" cmpd="sng">
            <a:solidFill>
              <a:srgbClr val="FB9C18"/>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050" dirty="0" smtClean="0">
                <a:latin typeface="Trebuchet MS"/>
                <a:cs typeface="Trebuchet MS"/>
              </a:rPr>
              <a:t>	Build</a:t>
            </a:r>
            <a:endParaRPr lang="en-US" sz="1050" dirty="0">
              <a:latin typeface="Trebuchet MS"/>
              <a:cs typeface="Trebuchet MS"/>
            </a:endParaRPr>
          </a:p>
        </p:txBody>
      </p:sp>
      <p:sp>
        <p:nvSpPr>
          <p:cNvPr id="24" name="Rectangle 23"/>
          <p:cNvSpPr/>
          <p:nvPr/>
        </p:nvSpPr>
        <p:spPr>
          <a:xfrm>
            <a:off x="3125445" y="2336601"/>
            <a:ext cx="262148" cy="132080"/>
          </a:xfrm>
          <a:prstGeom prst="rect">
            <a:avLst/>
          </a:prstGeom>
          <a:solidFill>
            <a:srgbClr val="FB9C1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a:latin typeface="Trebuchet MS"/>
              <a:cs typeface="Trebuchet MS"/>
            </a:endParaRPr>
          </a:p>
        </p:txBody>
      </p:sp>
      <p:sp>
        <p:nvSpPr>
          <p:cNvPr id="25" name="Rectangle 24"/>
          <p:cNvSpPr/>
          <p:nvPr/>
        </p:nvSpPr>
        <p:spPr>
          <a:xfrm>
            <a:off x="-13620" y="3373854"/>
            <a:ext cx="9144000" cy="286848"/>
          </a:xfrm>
          <a:prstGeom prst="rect">
            <a:avLst/>
          </a:prstGeom>
        </p:spPr>
        <p:txBody>
          <a:bodyPr wrap="square">
            <a:spAutoFit/>
          </a:bodyPr>
          <a:lstStyle/>
          <a:p>
            <a:pPr algn="ctr"/>
            <a:r>
              <a:rPr lang="en-US" b="1" dirty="0" smtClean="0">
                <a:solidFill>
                  <a:srgbClr val="FFFFFF"/>
                </a:solidFill>
                <a:latin typeface="Trebuchet MS"/>
                <a:cs typeface="Trebuchet MS"/>
              </a:rPr>
              <a:t>DELIVERY</a:t>
            </a:r>
            <a:endParaRPr lang="en-US" b="1" dirty="0">
              <a:solidFill>
                <a:srgbClr val="FFFFFF"/>
              </a:solidFill>
              <a:latin typeface="Trebuchet MS"/>
              <a:cs typeface="Trebuchet MS"/>
            </a:endParaRPr>
          </a:p>
        </p:txBody>
      </p:sp>
      <p:sp>
        <p:nvSpPr>
          <p:cNvPr id="32" name="Rectangle 31"/>
          <p:cNvSpPr/>
          <p:nvPr/>
        </p:nvSpPr>
        <p:spPr>
          <a:xfrm>
            <a:off x="10171" y="4032892"/>
            <a:ext cx="9144000" cy="63839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pic>
        <p:nvPicPr>
          <p:cNvPr id="33" name="Picture 32" descr="EC-Rall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73" y="4244160"/>
            <a:ext cx="489857" cy="457200"/>
          </a:xfrm>
          <a:prstGeom prst="rect">
            <a:avLst/>
          </a:prstGeom>
        </p:spPr>
      </p:pic>
      <p:pic>
        <p:nvPicPr>
          <p:cNvPr id="34" name="Picture 33" descr="EC-Jetty.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1988" y="4273038"/>
            <a:ext cx="489857" cy="457200"/>
          </a:xfrm>
          <a:prstGeom prst="rect">
            <a:avLst/>
          </a:prstGeom>
        </p:spPr>
      </p:pic>
      <p:pic>
        <p:nvPicPr>
          <p:cNvPr id="35" name="Picture 34" descr="EC-WebSpher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0674" y="4265057"/>
            <a:ext cx="489857" cy="457200"/>
          </a:xfrm>
          <a:prstGeom prst="rect">
            <a:avLst/>
          </a:prstGeom>
        </p:spPr>
      </p:pic>
      <p:pic>
        <p:nvPicPr>
          <p:cNvPr id="36" name="Picture 35" descr="EC-Tomca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21341" y="4271340"/>
            <a:ext cx="489857" cy="457200"/>
          </a:xfrm>
          <a:prstGeom prst="rect">
            <a:avLst/>
          </a:prstGeom>
        </p:spPr>
      </p:pic>
      <p:pic>
        <p:nvPicPr>
          <p:cNvPr id="37" name="Picture 36" descr="EC-An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08631" y="4049467"/>
            <a:ext cx="367495" cy="342995"/>
          </a:xfrm>
          <a:prstGeom prst="rect">
            <a:avLst/>
          </a:prstGeom>
        </p:spPr>
      </p:pic>
      <p:pic>
        <p:nvPicPr>
          <p:cNvPr id="38" name="Picture 37" descr="EC-VisualStudio.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163852" y="4250878"/>
            <a:ext cx="489857" cy="457200"/>
          </a:xfrm>
          <a:prstGeom prst="rect">
            <a:avLst/>
          </a:prstGeom>
        </p:spPr>
      </p:pic>
      <p:pic>
        <p:nvPicPr>
          <p:cNvPr id="39" name="Picture 9" descr="Screen shot 2011-05-25 at 10.10.11 PM.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620541" y="4343308"/>
            <a:ext cx="594935" cy="209892"/>
          </a:xfrm>
          <a:prstGeom prst="rect">
            <a:avLst/>
          </a:prstGeom>
          <a:noFill/>
          <a:ln>
            <a:noFill/>
          </a:ln>
        </p:spPr>
      </p:pic>
      <p:pic>
        <p:nvPicPr>
          <p:cNvPr id="40" name="Picture 15" descr="windows"/>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926975" y="4390848"/>
            <a:ext cx="259155" cy="228600"/>
          </a:xfrm>
          <a:prstGeom prst="rect">
            <a:avLst/>
          </a:prstGeom>
          <a:noFill/>
          <a:ln>
            <a:noFill/>
          </a:ln>
        </p:spPr>
      </p:pic>
      <p:pic>
        <p:nvPicPr>
          <p:cNvPr id="41" name="Picture 161" descr="android-logo.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51746" y="4078111"/>
            <a:ext cx="229689" cy="239462"/>
          </a:xfrm>
          <a:prstGeom prst="rect">
            <a:avLst/>
          </a:prstGeom>
          <a:noFill/>
          <a:ln>
            <a:noFill/>
          </a:ln>
        </p:spPr>
      </p:pic>
      <p:pic>
        <p:nvPicPr>
          <p:cNvPr id="42" name="Picture 41" descr="EC-Jenkins.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50912" y="4068887"/>
            <a:ext cx="412727" cy="385212"/>
          </a:xfrm>
          <a:prstGeom prst="rect">
            <a:avLst/>
          </a:prstGeom>
        </p:spPr>
      </p:pic>
      <p:pic>
        <p:nvPicPr>
          <p:cNvPr id="44" name="Picture 43" descr="EC-DefectTracking-Bugzilla.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230318" y="3967580"/>
            <a:ext cx="489857" cy="457200"/>
          </a:xfrm>
          <a:prstGeom prst="rect">
            <a:avLst/>
          </a:prstGeom>
        </p:spPr>
      </p:pic>
      <p:pic>
        <p:nvPicPr>
          <p:cNvPr id="45" name="Picture 44" descr="EC-DefectTracking-JIRA.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40651" y="4074330"/>
            <a:ext cx="365039" cy="340703"/>
          </a:xfrm>
          <a:prstGeom prst="rect">
            <a:avLst/>
          </a:prstGeom>
        </p:spPr>
      </p:pic>
      <p:pic>
        <p:nvPicPr>
          <p:cNvPr id="46" name="Picture 45" descr="EC-DefectTracking-QC.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01733" y="3943350"/>
            <a:ext cx="489857" cy="457200"/>
          </a:xfrm>
          <a:prstGeom prst="rect">
            <a:avLst/>
          </a:prstGeom>
        </p:spPr>
      </p:pic>
      <p:pic>
        <p:nvPicPr>
          <p:cNvPr id="47" name="Picture 46" descr="EC-AppHarbor.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22353" y="4092250"/>
            <a:ext cx="325520" cy="303819"/>
          </a:xfrm>
          <a:prstGeom prst="rect">
            <a:avLst/>
          </a:prstGeom>
        </p:spPr>
      </p:pic>
      <p:pic>
        <p:nvPicPr>
          <p:cNvPr id="48" name="Picture 47" descr="EC-Heroku.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138401" y="4347609"/>
            <a:ext cx="341677" cy="318899"/>
          </a:xfrm>
          <a:prstGeom prst="rect">
            <a:avLst/>
          </a:prstGeom>
        </p:spPr>
      </p:pic>
      <p:pic>
        <p:nvPicPr>
          <p:cNvPr id="49" name="Picture 48" descr="EC-Azure.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795256" y="4021348"/>
            <a:ext cx="489857" cy="457200"/>
          </a:xfrm>
          <a:prstGeom prst="rect">
            <a:avLst/>
          </a:prstGeom>
        </p:spPr>
      </p:pic>
      <p:pic>
        <p:nvPicPr>
          <p:cNvPr id="50" name="Picture 49" descr="EC-CiscoUCS.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457968" y="4255705"/>
            <a:ext cx="489857" cy="457200"/>
          </a:xfrm>
          <a:prstGeom prst="rect">
            <a:avLst/>
          </a:prstGeom>
        </p:spPr>
      </p:pic>
      <p:pic>
        <p:nvPicPr>
          <p:cNvPr id="51" name="Picture 50" descr="EC-EC2.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329526" y="4024996"/>
            <a:ext cx="489857" cy="457200"/>
          </a:xfrm>
          <a:prstGeom prst="rect">
            <a:avLst/>
          </a:prstGeom>
        </p:spPr>
      </p:pic>
      <p:pic>
        <p:nvPicPr>
          <p:cNvPr id="52" name="Picture 51" descr="EC-KVM.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186130" y="4261493"/>
            <a:ext cx="489857" cy="457200"/>
          </a:xfrm>
          <a:prstGeom prst="rect">
            <a:avLst/>
          </a:prstGeom>
        </p:spPr>
      </p:pic>
      <p:pic>
        <p:nvPicPr>
          <p:cNvPr id="53" name="Picture 52" descr="EC-LabManager.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93000" y="4021348"/>
            <a:ext cx="489857" cy="457200"/>
          </a:xfrm>
          <a:prstGeom prst="rect">
            <a:avLst/>
          </a:prstGeom>
        </p:spPr>
      </p:pic>
      <p:pic>
        <p:nvPicPr>
          <p:cNvPr id="54" name="Picture 53" descr="EC-Nagios.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347637" y="4022278"/>
            <a:ext cx="489857" cy="457200"/>
          </a:xfrm>
          <a:prstGeom prst="rect">
            <a:avLst/>
          </a:prstGeom>
        </p:spPr>
      </p:pic>
      <p:pic>
        <p:nvPicPr>
          <p:cNvPr id="55" name="Picture 54" descr="EC-Puppet.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461730" y="4261307"/>
            <a:ext cx="489857" cy="457200"/>
          </a:xfrm>
          <a:prstGeom prst="rect">
            <a:avLst/>
          </a:prstGeom>
        </p:spPr>
      </p:pic>
      <p:pic>
        <p:nvPicPr>
          <p:cNvPr id="56" name="Picture 55" descr="EC-ServiceNow.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053943" y="4248505"/>
            <a:ext cx="489857" cy="457200"/>
          </a:xfrm>
          <a:prstGeom prst="rect">
            <a:avLst/>
          </a:prstGeom>
        </p:spPr>
      </p:pic>
      <p:pic>
        <p:nvPicPr>
          <p:cNvPr id="57" name="Picture 56" descr="EC-VirtualBox.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026149" y="4233137"/>
            <a:ext cx="489857" cy="457200"/>
          </a:xfrm>
          <a:prstGeom prst="rect">
            <a:avLst/>
          </a:prstGeom>
        </p:spPr>
      </p:pic>
      <p:pic>
        <p:nvPicPr>
          <p:cNvPr id="58" name="Picture 57" descr="EC-Xen.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851398" y="4012444"/>
            <a:ext cx="489857" cy="457200"/>
          </a:xfrm>
          <a:prstGeom prst="rect">
            <a:avLst/>
          </a:prstGeom>
        </p:spPr>
      </p:pic>
      <p:pic>
        <p:nvPicPr>
          <p:cNvPr id="59" name="Picture 58" descr="Octocat,_a_Mascot_of_Github.jp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520337" y="4072252"/>
            <a:ext cx="286594" cy="286594"/>
          </a:xfrm>
          <a:prstGeom prst="rect">
            <a:avLst/>
          </a:prstGeom>
        </p:spPr>
      </p:pic>
      <p:pic>
        <p:nvPicPr>
          <p:cNvPr id="60" name="Picture 59" descr="ECSCM-Perforce.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12757" y="4253009"/>
            <a:ext cx="489857" cy="457200"/>
          </a:xfrm>
          <a:prstGeom prst="rect">
            <a:avLst/>
          </a:prstGeom>
        </p:spPr>
      </p:pic>
      <p:pic>
        <p:nvPicPr>
          <p:cNvPr id="61" name="Picture 60" descr="ECSCM-SVN.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076818" y="4241044"/>
            <a:ext cx="489857" cy="457200"/>
          </a:xfrm>
          <a:prstGeom prst="rect">
            <a:avLst/>
          </a:prstGeom>
        </p:spPr>
      </p:pic>
      <p:pic>
        <p:nvPicPr>
          <p:cNvPr id="62" name="Picture 61" descr="ECSCM-Mercurial.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0480" y="3969219"/>
            <a:ext cx="489857" cy="457200"/>
          </a:xfrm>
          <a:prstGeom prst="rect">
            <a:avLst/>
          </a:prstGeom>
        </p:spPr>
      </p:pic>
      <p:pic>
        <p:nvPicPr>
          <p:cNvPr id="63" name="Picture 62" descr="EC-TestNG.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119701" y="4045828"/>
            <a:ext cx="339098" cy="316492"/>
          </a:xfrm>
          <a:prstGeom prst="rect">
            <a:avLst/>
          </a:prstGeom>
        </p:spPr>
      </p:pic>
      <p:pic>
        <p:nvPicPr>
          <p:cNvPr id="64" name="Picture 63" descr="EC-Chef.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699261" y="4036457"/>
            <a:ext cx="489857" cy="457200"/>
          </a:xfrm>
          <a:prstGeom prst="rect">
            <a:avLst/>
          </a:prstGeom>
        </p:spPr>
      </p:pic>
      <p:pic>
        <p:nvPicPr>
          <p:cNvPr id="65" name="Picture 64" descr="EC-ESX.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3819383" y="4273038"/>
            <a:ext cx="489857" cy="457200"/>
          </a:xfrm>
          <a:prstGeom prst="rect">
            <a:avLst/>
          </a:prstGeom>
        </p:spPr>
      </p:pic>
      <p:pic>
        <p:nvPicPr>
          <p:cNvPr id="66" name="Picture 65" descr="EC-OpenStack.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5023311" y="4024794"/>
            <a:ext cx="489857" cy="457200"/>
          </a:xfrm>
          <a:prstGeom prst="rect">
            <a:avLst/>
          </a:prstGeom>
        </p:spPr>
      </p:pic>
      <p:pic>
        <p:nvPicPr>
          <p:cNvPr id="67" name="Picture 66" descr="EC-Salt.png"/>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4637388" y="4059429"/>
            <a:ext cx="489857" cy="457200"/>
          </a:xfrm>
          <a:prstGeom prst="rect">
            <a:avLst/>
          </a:prstGeom>
        </p:spPr>
      </p:pic>
      <p:pic>
        <p:nvPicPr>
          <p:cNvPr id="68" name="Picture 67" descr="EC-JTest.png"/>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10103" y="4236525"/>
            <a:ext cx="489857" cy="457200"/>
          </a:xfrm>
          <a:prstGeom prst="rect">
            <a:avLst/>
          </a:prstGeom>
        </p:spPr>
      </p:pic>
      <p:pic>
        <p:nvPicPr>
          <p:cNvPr id="69" name="Picture 68" descr="EC-Selenium.png"/>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534716" y="3985487"/>
            <a:ext cx="489857" cy="457200"/>
          </a:xfrm>
          <a:prstGeom prst="rect">
            <a:avLst/>
          </a:prstGeom>
        </p:spPr>
      </p:pic>
      <p:pic>
        <p:nvPicPr>
          <p:cNvPr id="70" name="Picture 69"/>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7019801" y="4105414"/>
            <a:ext cx="211485" cy="171566"/>
          </a:xfrm>
          <a:prstGeom prst="rect">
            <a:avLst/>
          </a:prstGeom>
        </p:spPr>
      </p:pic>
      <p:pic>
        <p:nvPicPr>
          <p:cNvPr id="71" name="Picture 70"/>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6712138" y="4347055"/>
            <a:ext cx="298262" cy="244142"/>
          </a:xfrm>
          <a:prstGeom prst="rect">
            <a:avLst/>
          </a:prstGeom>
        </p:spPr>
      </p:pic>
      <p:pic>
        <p:nvPicPr>
          <p:cNvPr id="72" name="Picture 71"/>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7293720" y="4171975"/>
            <a:ext cx="391821" cy="152375"/>
          </a:xfrm>
          <a:prstGeom prst="rect">
            <a:avLst/>
          </a:prstGeom>
        </p:spPr>
      </p:pic>
      <p:sp>
        <p:nvSpPr>
          <p:cNvPr id="73" name="Rectangle 72"/>
          <p:cNvSpPr/>
          <p:nvPr/>
        </p:nvSpPr>
        <p:spPr>
          <a:xfrm>
            <a:off x="7722621" y="4145274"/>
            <a:ext cx="1349963" cy="415498"/>
          </a:xfrm>
          <a:prstGeom prst="rect">
            <a:avLst/>
          </a:prstGeom>
        </p:spPr>
        <p:txBody>
          <a:bodyPr wrap="square">
            <a:spAutoFit/>
          </a:bodyPr>
          <a:lstStyle/>
          <a:p>
            <a:r>
              <a:rPr lang="en-US" sz="1000" i="1" dirty="0" smtClean="0">
                <a:solidFill>
                  <a:schemeClr val="bg1">
                    <a:lumMod val="50000"/>
                  </a:schemeClr>
                </a:solidFill>
                <a:latin typeface="Trebuchet MS"/>
                <a:cs typeface="Trebuchet MS"/>
              </a:rPr>
              <a:t>Plugs right in to </a:t>
            </a:r>
          </a:p>
          <a:p>
            <a:r>
              <a:rPr lang="en-US" sz="1000" i="1" dirty="0">
                <a:solidFill>
                  <a:schemeClr val="bg1">
                    <a:lumMod val="50000"/>
                  </a:schemeClr>
                </a:solidFill>
                <a:latin typeface="Trebuchet MS"/>
                <a:cs typeface="Trebuchet MS"/>
              </a:rPr>
              <a:t>y</a:t>
            </a:r>
            <a:r>
              <a:rPr lang="en-US" sz="1000" i="1" dirty="0" smtClean="0">
                <a:solidFill>
                  <a:schemeClr val="bg1">
                    <a:lumMod val="50000"/>
                  </a:schemeClr>
                </a:solidFill>
                <a:latin typeface="Trebuchet MS"/>
                <a:cs typeface="Trebuchet MS"/>
              </a:rPr>
              <a:t>our existing tools</a:t>
            </a:r>
            <a:endParaRPr lang="en-US" sz="1000" i="1" dirty="0">
              <a:solidFill>
                <a:schemeClr val="bg1">
                  <a:lumMod val="50000"/>
                </a:schemeClr>
              </a:solidFill>
              <a:latin typeface="Trebuchet MS"/>
              <a:cs typeface="Trebuchet MS"/>
            </a:endParaRPr>
          </a:p>
        </p:txBody>
      </p:sp>
      <p:sp>
        <p:nvSpPr>
          <p:cNvPr id="74" name="Rectangle 73"/>
          <p:cNvSpPr/>
          <p:nvPr/>
        </p:nvSpPr>
        <p:spPr>
          <a:xfrm>
            <a:off x="-4155" y="956339"/>
            <a:ext cx="9144000" cy="286848"/>
          </a:xfrm>
          <a:prstGeom prst="rect">
            <a:avLst/>
          </a:prstGeom>
        </p:spPr>
        <p:txBody>
          <a:bodyPr wrap="square" anchor="ctr">
            <a:spAutoFit/>
          </a:bodyPr>
          <a:lstStyle/>
          <a:p>
            <a:pPr algn="ctr"/>
            <a:r>
              <a:rPr lang="en-US" b="1" dirty="0" smtClean="0">
                <a:solidFill>
                  <a:srgbClr val="FFFFFF"/>
                </a:solidFill>
                <a:latin typeface="Trebuchet MS"/>
                <a:cs typeface="Trebuchet MS"/>
              </a:rPr>
              <a:t>CONTINUOUS</a:t>
            </a:r>
            <a:endParaRPr lang="en-US" b="1" dirty="0">
              <a:solidFill>
                <a:srgbClr val="FFFFFF"/>
              </a:solidFill>
              <a:latin typeface="Trebuchet MS"/>
              <a:cs typeface="Trebuchet MS"/>
            </a:endParaRPr>
          </a:p>
        </p:txBody>
      </p:sp>
      <p:sp>
        <p:nvSpPr>
          <p:cNvPr id="75" name="Pentagon 74"/>
          <p:cNvSpPr/>
          <p:nvPr/>
        </p:nvSpPr>
        <p:spPr>
          <a:xfrm>
            <a:off x="3407947" y="2242442"/>
            <a:ext cx="1554480" cy="320040"/>
          </a:xfrm>
          <a:prstGeom prst="homePlate">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Build</a:t>
            </a:r>
            <a:endParaRPr lang="en-US" sz="1050" b="1" dirty="0">
              <a:latin typeface="Trebuchet MS"/>
              <a:cs typeface="Trebuchet MS"/>
            </a:endParaRPr>
          </a:p>
        </p:txBody>
      </p:sp>
      <p:sp>
        <p:nvSpPr>
          <p:cNvPr id="76" name="Chevron 75"/>
          <p:cNvSpPr/>
          <p:nvPr/>
        </p:nvSpPr>
        <p:spPr>
          <a:xfrm>
            <a:off x="4963031" y="2242442"/>
            <a:ext cx="1554480" cy="320040"/>
          </a:xfrm>
          <a:prstGeom prst="chevron">
            <a:avLst/>
          </a:prstGeom>
          <a:solidFill>
            <a:srgbClr val="5C91B4"/>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50" b="1" dirty="0" smtClean="0">
                <a:latin typeface="Trebuchet MS"/>
                <a:cs typeface="Trebuchet MS"/>
              </a:rPr>
              <a:t>Test</a:t>
            </a:r>
            <a:endParaRPr lang="en-US" sz="1050" b="1" dirty="0">
              <a:latin typeface="Trebuchet MS"/>
              <a:cs typeface="Trebuchet MS"/>
            </a:endParaRPr>
          </a:p>
        </p:txBody>
      </p:sp>
      <p:pic>
        <p:nvPicPr>
          <p:cNvPr id="77" name="Picture 76"/>
          <p:cNvPicPr>
            <a:picLocks noChangeAspect="1"/>
          </p:cNvPicPr>
          <p:nvPr/>
        </p:nvPicPr>
        <p:blipFill rotWithShape="1">
          <a:blip r:embed="rId42" cstate="email">
            <a:extLst>
              <a:ext uri="{28A0092B-C50C-407E-A947-70E740481C1C}">
                <a14:useLocalDpi xmlns:a14="http://schemas.microsoft.com/office/drawing/2010/main"/>
              </a:ext>
            </a:extLst>
          </a:blip>
          <a:srcRect/>
          <a:stretch/>
        </p:blipFill>
        <p:spPr>
          <a:xfrm>
            <a:off x="6084721" y="4153837"/>
            <a:ext cx="354261" cy="188912"/>
          </a:xfrm>
          <a:prstGeom prst="rect">
            <a:avLst/>
          </a:prstGeom>
        </p:spPr>
      </p:pic>
    </p:spTree>
    <p:extLst>
      <p:ext uri="{BB962C8B-B14F-4D97-AF65-F5344CB8AC3E}">
        <p14:creationId xmlns:p14="http://schemas.microsoft.com/office/powerpoint/2010/main" val="2591886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37" presetClass="entr" presetSubtype="0" fill="hold"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900" decel="100000" fill="hold"/>
                                        <p:tgtEl>
                                          <p:spTgt spid="33"/>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900" decel="100000" fill="hold"/>
                                        <p:tgtEl>
                                          <p:spTgt spid="34"/>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62" presetID="37" presetClass="entr" presetSubtype="0" fill="hold" nodeType="withEffect">
                                  <p:stCondLst>
                                    <p:cond delay="3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900" decel="100000" fill="hold"/>
                                        <p:tgtEl>
                                          <p:spTgt spid="35"/>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68" presetID="37" presetClass="entr" presetSubtype="0" fill="hold" nodeType="withEffect">
                                  <p:stCondLst>
                                    <p:cond delay="2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1000"/>
                                        <p:tgtEl>
                                          <p:spTgt spid="36"/>
                                        </p:tgtEl>
                                      </p:cBhvr>
                                    </p:animEffect>
                                    <p:anim calcmode="lin" valueType="num">
                                      <p:cBhvr>
                                        <p:cTn id="71" dur="1000" fill="hold"/>
                                        <p:tgtEl>
                                          <p:spTgt spid="36"/>
                                        </p:tgtEl>
                                        <p:attrNameLst>
                                          <p:attrName>ppt_x</p:attrName>
                                        </p:attrNameLst>
                                      </p:cBhvr>
                                      <p:tavLst>
                                        <p:tav tm="0">
                                          <p:val>
                                            <p:strVal val="#ppt_x"/>
                                          </p:val>
                                        </p:tav>
                                        <p:tav tm="100000">
                                          <p:val>
                                            <p:strVal val="#ppt_x"/>
                                          </p:val>
                                        </p:tav>
                                      </p:tavLst>
                                    </p:anim>
                                    <p:anim calcmode="lin" valueType="num">
                                      <p:cBhvr>
                                        <p:cTn id="72" dur="900" decel="100000" fill="hold"/>
                                        <p:tgtEl>
                                          <p:spTgt spid="36"/>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74" presetID="37" presetClass="entr" presetSubtype="0" fill="hold" nodeType="withEffect">
                                  <p:stCondLst>
                                    <p:cond delay="10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1000"/>
                                        <p:tgtEl>
                                          <p:spTgt spid="37"/>
                                        </p:tgtEl>
                                      </p:cBhvr>
                                    </p:animEffect>
                                    <p:anim calcmode="lin" valueType="num">
                                      <p:cBhvr>
                                        <p:cTn id="77" dur="1000" fill="hold"/>
                                        <p:tgtEl>
                                          <p:spTgt spid="37"/>
                                        </p:tgtEl>
                                        <p:attrNameLst>
                                          <p:attrName>ppt_x</p:attrName>
                                        </p:attrNameLst>
                                      </p:cBhvr>
                                      <p:tavLst>
                                        <p:tav tm="0">
                                          <p:val>
                                            <p:strVal val="#ppt_x"/>
                                          </p:val>
                                        </p:tav>
                                        <p:tav tm="100000">
                                          <p:val>
                                            <p:strVal val="#ppt_x"/>
                                          </p:val>
                                        </p:tav>
                                      </p:tavLst>
                                    </p:anim>
                                    <p:anim calcmode="lin" valueType="num">
                                      <p:cBhvr>
                                        <p:cTn id="78" dur="900" decel="100000" fill="hold"/>
                                        <p:tgtEl>
                                          <p:spTgt spid="37"/>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80" presetID="37" presetClass="entr" presetSubtype="0" fill="hold" nodeType="withEffect">
                                  <p:stCondLst>
                                    <p:cond delay="1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900" decel="100000" fill="hold"/>
                                        <p:tgtEl>
                                          <p:spTgt spid="38"/>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86" presetID="37" presetClass="entr" presetSubtype="0" fill="hold" nodeType="withEffect">
                                  <p:stCondLst>
                                    <p:cond delay="20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1000"/>
                                        <p:tgtEl>
                                          <p:spTgt spid="39"/>
                                        </p:tgtEl>
                                      </p:cBhvr>
                                    </p:animEffect>
                                    <p:anim calcmode="lin" valueType="num">
                                      <p:cBhvr>
                                        <p:cTn id="89" dur="1000" fill="hold"/>
                                        <p:tgtEl>
                                          <p:spTgt spid="39"/>
                                        </p:tgtEl>
                                        <p:attrNameLst>
                                          <p:attrName>ppt_x</p:attrName>
                                        </p:attrNameLst>
                                      </p:cBhvr>
                                      <p:tavLst>
                                        <p:tav tm="0">
                                          <p:val>
                                            <p:strVal val="#ppt_x"/>
                                          </p:val>
                                        </p:tav>
                                        <p:tav tm="100000">
                                          <p:val>
                                            <p:strVal val="#ppt_x"/>
                                          </p:val>
                                        </p:tav>
                                      </p:tavLst>
                                    </p:anim>
                                    <p:anim calcmode="lin" valueType="num">
                                      <p:cBhvr>
                                        <p:cTn id="90" dur="900" decel="100000" fill="hold"/>
                                        <p:tgtEl>
                                          <p:spTgt spid="39"/>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92" presetID="37" presetClass="entr" presetSubtype="0" fill="hold" nodeType="withEffect">
                                  <p:stCondLst>
                                    <p:cond delay="10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1000"/>
                                        <p:tgtEl>
                                          <p:spTgt spid="40"/>
                                        </p:tgtEl>
                                      </p:cBhvr>
                                    </p:animEffect>
                                    <p:anim calcmode="lin" valueType="num">
                                      <p:cBhvr>
                                        <p:cTn id="95" dur="1000" fill="hold"/>
                                        <p:tgtEl>
                                          <p:spTgt spid="40"/>
                                        </p:tgtEl>
                                        <p:attrNameLst>
                                          <p:attrName>ppt_x</p:attrName>
                                        </p:attrNameLst>
                                      </p:cBhvr>
                                      <p:tavLst>
                                        <p:tav tm="0">
                                          <p:val>
                                            <p:strVal val="#ppt_x"/>
                                          </p:val>
                                        </p:tav>
                                        <p:tav tm="100000">
                                          <p:val>
                                            <p:strVal val="#ppt_x"/>
                                          </p:val>
                                        </p:tav>
                                      </p:tavLst>
                                    </p:anim>
                                    <p:anim calcmode="lin" valueType="num">
                                      <p:cBhvr>
                                        <p:cTn id="96" dur="900" decel="100000" fill="hold"/>
                                        <p:tgtEl>
                                          <p:spTgt spid="40"/>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par>
                                <p:cTn id="98" presetID="37" presetClass="entr" presetSubtype="0" fill="hold" nodeType="withEffect">
                                  <p:stCondLst>
                                    <p:cond delay="30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1000"/>
                                        <p:tgtEl>
                                          <p:spTgt spid="41"/>
                                        </p:tgtEl>
                                      </p:cBhvr>
                                    </p:animEffect>
                                    <p:anim calcmode="lin" valueType="num">
                                      <p:cBhvr>
                                        <p:cTn id="101" dur="1000" fill="hold"/>
                                        <p:tgtEl>
                                          <p:spTgt spid="41"/>
                                        </p:tgtEl>
                                        <p:attrNameLst>
                                          <p:attrName>ppt_x</p:attrName>
                                        </p:attrNameLst>
                                      </p:cBhvr>
                                      <p:tavLst>
                                        <p:tav tm="0">
                                          <p:val>
                                            <p:strVal val="#ppt_x"/>
                                          </p:val>
                                        </p:tav>
                                        <p:tav tm="100000">
                                          <p:val>
                                            <p:strVal val="#ppt_x"/>
                                          </p:val>
                                        </p:tav>
                                      </p:tavLst>
                                    </p:anim>
                                    <p:anim calcmode="lin" valueType="num">
                                      <p:cBhvr>
                                        <p:cTn id="102" dur="900" decel="100000" fill="hold"/>
                                        <p:tgtEl>
                                          <p:spTgt spid="41"/>
                                        </p:tgtEl>
                                        <p:attrNameLst>
                                          <p:attrName>ppt_y</p:attrName>
                                        </p:attrNameLst>
                                      </p:cBhvr>
                                      <p:tavLst>
                                        <p:tav tm="0">
                                          <p:val>
                                            <p:strVal val="#ppt_y+1"/>
                                          </p:val>
                                        </p:tav>
                                        <p:tav tm="100000">
                                          <p:val>
                                            <p:strVal val="#ppt_y-.03"/>
                                          </p:val>
                                        </p:tav>
                                      </p:tavLst>
                                    </p:anim>
                                    <p:anim calcmode="lin" valueType="num">
                                      <p:cBhvr>
                                        <p:cTn id="103"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par>
                                <p:cTn id="104" presetID="37" presetClass="entr" presetSubtype="0" fill="hold" nodeType="withEffect">
                                  <p:stCondLst>
                                    <p:cond delay="40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1000"/>
                                        <p:tgtEl>
                                          <p:spTgt spid="42"/>
                                        </p:tgtEl>
                                      </p:cBhvr>
                                    </p:animEffect>
                                    <p:anim calcmode="lin" valueType="num">
                                      <p:cBhvr>
                                        <p:cTn id="107" dur="1000" fill="hold"/>
                                        <p:tgtEl>
                                          <p:spTgt spid="42"/>
                                        </p:tgtEl>
                                        <p:attrNameLst>
                                          <p:attrName>ppt_x</p:attrName>
                                        </p:attrNameLst>
                                      </p:cBhvr>
                                      <p:tavLst>
                                        <p:tav tm="0">
                                          <p:val>
                                            <p:strVal val="#ppt_x"/>
                                          </p:val>
                                        </p:tav>
                                        <p:tav tm="100000">
                                          <p:val>
                                            <p:strVal val="#ppt_x"/>
                                          </p:val>
                                        </p:tav>
                                      </p:tavLst>
                                    </p:anim>
                                    <p:anim calcmode="lin" valueType="num">
                                      <p:cBhvr>
                                        <p:cTn id="108" dur="900" decel="100000" fill="hold"/>
                                        <p:tgtEl>
                                          <p:spTgt spid="42"/>
                                        </p:tgtEl>
                                        <p:attrNameLst>
                                          <p:attrName>ppt_y</p:attrName>
                                        </p:attrNameLst>
                                      </p:cBhvr>
                                      <p:tavLst>
                                        <p:tav tm="0">
                                          <p:val>
                                            <p:strVal val="#ppt_y+1"/>
                                          </p:val>
                                        </p:tav>
                                        <p:tav tm="100000">
                                          <p:val>
                                            <p:strVal val="#ppt_y-.03"/>
                                          </p:val>
                                        </p:tav>
                                      </p:tavLst>
                                    </p:anim>
                                    <p:anim calcmode="lin" valueType="num">
                                      <p:cBhvr>
                                        <p:cTn id="109"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110" presetID="37" presetClass="entr" presetSubtype="0" fill="hold" nodeType="withEffect">
                                  <p:stCondLst>
                                    <p:cond delay="20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1000"/>
                                        <p:tgtEl>
                                          <p:spTgt spid="44"/>
                                        </p:tgtEl>
                                      </p:cBhvr>
                                    </p:animEffect>
                                    <p:anim calcmode="lin" valueType="num">
                                      <p:cBhvr>
                                        <p:cTn id="113" dur="1000" fill="hold"/>
                                        <p:tgtEl>
                                          <p:spTgt spid="44"/>
                                        </p:tgtEl>
                                        <p:attrNameLst>
                                          <p:attrName>ppt_x</p:attrName>
                                        </p:attrNameLst>
                                      </p:cBhvr>
                                      <p:tavLst>
                                        <p:tav tm="0">
                                          <p:val>
                                            <p:strVal val="#ppt_x"/>
                                          </p:val>
                                        </p:tav>
                                        <p:tav tm="100000">
                                          <p:val>
                                            <p:strVal val="#ppt_x"/>
                                          </p:val>
                                        </p:tav>
                                      </p:tavLst>
                                    </p:anim>
                                    <p:anim calcmode="lin" valueType="num">
                                      <p:cBhvr>
                                        <p:cTn id="114" dur="900" decel="100000" fill="hold"/>
                                        <p:tgtEl>
                                          <p:spTgt spid="44"/>
                                        </p:tgtEl>
                                        <p:attrNameLst>
                                          <p:attrName>ppt_y</p:attrName>
                                        </p:attrNameLst>
                                      </p:cBhvr>
                                      <p:tavLst>
                                        <p:tav tm="0">
                                          <p:val>
                                            <p:strVal val="#ppt_y+1"/>
                                          </p:val>
                                        </p:tav>
                                        <p:tav tm="100000">
                                          <p:val>
                                            <p:strVal val="#ppt_y-.03"/>
                                          </p:val>
                                        </p:tav>
                                      </p:tavLst>
                                    </p:anim>
                                    <p:anim calcmode="lin" valueType="num">
                                      <p:cBhvr>
                                        <p:cTn id="115"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par>
                                <p:cTn id="116" presetID="37" presetClass="entr" presetSubtype="0" fill="hold" nodeType="withEffect">
                                  <p:stCondLst>
                                    <p:cond delay="40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1000"/>
                                        <p:tgtEl>
                                          <p:spTgt spid="45"/>
                                        </p:tgtEl>
                                      </p:cBhvr>
                                    </p:animEffect>
                                    <p:anim calcmode="lin" valueType="num">
                                      <p:cBhvr>
                                        <p:cTn id="119" dur="1000" fill="hold"/>
                                        <p:tgtEl>
                                          <p:spTgt spid="45"/>
                                        </p:tgtEl>
                                        <p:attrNameLst>
                                          <p:attrName>ppt_x</p:attrName>
                                        </p:attrNameLst>
                                      </p:cBhvr>
                                      <p:tavLst>
                                        <p:tav tm="0">
                                          <p:val>
                                            <p:strVal val="#ppt_x"/>
                                          </p:val>
                                        </p:tav>
                                        <p:tav tm="100000">
                                          <p:val>
                                            <p:strVal val="#ppt_x"/>
                                          </p:val>
                                        </p:tav>
                                      </p:tavLst>
                                    </p:anim>
                                    <p:anim calcmode="lin" valueType="num">
                                      <p:cBhvr>
                                        <p:cTn id="120" dur="900" decel="100000" fill="hold"/>
                                        <p:tgtEl>
                                          <p:spTgt spid="45"/>
                                        </p:tgtEl>
                                        <p:attrNameLst>
                                          <p:attrName>ppt_y</p:attrName>
                                        </p:attrNameLst>
                                      </p:cBhvr>
                                      <p:tavLst>
                                        <p:tav tm="0">
                                          <p:val>
                                            <p:strVal val="#ppt_y+1"/>
                                          </p:val>
                                        </p:tav>
                                        <p:tav tm="100000">
                                          <p:val>
                                            <p:strVal val="#ppt_y-.03"/>
                                          </p:val>
                                        </p:tav>
                                      </p:tavLst>
                                    </p:anim>
                                    <p:anim calcmode="lin" valueType="num">
                                      <p:cBhvr>
                                        <p:cTn id="121"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122" presetID="37" presetClass="entr" presetSubtype="0" fill="hold"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1000"/>
                                        <p:tgtEl>
                                          <p:spTgt spid="46"/>
                                        </p:tgtEl>
                                      </p:cBhvr>
                                    </p:animEffect>
                                    <p:anim calcmode="lin" valueType="num">
                                      <p:cBhvr>
                                        <p:cTn id="125" dur="1000" fill="hold"/>
                                        <p:tgtEl>
                                          <p:spTgt spid="46"/>
                                        </p:tgtEl>
                                        <p:attrNameLst>
                                          <p:attrName>ppt_x</p:attrName>
                                        </p:attrNameLst>
                                      </p:cBhvr>
                                      <p:tavLst>
                                        <p:tav tm="0">
                                          <p:val>
                                            <p:strVal val="#ppt_x"/>
                                          </p:val>
                                        </p:tav>
                                        <p:tav tm="100000">
                                          <p:val>
                                            <p:strVal val="#ppt_x"/>
                                          </p:val>
                                        </p:tav>
                                      </p:tavLst>
                                    </p:anim>
                                    <p:anim calcmode="lin" valueType="num">
                                      <p:cBhvr>
                                        <p:cTn id="126" dur="900" decel="100000" fill="hold"/>
                                        <p:tgtEl>
                                          <p:spTgt spid="46"/>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128" presetID="37" presetClass="entr" presetSubtype="0" fill="hold" nodeType="withEffect">
                                  <p:stCondLst>
                                    <p:cond delay="100"/>
                                  </p:stCondLst>
                                  <p:childTnLst>
                                    <p:set>
                                      <p:cBhvr>
                                        <p:cTn id="129" dur="1" fill="hold">
                                          <p:stCondLst>
                                            <p:cond delay="0"/>
                                          </p:stCondLst>
                                        </p:cTn>
                                        <p:tgtEl>
                                          <p:spTgt spid="47"/>
                                        </p:tgtEl>
                                        <p:attrNameLst>
                                          <p:attrName>style.visibility</p:attrName>
                                        </p:attrNameLst>
                                      </p:cBhvr>
                                      <p:to>
                                        <p:strVal val="visible"/>
                                      </p:to>
                                    </p:set>
                                    <p:animEffect transition="in" filter="fade">
                                      <p:cBhvr>
                                        <p:cTn id="130" dur="1000"/>
                                        <p:tgtEl>
                                          <p:spTgt spid="47"/>
                                        </p:tgtEl>
                                      </p:cBhvr>
                                    </p:animEffect>
                                    <p:anim calcmode="lin" valueType="num">
                                      <p:cBhvr>
                                        <p:cTn id="131" dur="1000" fill="hold"/>
                                        <p:tgtEl>
                                          <p:spTgt spid="47"/>
                                        </p:tgtEl>
                                        <p:attrNameLst>
                                          <p:attrName>ppt_x</p:attrName>
                                        </p:attrNameLst>
                                      </p:cBhvr>
                                      <p:tavLst>
                                        <p:tav tm="0">
                                          <p:val>
                                            <p:strVal val="#ppt_x"/>
                                          </p:val>
                                        </p:tav>
                                        <p:tav tm="100000">
                                          <p:val>
                                            <p:strVal val="#ppt_x"/>
                                          </p:val>
                                        </p:tav>
                                      </p:tavLst>
                                    </p:anim>
                                    <p:anim calcmode="lin" valueType="num">
                                      <p:cBhvr>
                                        <p:cTn id="132" dur="900" decel="100000" fill="hold"/>
                                        <p:tgtEl>
                                          <p:spTgt spid="47"/>
                                        </p:tgtEl>
                                        <p:attrNameLst>
                                          <p:attrName>ppt_y</p:attrName>
                                        </p:attrNameLst>
                                      </p:cBhvr>
                                      <p:tavLst>
                                        <p:tav tm="0">
                                          <p:val>
                                            <p:strVal val="#ppt_y+1"/>
                                          </p:val>
                                        </p:tav>
                                        <p:tav tm="100000">
                                          <p:val>
                                            <p:strVal val="#ppt_y-.03"/>
                                          </p:val>
                                        </p:tav>
                                      </p:tavLst>
                                    </p:anim>
                                    <p:anim calcmode="lin" valueType="num">
                                      <p:cBhvr>
                                        <p:cTn id="133"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34" presetID="37" presetClass="entr" presetSubtype="0" fill="hold" nodeType="withEffect">
                                  <p:stCondLst>
                                    <p:cond delay="20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1000"/>
                                        <p:tgtEl>
                                          <p:spTgt spid="48"/>
                                        </p:tgtEl>
                                      </p:cBhvr>
                                    </p:animEffect>
                                    <p:anim calcmode="lin" valueType="num">
                                      <p:cBhvr>
                                        <p:cTn id="137" dur="1000" fill="hold"/>
                                        <p:tgtEl>
                                          <p:spTgt spid="48"/>
                                        </p:tgtEl>
                                        <p:attrNameLst>
                                          <p:attrName>ppt_x</p:attrName>
                                        </p:attrNameLst>
                                      </p:cBhvr>
                                      <p:tavLst>
                                        <p:tav tm="0">
                                          <p:val>
                                            <p:strVal val="#ppt_x"/>
                                          </p:val>
                                        </p:tav>
                                        <p:tav tm="100000">
                                          <p:val>
                                            <p:strVal val="#ppt_x"/>
                                          </p:val>
                                        </p:tav>
                                      </p:tavLst>
                                    </p:anim>
                                    <p:anim calcmode="lin" valueType="num">
                                      <p:cBhvr>
                                        <p:cTn id="138" dur="900" decel="100000" fill="hold"/>
                                        <p:tgtEl>
                                          <p:spTgt spid="48"/>
                                        </p:tgtEl>
                                        <p:attrNameLst>
                                          <p:attrName>ppt_y</p:attrName>
                                        </p:attrNameLst>
                                      </p:cBhvr>
                                      <p:tavLst>
                                        <p:tav tm="0">
                                          <p:val>
                                            <p:strVal val="#ppt_y+1"/>
                                          </p:val>
                                        </p:tav>
                                        <p:tav tm="100000">
                                          <p:val>
                                            <p:strVal val="#ppt_y-.03"/>
                                          </p:val>
                                        </p:tav>
                                      </p:tavLst>
                                    </p:anim>
                                    <p:anim calcmode="lin" valueType="num">
                                      <p:cBhvr>
                                        <p:cTn id="139"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140" presetID="37" presetClass="entr" presetSubtype="0" fill="hold" nodeType="withEffect">
                                  <p:stCondLst>
                                    <p:cond delay="40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1000"/>
                                        <p:tgtEl>
                                          <p:spTgt spid="49"/>
                                        </p:tgtEl>
                                      </p:cBhvr>
                                    </p:animEffect>
                                    <p:anim calcmode="lin" valueType="num">
                                      <p:cBhvr>
                                        <p:cTn id="143" dur="1000" fill="hold"/>
                                        <p:tgtEl>
                                          <p:spTgt spid="49"/>
                                        </p:tgtEl>
                                        <p:attrNameLst>
                                          <p:attrName>ppt_x</p:attrName>
                                        </p:attrNameLst>
                                      </p:cBhvr>
                                      <p:tavLst>
                                        <p:tav tm="0">
                                          <p:val>
                                            <p:strVal val="#ppt_x"/>
                                          </p:val>
                                        </p:tav>
                                        <p:tav tm="100000">
                                          <p:val>
                                            <p:strVal val="#ppt_x"/>
                                          </p:val>
                                        </p:tav>
                                      </p:tavLst>
                                    </p:anim>
                                    <p:anim calcmode="lin" valueType="num">
                                      <p:cBhvr>
                                        <p:cTn id="144" dur="900" decel="100000" fill="hold"/>
                                        <p:tgtEl>
                                          <p:spTgt spid="49"/>
                                        </p:tgtEl>
                                        <p:attrNameLst>
                                          <p:attrName>ppt_y</p:attrName>
                                        </p:attrNameLst>
                                      </p:cBhvr>
                                      <p:tavLst>
                                        <p:tav tm="0">
                                          <p:val>
                                            <p:strVal val="#ppt_y+1"/>
                                          </p:val>
                                        </p:tav>
                                        <p:tav tm="100000">
                                          <p:val>
                                            <p:strVal val="#ppt_y-.03"/>
                                          </p:val>
                                        </p:tav>
                                      </p:tavLst>
                                    </p:anim>
                                    <p:anim calcmode="lin" valueType="num">
                                      <p:cBhvr>
                                        <p:cTn id="145"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146" presetID="37" presetClass="entr" presetSubtype="0" fill="hold" nodeType="withEffect">
                                  <p:stCondLst>
                                    <p:cond delay="10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1000"/>
                                        <p:tgtEl>
                                          <p:spTgt spid="50"/>
                                        </p:tgtEl>
                                      </p:cBhvr>
                                    </p:animEffect>
                                    <p:anim calcmode="lin" valueType="num">
                                      <p:cBhvr>
                                        <p:cTn id="149" dur="1000" fill="hold"/>
                                        <p:tgtEl>
                                          <p:spTgt spid="50"/>
                                        </p:tgtEl>
                                        <p:attrNameLst>
                                          <p:attrName>ppt_x</p:attrName>
                                        </p:attrNameLst>
                                      </p:cBhvr>
                                      <p:tavLst>
                                        <p:tav tm="0">
                                          <p:val>
                                            <p:strVal val="#ppt_x"/>
                                          </p:val>
                                        </p:tav>
                                        <p:tav tm="100000">
                                          <p:val>
                                            <p:strVal val="#ppt_x"/>
                                          </p:val>
                                        </p:tav>
                                      </p:tavLst>
                                    </p:anim>
                                    <p:anim calcmode="lin" valueType="num">
                                      <p:cBhvr>
                                        <p:cTn id="150" dur="900" decel="100000" fill="hold"/>
                                        <p:tgtEl>
                                          <p:spTgt spid="50"/>
                                        </p:tgtEl>
                                        <p:attrNameLst>
                                          <p:attrName>ppt_y</p:attrName>
                                        </p:attrNameLst>
                                      </p:cBhvr>
                                      <p:tavLst>
                                        <p:tav tm="0">
                                          <p:val>
                                            <p:strVal val="#ppt_y+1"/>
                                          </p:val>
                                        </p:tav>
                                        <p:tav tm="100000">
                                          <p:val>
                                            <p:strVal val="#ppt_y-.03"/>
                                          </p:val>
                                        </p:tav>
                                      </p:tavLst>
                                    </p:anim>
                                    <p:anim calcmode="lin" valueType="num">
                                      <p:cBhvr>
                                        <p:cTn id="151"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152" presetID="37" presetClass="entr" presetSubtype="0" fill="hold" nodeType="withEffect">
                                  <p:stCondLst>
                                    <p:cond delay="30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1000"/>
                                        <p:tgtEl>
                                          <p:spTgt spid="51"/>
                                        </p:tgtEl>
                                      </p:cBhvr>
                                    </p:animEffect>
                                    <p:anim calcmode="lin" valueType="num">
                                      <p:cBhvr>
                                        <p:cTn id="155" dur="1000" fill="hold"/>
                                        <p:tgtEl>
                                          <p:spTgt spid="51"/>
                                        </p:tgtEl>
                                        <p:attrNameLst>
                                          <p:attrName>ppt_x</p:attrName>
                                        </p:attrNameLst>
                                      </p:cBhvr>
                                      <p:tavLst>
                                        <p:tav tm="0">
                                          <p:val>
                                            <p:strVal val="#ppt_x"/>
                                          </p:val>
                                        </p:tav>
                                        <p:tav tm="100000">
                                          <p:val>
                                            <p:strVal val="#ppt_x"/>
                                          </p:val>
                                        </p:tav>
                                      </p:tavLst>
                                    </p:anim>
                                    <p:anim calcmode="lin" valueType="num">
                                      <p:cBhvr>
                                        <p:cTn id="156" dur="900" decel="100000" fill="hold"/>
                                        <p:tgtEl>
                                          <p:spTgt spid="51"/>
                                        </p:tgtEl>
                                        <p:attrNameLst>
                                          <p:attrName>ppt_y</p:attrName>
                                        </p:attrNameLst>
                                      </p:cBhvr>
                                      <p:tavLst>
                                        <p:tav tm="0">
                                          <p:val>
                                            <p:strVal val="#ppt_y+1"/>
                                          </p:val>
                                        </p:tav>
                                        <p:tav tm="100000">
                                          <p:val>
                                            <p:strVal val="#ppt_y-.03"/>
                                          </p:val>
                                        </p:tav>
                                      </p:tavLst>
                                    </p:anim>
                                    <p:anim calcmode="lin" valueType="num">
                                      <p:cBhvr>
                                        <p:cTn id="157"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158" presetID="37" presetClass="entr" presetSubtype="0" fill="hold" nodeType="withEffect">
                                  <p:stCondLst>
                                    <p:cond delay="20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1000"/>
                                        <p:tgtEl>
                                          <p:spTgt spid="52"/>
                                        </p:tgtEl>
                                      </p:cBhvr>
                                    </p:animEffect>
                                    <p:anim calcmode="lin" valueType="num">
                                      <p:cBhvr>
                                        <p:cTn id="161" dur="1000" fill="hold"/>
                                        <p:tgtEl>
                                          <p:spTgt spid="52"/>
                                        </p:tgtEl>
                                        <p:attrNameLst>
                                          <p:attrName>ppt_x</p:attrName>
                                        </p:attrNameLst>
                                      </p:cBhvr>
                                      <p:tavLst>
                                        <p:tav tm="0">
                                          <p:val>
                                            <p:strVal val="#ppt_x"/>
                                          </p:val>
                                        </p:tav>
                                        <p:tav tm="100000">
                                          <p:val>
                                            <p:strVal val="#ppt_x"/>
                                          </p:val>
                                        </p:tav>
                                      </p:tavLst>
                                    </p:anim>
                                    <p:anim calcmode="lin" valueType="num">
                                      <p:cBhvr>
                                        <p:cTn id="162" dur="900" decel="100000" fill="hold"/>
                                        <p:tgtEl>
                                          <p:spTgt spid="52"/>
                                        </p:tgtEl>
                                        <p:attrNameLst>
                                          <p:attrName>ppt_y</p:attrName>
                                        </p:attrNameLst>
                                      </p:cBhvr>
                                      <p:tavLst>
                                        <p:tav tm="0">
                                          <p:val>
                                            <p:strVal val="#ppt_y+1"/>
                                          </p:val>
                                        </p:tav>
                                        <p:tav tm="100000">
                                          <p:val>
                                            <p:strVal val="#ppt_y-.03"/>
                                          </p:val>
                                        </p:tav>
                                      </p:tavLst>
                                    </p:anim>
                                    <p:anim calcmode="lin" valueType="num">
                                      <p:cBhvr>
                                        <p:cTn id="163"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164" presetID="37" presetClass="entr" presetSubtype="0" fill="hold" nodeType="withEffect">
                                  <p:stCondLst>
                                    <p:cond delay="50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900" decel="100000" fill="hold"/>
                                        <p:tgtEl>
                                          <p:spTgt spid="53"/>
                                        </p:tgtEl>
                                        <p:attrNameLst>
                                          <p:attrName>ppt_y</p:attrName>
                                        </p:attrNameLst>
                                      </p:cBhvr>
                                      <p:tavLst>
                                        <p:tav tm="0">
                                          <p:val>
                                            <p:strVal val="#ppt_y+1"/>
                                          </p:val>
                                        </p:tav>
                                        <p:tav tm="100000">
                                          <p:val>
                                            <p:strVal val="#ppt_y-.03"/>
                                          </p:val>
                                        </p:tav>
                                      </p:tavLst>
                                    </p:anim>
                                    <p:anim calcmode="lin" valueType="num">
                                      <p:cBhvr>
                                        <p:cTn id="169"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170" presetID="37" presetClass="entr" presetSubtype="0" fill="hold" nodeType="withEffect">
                                  <p:stCondLst>
                                    <p:cond delay="500"/>
                                  </p:stCondLst>
                                  <p:childTnLst>
                                    <p:set>
                                      <p:cBhvr>
                                        <p:cTn id="171" dur="1" fill="hold">
                                          <p:stCondLst>
                                            <p:cond delay="0"/>
                                          </p:stCondLst>
                                        </p:cTn>
                                        <p:tgtEl>
                                          <p:spTgt spid="54"/>
                                        </p:tgtEl>
                                        <p:attrNameLst>
                                          <p:attrName>style.visibility</p:attrName>
                                        </p:attrNameLst>
                                      </p:cBhvr>
                                      <p:to>
                                        <p:strVal val="visible"/>
                                      </p:to>
                                    </p:set>
                                    <p:animEffect transition="in" filter="fade">
                                      <p:cBhvr>
                                        <p:cTn id="172" dur="1000"/>
                                        <p:tgtEl>
                                          <p:spTgt spid="54"/>
                                        </p:tgtEl>
                                      </p:cBhvr>
                                    </p:animEffect>
                                    <p:anim calcmode="lin" valueType="num">
                                      <p:cBhvr>
                                        <p:cTn id="173" dur="1000" fill="hold"/>
                                        <p:tgtEl>
                                          <p:spTgt spid="54"/>
                                        </p:tgtEl>
                                        <p:attrNameLst>
                                          <p:attrName>ppt_x</p:attrName>
                                        </p:attrNameLst>
                                      </p:cBhvr>
                                      <p:tavLst>
                                        <p:tav tm="0">
                                          <p:val>
                                            <p:strVal val="#ppt_x"/>
                                          </p:val>
                                        </p:tav>
                                        <p:tav tm="100000">
                                          <p:val>
                                            <p:strVal val="#ppt_x"/>
                                          </p:val>
                                        </p:tav>
                                      </p:tavLst>
                                    </p:anim>
                                    <p:anim calcmode="lin" valueType="num">
                                      <p:cBhvr>
                                        <p:cTn id="174" dur="900" decel="100000" fill="hold"/>
                                        <p:tgtEl>
                                          <p:spTgt spid="54"/>
                                        </p:tgtEl>
                                        <p:attrNameLst>
                                          <p:attrName>ppt_y</p:attrName>
                                        </p:attrNameLst>
                                      </p:cBhvr>
                                      <p:tavLst>
                                        <p:tav tm="0">
                                          <p:val>
                                            <p:strVal val="#ppt_y+1"/>
                                          </p:val>
                                        </p:tav>
                                        <p:tav tm="100000">
                                          <p:val>
                                            <p:strVal val="#ppt_y-.03"/>
                                          </p:val>
                                        </p:tav>
                                      </p:tavLst>
                                    </p:anim>
                                    <p:anim calcmode="lin" valueType="num">
                                      <p:cBhvr>
                                        <p:cTn id="175" dur="100" accel="100000" fill="hold">
                                          <p:stCondLst>
                                            <p:cond delay="900"/>
                                          </p:stCondLst>
                                        </p:cTn>
                                        <p:tgtEl>
                                          <p:spTgt spid="54"/>
                                        </p:tgtEl>
                                        <p:attrNameLst>
                                          <p:attrName>ppt_y</p:attrName>
                                        </p:attrNameLst>
                                      </p:cBhvr>
                                      <p:tavLst>
                                        <p:tav tm="0">
                                          <p:val>
                                            <p:strVal val="#ppt_y-.03"/>
                                          </p:val>
                                        </p:tav>
                                        <p:tav tm="100000">
                                          <p:val>
                                            <p:strVal val="#ppt_y"/>
                                          </p:val>
                                        </p:tav>
                                      </p:tavLst>
                                    </p:anim>
                                  </p:childTnLst>
                                </p:cTn>
                              </p:par>
                              <p:par>
                                <p:cTn id="176" presetID="37" presetClass="entr" presetSubtype="0" fill="hold" nodeType="with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fade">
                                      <p:cBhvr>
                                        <p:cTn id="178" dur="1000"/>
                                        <p:tgtEl>
                                          <p:spTgt spid="55"/>
                                        </p:tgtEl>
                                      </p:cBhvr>
                                    </p:animEffect>
                                    <p:anim calcmode="lin" valueType="num">
                                      <p:cBhvr>
                                        <p:cTn id="179" dur="1000" fill="hold"/>
                                        <p:tgtEl>
                                          <p:spTgt spid="55"/>
                                        </p:tgtEl>
                                        <p:attrNameLst>
                                          <p:attrName>ppt_x</p:attrName>
                                        </p:attrNameLst>
                                      </p:cBhvr>
                                      <p:tavLst>
                                        <p:tav tm="0">
                                          <p:val>
                                            <p:strVal val="#ppt_x"/>
                                          </p:val>
                                        </p:tav>
                                        <p:tav tm="100000">
                                          <p:val>
                                            <p:strVal val="#ppt_x"/>
                                          </p:val>
                                        </p:tav>
                                      </p:tavLst>
                                    </p:anim>
                                    <p:anim calcmode="lin" valueType="num">
                                      <p:cBhvr>
                                        <p:cTn id="180" dur="900" decel="100000" fill="hold"/>
                                        <p:tgtEl>
                                          <p:spTgt spid="55"/>
                                        </p:tgtEl>
                                        <p:attrNameLst>
                                          <p:attrName>ppt_y</p:attrName>
                                        </p:attrNameLst>
                                      </p:cBhvr>
                                      <p:tavLst>
                                        <p:tav tm="0">
                                          <p:val>
                                            <p:strVal val="#ppt_y+1"/>
                                          </p:val>
                                        </p:tav>
                                        <p:tav tm="100000">
                                          <p:val>
                                            <p:strVal val="#ppt_y-.03"/>
                                          </p:val>
                                        </p:tav>
                                      </p:tavLst>
                                    </p:anim>
                                    <p:anim calcmode="lin" valueType="num">
                                      <p:cBhvr>
                                        <p:cTn id="181" dur="100" accel="100000" fill="hold">
                                          <p:stCondLst>
                                            <p:cond delay="900"/>
                                          </p:stCondLst>
                                        </p:cTn>
                                        <p:tgtEl>
                                          <p:spTgt spid="55"/>
                                        </p:tgtEl>
                                        <p:attrNameLst>
                                          <p:attrName>ppt_y</p:attrName>
                                        </p:attrNameLst>
                                      </p:cBhvr>
                                      <p:tavLst>
                                        <p:tav tm="0">
                                          <p:val>
                                            <p:strVal val="#ppt_y-.03"/>
                                          </p:val>
                                        </p:tav>
                                        <p:tav tm="100000">
                                          <p:val>
                                            <p:strVal val="#ppt_y"/>
                                          </p:val>
                                        </p:tav>
                                      </p:tavLst>
                                    </p:anim>
                                  </p:childTnLst>
                                </p:cTn>
                              </p:par>
                              <p:par>
                                <p:cTn id="182" presetID="37" presetClass="entr" presetSubtype="0" fill="hold" nodeType="withEffect">
                                  <p:stCondLst>
                                    <p:cond delay="100"/>
                                  </p:stCondLst>
                                  <p:childTnLst>
                                    <p:set>
                                      <p:cBhvr>
                                        <p:cTn id="183" dur="1" fill="hold">
                                          <p:stCondLst>
                                            <p:cond delay="0"/>
                                          </p:stCondLst>
                                        </p:cTn>
                                        <p:tgtEl>
                                          <p:spTgt spid="56"/>
                                        </p:tgtEl>
                                        <p:attrNameLst>
                                          <p:attrName>style.visibility</p:attrName>
                                        </p:attrNameLst>
                                      </p:cBhvr>
                                      <p:to>
                                        <p:strVal val="visible"/>
                                      </p:to>
                                    </p:set>
                                    <p:animEffect transition="in" filter="fade">
                                      <p:cBhvr>
                                        <p:cTn id="184" dur="1000"/>
                                        <p:tgtEl>
                                          <p:spTgt spid="56"/>
                                        </p:tgtEl>
                                      </p:cBhvr>
                                    </p:animEffect>
                                    <p:anim calcmode="lin" valueType="num">
                                      <p:cBhvr>
                                        <p:cTn id="185" dur="1000" fill="hold"/>
                                        <p:tgtEl>
                                          <p:spTgt spid="56"/>
                                        </p:tgtEl>
                                        <p:attrNameLst>
                                          <p:attrName>ppt_x</p:attrName>
                                        </p:attrNameLst>
                                      </p:cBhvr>
                                      <p:tavLst>
                                        <p:tav tm="0">
                                          <p:val>
                                            <p:strVal val="#ppt_x"/>
                                          </p:val>
                                        </p:tav>
                                        <p:tav tm="100000">
                                          <p:val>
                                            <p:strVal val="#ppt_x"/>
                                          </p:val>
                                        </p:tav>
                                      </p:tavLst>
                                    </p:anim>
                                    <p:anim calcmode="lin" valueType="num">
                                      <p:cBhvr>
                                        <p:cTn id="186" dur="900" decel="100000" fill="hold"/>
                                        <p:tgtEl>
                                          <p:spTgt spid="56"/>
                                        </p:tgtEl>
                                        <p:attrNameLst>
                                          <p:attrName>ppt_y</p:attrName>
                                        </p:attrNameLst>
                                      </p:cBhvr>
                                      <p:tavLst>
                                        <p:tav tm="0">
                                          <p:val>
                                            <p:strVal val="#ppt_y+1"/>
                                          </p:val>
                                        </p:tav>
                                        <p:tav tm="100000">
                                          <p:val>
                                            <p:strVal val="#ppt_y-.03"/>
                                          </p:val>
                                        </p:tav>
                                      </p:tavLst>
                                    </p:anim>
                                    <p:anim calcmode="lin" valueType="num">
                                      <p:cBhvr>
                                        <p:cTn id="18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188" presetID="37" presetClass="entr" presetSubtype="0" fill="hold" nodeType="withEffect">
                                  <p:stCondLst>
                                    <p:cond delay="100"/>
                                  </p:stCondLst>
                                  <p:childTnLst>
                                    <p:set>
                                      <p:cBhvr>
                                        <p:cTn id="189" dur="1" fill="hold">
                                          <p:stCondLst>
                                            <p:cond delay="0"/>
                                          </p:stCondLst>
                                        </p:cTn>
                                        <p:tgtEl>
                                          <p:spTgt spid="57"/>
                                        </p:tgtEl>
                                        <p:attrNameLst>
                                          <p:attrName>style.visibility</p:attrName>
                                        </p:attrNameLst>
                                      </p:cBhvr>
                                      <p:to>
                                        <p:strVal val="visible"/>
                                      </p:to>
                                    </p:set>
                                    <p:animEffect transition="in" filter="fade">
                                      <p:cBhvr>
                                        <p:cTn id="190" dur="1000"/>
                                        <p:tgtEl>
                                          <p:spTgt spid="57"/>
                                        </p:tgtEl>
                                      </p:cBhvr>
                                    </p:animEffect>
                                    <p:anim calcmode="lin" valueType="num">
                                      <p:cBhvr>
                                        <p:cTn id="191" dur="1000" fill="hold"/>
                                        <p:tgtEl>
                                          <p:spTgt spid="57"/>
                                        </p:tgtEl>
                                        <p:attrNameLst>
                                          <p:attrName>ppt_x</p:attrName>
                                        </p:attrNameLst>
                                      </p:cBhvr>
                                      <p:tavLst>
                                        <p:tav tm="0">
                                          <p:val>
                                            <p:strVal val="#ppt_x"/>
                                          </p:val>
                                        </p:tav>
                                        <p:tav tm="100000">
                                          <p:val>
                                            <p:strVal val="#ppt_x"/>
                                          </p:val>
                                        </p:tav>
                                      </p:tavLst>
                                    </p:anim>
                                    <p:anim calcmode="lin" valueType="num">
                                      <p:cBhvr>
                                        <p:cTn id="192" dur="900" decel="100000" fill="hold"/>
                                        <p:tgtEl>
                                          <p:spTgt spid="57"/>
                                        </p:tgtEl>
                                        <p:attrNameLst>
                                          <p:attrName>ppt_y</p:attrName>
                                        </p:attrNameLst>
                                      </p:cBhvr>
                                      <p:tavLst>
                                        <p:tav tm="0">
                                          <p:val>
                                            <p:strVal val="#ppt_y+1"/>
                                          </p:val>
                                        </p:tav>
                                        <p:tav tm="100000">
                                          <p:val>
                                            <p:strVal val="#ppt_y-.03"/>
                                          </p:val>
                                        </p:tav>
                                      </p:tavLst>
                                    </p:anim>
                                    <p:anim calcmode="lin" valueType="num">
                                      <p:cBhvr>
                                        <p:cTn id="193"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194" presetID="37" presetClass="entr" presetSubtype="0" fill="hold" nodeType="withEffect">
                                  <p:stCondLst>
                                    <p:cond delay="500"/>
                                  </p:stCondLst>
                                  <p:childTnLst>
                                    <p:set>
                                      <p:cBhvr>
                                        <p:cTn id="195" dur="1" fill="hold">
                                          <p:stCondLst>
                                            <p:cond delay="0"/>
                                          </p:stCondLst>
                                        </p:cTn>
                                        <p:tgtEl>
                                          <p:spTgt spid="58"/>
                                        </p:tgtEl>
                                        <p:attrNameLst>
                                          <p:attrName>style.visibility</p:attrName>
                                        </p:attrNameLst>
                                      </p:cBhvr>
                                      <p:to>
                                        <p:strVal val="visible"/>
                                      </p:to>
                                    </p:set>
                                    <p:animEffect transition="in" filter="fade">
                                      <p:cBhvr>
                                        <p:cTn id="196" dur="1000"/>
                                        <p:tgtEl>
                                          <p:spTgt spid="58"/>
                                        </p:tgtEl>
                                      </p:cBhvr>
                                    </p:animEffect>
                                    <p:anim calcmode="lin" valueType="num">
                                      <p:cBhvr>
                                        <p:cTn id="197" dur="1000" fill="hold"/>
                                        <p:tgtEl>
                                          <p:spTgt spid="58"/>
                                        </p:tgtEl>
                                        <p:attrNameLst>
                                          <p:attrName>ppt_x</p:attrName>
                                        </p:attrNameLst>
                                      </p:cBhvr>
                                      <p:tavLst>
                                        <p:tav tm="0">
                                          <p:val>
                                            <p:strVal val="#ppt_x"/>
                                          </p:val>
                                        </p:tav>
                                        <p:tav tm="100000">
                                          <p:val>
                                            <p:strVal val="#ppt_x"/>
                                          </p:val>
                                        </p:tav>
                                      </p:tavLst>
                                    </p:anim>
                                    <p:anim calcmode="lin" valueType="num">
                                      <p:cBhvr>
                                        <p:cTn id="198" dur="900" decel="100000" fill="hold"/>
                                        <p:tgtEl>
                                          <p:spTgt spid="58"/>
                                        </p:tgtEl>
                                        <p:attrNameLst>
                                          <p:attrName>ppt_y</p:attrName>
                                        </p:attrNameLst>
                                      </p:cBhvr>
                                      <p:tavLst>
                                        <p:tav tm="0">
                                          <p:val>
                                            <p:strVal val="#ppt_y+1"/>
                                          </p:val>
                                        </p:tav>
                                        <p:tav tm="100000">
                                          <p:val>
                                            <p:strVal val="#ppt_y-.03"/>
                                          </p:val>
                                        </p:tav>
                                      </p:tavLst>
                                    </p:anim>
                                    <p:anim calcmode="lin" valueType="num">
                                      <p:cBhvr>
                                        <p:cTn id="199"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200" presetID="37" presetClass="entr" presetSubtype="0" fill="hold" nodeType="withEffect">
                                  <p:stCondLst>
                                    <p:cond delay="300"/>
                                  </p:stCondLst>
                                  <p:childTnLst>
                                    <p:set>
                                      <p:cBhvr>
                                        <p:cTn id="201" dur="1" fill="hold">
                                          <p:stCondLst>
                                            <p:cond delay="0"/>
                                          </p:stCondLst>
                                        </p:cTn>
                                        <p:tgtEl>
                                          <p:spTgt spid="59"/>
                                        </p:tgtEl>
                                        <p:attrNameLst>
                                          <p:attrName>style.visibility</p:attrName>
                                        </p:attrNameLst>
                                      </p:cBhvr>
                                      <p:to>
                                        <p:strVal val="visible"/>
                                      </p:to>
                                    </p:set>
                                    <p:animEffect transition="in" filter="fade">
                                      <p:cBhvr>
                                        <p:cTn id="202" dur="1000"/>
                                        <p:tgtEl>
                                          <p:spTgt spid="59"/>
                                        </p:tgtEl>
                                      </p:cBhvr>
                                    </p:animEffect>
                                    <p:anim calcmode="lin" valueType="num">
                                      <p:cBhvr>
                                        <p:cTn id="203" dur="1000" fill="hold"/>
                                        <p:tgtEl>
                                          <p:spTgt spid="59"/>
                                        </p:tgtEl>
                                        <p:attrNameLst>
                                          <p:attrName>ppt_x</p:attrName>
                                        </p:attrNameLst>
                                      </p:cBhvr>
                                      <p:tavLst>
                                        <p:tav tm="0">
                                          <p:val>
                                            <p:strVal val="#ppt_x"/>
                                          </p:val>
                                        </p:tav>
                                        <p:tav tm="100000">
                                          <p:val>
                                            <p:strVal val="#ppt_x"/>
                                          </p:val>
                                        </p:tav>
                                      </p:tavLst>
                                    </p:anim>
                                    <p:anim calcmode="lin" valueType="num">
                                      <p:cBhvr>
                                        <p:cTn id="204" dur="900" decel="100000" fill="hold"/>
                                        <p:tgtEl>
                                          <p:spTgt spid="59"/>
                                        </p:tgtEl>
                                        <p:attrNameLst>
                                          <p:attrName>ppt_y</p:attrName>
                                        </p:attrNameLst>
                                      </p:cBhvr>
                                      <p:tavLst>
                                        <p:tav tm="0">
                                          <p:val>
                                            <p:strVal val="#ppt_y+1"/>
                                          </p:val>
                                        </p:tav>
                                        <p:tav tm="100000">
                                          <p:val>
                                            <p:strVal val="#ppt_y-.03"/>
                                          </p:val>
                                        </p:tav>
                                      </p:tavLst>
                                    </p:anim>
                                    <p:anim calcmode="lin" valueType="num">
                                      <p:cBhvr>
                                        <p:cTn id="20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206" presetID="37" presetClass="entr" presetSubtype="0" fill="hold" nodeType="withEffect">
                                  <p:stCondLst>
                                    <p:cond delay="200"/>
                                  </p:stCondLst>
                                  <p:childTnLst>
                                    <p:set>
                                      <p:cBhvr>
                                        <p:cTn id="207" dur="1" fill="hold">
                                          <p:stCondLst>
                                            <p:cond delay="0"/>
                                          </p:stCondLst>
                                        </p:cTn>
                                        <p:tgtEl>
                                          <p:spTgt spid="60"/>
                                        </p:tgtEl>
                                        <p:attrNameLst>
                                          <p:attrName>style.visibility</p:attrName>
                                        </p:attrNameLst>
                                      </p:cBhvr>
                                      <p:to>
                                        <p:strVal val="visible"/>
                                      </p:to>
                                    </p:set>
                                    <p:animEffect transition="in" filter="fade">
                                      <p:cBhvr>
                                        <p:cTn id="208" dur="1000"/>
                                        <p:tgtEl>
                                          <p:spTgt spid="60"/>
                                        </p:tgtEl>
                                      </p:cBhvr>
                                    </p:animEffect>
                                    <p:anim calcmode="lin" valueType="num">
                                      <p:cBhvr>
                                        <p:cTn id="209" dur="1000" fill="hold"/>
                                        <p:tgtEl>
                                          <p:spTgt spid="60"/>
                                        </p:tgtEl>
                                        <p:attrNameLst>
                                          <p:attrName>ppt_x</p:attrName>
                                        </p:attrNameLst>
                                      </p:cBhvr>
                                      <p:tavLst>
                                        <p:tav tm="0">
                                          <p:val>
                                            <p:strVal val="#ppt_x"/>
                                          </p:val>
                                        </p:tav>
                                        <p:tav tm="100000">
                                          <p:val>
                                            <p:strVal val="#ppt_x"/>
                                          </p:val>
                                        </p:tav>
                                      </p:tavLst>
                                    </p:anim>
                                    <p:anim calcmode="lin" valueType="num">
                                      <p:cBhvr>
                                        <p:cTn id="210" dur="900" decel="100000" fill="hold"/>
                                        <p:tgtEl>
                                          <p:spTgt spid="60"/>
                                        </p:tgtEl>
                                        <p:attrNameLst>
                                          <p:attrName>ppt_y</p:attrName>
                                        </p:attrNameLst>
                                      </p:cBhvr>
                                      <p:tavLst>
                                        <p:tav tm="0">
                                          <p:val>
                                            <p:strVal val="#ppt_y+1"/>
                                          </p:val>
                                        </p:tav>
                                        <p:tav tm="100000">
                                          <p:val>
                                            <p:strVal val="#ppt_y-.03"/>
                                          </p:val>
                                        </p:tav>
                                      </p:tavLst>
                                    </p:anim>
                                    <p:anim calcmode="lin" valueType="num">
                                      <p:cBhvr>
                                        <p:cTn id="211"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par>
                                <p:cTn id="212" presetID="37" presetClass="entr" presetSubtype="0" fill="hold" nodeType="withEffect">
                                  <p:stCondLst>
                                    <p:cond delay="100"/>
                                  </p:stCondLst>
                                  <p:childTnLst>
                                    <p:set>
                                      <p:cBhvr>
                                        <p:cTn id="213" dur="1" fill="hold">
                                          <p:stCondLst>
                                            <p:cond delay="0"/>
                                          </p:stCondLst>
                                        </p:cTn>
                                        <p:tgtEl>
                                          <p:spTgt spid="61"/>
                                        </p:tgtEl>
                                        <p:attrNameLst>
                                          <p:attrName>style.visibility</p:attrName>
                                        </p:attrNameLst>
                                      </p:cBhvr>
                                      <p:to>
                                        <p:strVal val="visible"/>
                                      </p:to>
                                    </p:set>
                                    <p:animEffect transition="in" filter="fade">
                                      <p:cBhvr>
                                        <p:cTn id="214" dur="1000"/>
                                        <p:tgtEl>
                                          <p:spTgt spid="61"/>
                                        </p:tgtEl>
                                      </p:cBhvr>
                                    </p:animEffect>
                                    <p:anim calcmode="lin" valueType="num">
                                      <p:cBhvr>
                                        <p:cTn id="215" dur="1000" fill="hold"/>
                                        <p:tgtEl>
                                          <p:spTgt spid="61"/>
                                        </p:tgtEl>
                                        <p:attrNameLst>
                                          <p:attrName>ppt_x</p:attrName>
                                        </p:attrNameLst>
                                      </p:cBhvr>
                                      <p:tavLst>
                                        <p:tav tm="0">
                                          <p:val>
                                            <p:strVal val="#ppt_x"/>
                                          </p:val>
                                        </p:tav>
                                        <p:tav tm="100000">
                                          <p:val>
                                            <p:strVal val="#ppt_x"/>
                                          </p:val>
                                        </p:tav>
                                      </p:tavLst>
                                    </p:anim>
                                    <p:anim calcmode="lin" valueType="num">
                                      <p:cBhvr>
                                        <p:cTn id="216" dur="900" decel="100000" fill="hold"/>
                                        <p:tgtEl>
                                          <p:spTgt spid="61"/>
                                        </p:tgtEl>
                                        <p:attrNameLst>
                                          <p:attrName>ppt_y</p:attrName>
                                        </p:attrNameLst>
                                      </p:cBhvr>
                                      <p:tavLst>
                                        <p:tav tm="0">
                                          <p:val>
                                            <p:strVal val="#ppt_y+1"/>
                                          </p:val>
                                        </p:tav>
                                        <p:tav tm="100000">
                                          <p:val>
                                            <p:strVal val="#ppt_y-.03"/>
                                          </p:val>
                                        </p:tav>
                                      </p:tavLst>
                                    </p:anim>
                                    <p:anim calcmode="lin" valueType="num">
                                      <p:cBhvr>
                                        <p:cTn id="217"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par>
                                <p:cTn id="218" presetID="37" presetClass="entr" presetSubtype="0" fill="hold" nodeType="withEffect">
                                  <p:stCondLst>
                                    <p:cond delay="100"/>
                                  </p:stCondLst>
                                  <p:childTnLst>
                                    <p:set>
                                      <p:cBhvr>
                                        <p:cTn id="219" dur="1" fill="hold">
                                          <p:stCondLst>
                                            <p:cond delay="0"/>
                                          </p:stCondLst>
                                        </p:cTn>
                                        <p:tgtEl>
                                          <p:spTgt spid="62"/>
                                        </p:tgtEl>
                                        <p:attrNameLst>
                                          <p:attrName>style.visibility</p:attrName>
                                        </p:attrNameLst>
                                      </p:cBhvr>
                                      <p:to>
                                        <p:strVal val="visible"/>
                                      </p:to>
                                    </p:set>
                                    <p:animEffect transition="in" filter="fade">
                                      <p:cBhvr>
                                        <p:cTn id="220" dur="1000"/>
                                        <p:tgtEl>
                                          <p:spTgt spid="62"/>
                                        </p:tgtEl>
                                      </p:cBhvr>
                                    </p:animEffect>
                                    <p:anim calcmode="lin" valueType="num">
                                      <p:cBhvr>
                                        <p:cTn id="221" dur="1000" fill="hold"/>
                                        <p:tgtEl>
                                          <p:spTgt spid="62"/>
                                        </p:tgtEl>
                                        <p:attrNameLst>
                                          <p:attrName>ppt_x</p:attrName>
                                        </p:attrNameLst>
                                      </p:cBhvr>
                                      <p:tavLst>
                                        <p:tav tm="0">
                                          <p:val>
                                            <p:strVal val="#ppt_x"/>
                                          </p:val>
                                        </p:tav>
                                        <p:tav tm="100000">
                                          <p:val>
                                            <p:strVal val="#ppt_x"/>
                                          </p:val>
                                        </p:tav>
                                      </p:tavLst>
                                    </p:anim>
                                    <p:anim calcmode="lin" valueType="num">
                                      <p:cBhvr>
                                        <p:cTn id="222" dur="900" decel="100000" fill="hold"/>
                                        <p:tgtEl>
                                          <p:spTgt spid="62"/>
                                        </p:tgtEl>
                                        <p:attrNameLst>
                                          <p:attrName>ppt_y</p:attrName>
                                        </p:attrNameLst>
                                      </p:cBhvr>
                                      <p:tavLst>
                                        <p:tav tm="0">
                                          <p:val>
                                            <p:strVal val="#ppt_y+1"/>
                                          </p:val>
                                        </p:tav>
                                        <p:tav tm="100000">
                                          <p:val>
                                            <p:strVal val="#ppt_y-.03"/>
                                          </p:val>
                                        </p:tav>
                                      </p:tavLst>
                                    </p:anim>
                                    <p:anim calcmode="lin" valueType="num">
                                      <p:cBhvr>
                                        <p:cTn id="223" dur="100" accel="100000" fill="hold">
                                          <p:stCondLst>
                                            <p:cond delay="900"/>
                                          </p:stCondLst>
                                        </p:cTn>
                                        <p:tgtEl>
                                          <p:spTgt spid="62"/>
                                        </p:tgtEl>
                                        <p:attrNameLst>
                                          <p:attrName>ppt_y</p:attrName>
                                        </p:attrNameLst>
                                      </p:cBhvr>
                                      <p:tavLst>
                                        <p:tav tm="0">
                                          <p:val>
                                            <p:strVal val="#ppt_y-.03"/>
                                          </p:val>
                                        </p:tav>
                                        <p:tav tm="100000">
                                          <p:val>
                                            <p:strVal val="#ppt_y"/>
                                          </p:val>
                                        </p:tav>
                                      </p:tavLst>
                                    </p:anim>
                                  </p:childTnLst>
                                </p:cTn>
                              </p:par>
                              <p:par>
                                <p:cTn id="224" presetID="37" presetClass="entr" presetSubtype="0" fill="hold" nodeType="withEffect">
                                  <p:stCondLst>
                                    <p:cond delay="0"/>
                                  </p:stCondLst>
                                  <p:childTnLst>
                                    <p:set>
                                      <p:cBhvr>
                                        <p:cTn id="225" dur="1" fill="hold">
                                          <p:stCondLst>
                                            <p:cond delay="0"/>
                                          </p:stCondLst>
                                        </p:cTn>
                                        <p:tgtEl>
                                          <p:spTgt spid="63"/>
                                        </p:tgtEl>
                                        <p:attrNameLst>
                                          <p:attrName>style.visibility</p:attrName>
                                        </p:attrNameLst>
                                      </p:cBhvr>
                                      <p:to>
                                        <p:strVal val="visible"/>
                                      </p:to>
                                    </p:set>
                                    <p:animEffect transition="in" filter="fade">
                                      <p:cBhvr>
                                        <p:cTn id="226" dur="1000"/>
                                        <p:tgtEl>
                                          <p:spTgt spid="63"/>
                                        </p:tgtEl>
                                      </p:cBhvr>
                                    </p:animEffect>
                                    <p:anim calcmode="lin" valueType="num">
                                      <p:cBhvr>
                                        <p:cTn id="227" dur="1000" fill="hold"/>
                                        <p:tgtEl>
                                          <p:spTgt spid="63"/>
                                        </p:tgtEl>
                                        <p:attrNameLst>
                                          <p:attrName>ppt_x</p:attrName>
                                        </p:attrNameLst>
                                      </p:cBhvr>
                                      <p:tavLst>
                                        <p:tav tm="0">
                                          <p:val>
                                            <p:strVal val="#ppt_x"/>
                                          </p:val>
                                        </p:tav>
                                        <p:tav tm="100000">
                                          <p:val>
                                            <p:strVal val="#ppt_x"/>
                                          </p:val>
                                        </p:tav>
                                      </p:tavLst>
                                    </p:anim>
                                    <p:anim calcmode="lin" valueType="num">
                                      <p:cBhvr>
                                        <p:cTn id="228" dur="900" decel="100000" fill="hold"/>
                                        <p:tgtEl>
                                          <p:spTgt spid="63"/>
                                        </p:tgtEl>
                                        <p:attrNameLst>
                                          <p:attrName>ppt_y</p:attrName>
                                        </p:attrNameLst>
                                      </p:cBhvr>
                                      <p:tavLst>
                                        <p:tav tm="0">
                                          <p:val>
                                            <p:strVal val="#ppt_y+1"/>
                                          </p:val>
                                        </p:tav>
                                        <p:tav tm="100000">
                                          <p:val>
                                            <p:strVal val="#ppt_y-.03"/>
                                          </p:val>
                                        </p:tav>
                                      </p:tavLst>
                                    </p:anim>
                                    <p:anim calcmode="lin" valueType="num">
                                      <p:cBhvr>
                                        <p:cTn id="229"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230" presetID="37" presetClass="entr" presetSubtype="0" fill="hold" nodeType="withEffect">
                                  <p:stCondLst>
                                    <p:cond delay="400"/>
                                  </p:stCondLst>
                                  <p:childTnLst>
                                    <p:set>
                                      <p:cBhvr>
                                        <p:cTn id="231" dur="1" fill="hold">
                                          <p:stCondLst>
                                            <p:cond delay="0"/>
                                          </p:stCondLst>
                                        </p:cTn>
                                        <p:tgtEl>
                                          <p:spTgt spid="64"/>
                                        </p:tgtEl>
                                        <p:attrNameLst>
                                          <p:attrName>style.visibility</p:attrName>
                                        </p:attrNameLst>
                                      </p:cBhvr>
                                      <p:to>
                                        <p:strVal val="visible"/>
                                      </p:to>
                                    </p:set>
                                    <p:animEffect transition="in" filter="fade">
                                      <p:cBhvr>
                                        <p:cTn id="232" dur="1000"/>
                                        <p:tgtEl>
                                          <p:spTgt spid="64"/>
                                        </p:tgtEl>
                                      </p:cBhvr>
                                    </p:animEffect>
                                    <p:anim calcmode="lin" valueType="num">
                                      <p:cBhvr>
                                        <p:cTn id="233" dur="1000" fill="hold"/>
                                        <p:tgtEl>
                                          <p:spTgt spid="64"/>
                                        </p:tgtEl>
                                        <p:attrNameLst>
                                          <p:attrName>ppt_x</p:attrName>
                                        </p:attrNameLst>
                                      </p:cBhvr>
                                      <p:tavLst>
                                        <p:tav tm="0">
                                          <p:val>
                                            <p:strVal val="#ppt_x"/>
                                          </p:val>
                                        </p:tav>
                                        <p:tav tm="100000">
                                          <p:val>
                                            <p:strVal val="#ppt_x"/>
                                          </p:val>
                                        </p:tav>
                                      </p:tavLst>
                                    </p:anim>
                                    <p:anim calcmode="lin" valueType="num">
                                      <p:cBhvr>
                                        <p:cTn id="234" dur="900" decel="100000" fill="hold"/>
                                        <p:tgtEl>
                                          <p:spTgt spid="64"/>
                                        </p:tgtEl>
                                        <p:attrNameLst>
                                          <p:attrName>ppt_y</p:attrName>
                                        </p:attrNameLst>
                                      </p:cBhvr>
                                      <p:tavLst>
                                        <p:tav tm="0">
                                          <p:val>
                                            <p:strVal val="#ppt_y+1"/>
                                          </p:val>
                                        </p:tav>
                                        <p:tav tm="100000">
                                          <p:val>
                                            <p:strVal val="#ppt_y-.03"/>
                                          </p:val>
                                        </p:tav>
                                      </p:tavLst>
                                    </p:anim>
                                    <p:anim calcmode="lin" valueType="num">
                                      <p:cBhvr>
                                        <p:cTn id="235"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par>
                                <p:cTn id="236" presetID="37" presetClass="entr" presetSubtype="0" fill="hold" nodeType="withEffect">
                                  <p:stCondLst>
                                    <p:cond delay="500"/>
                                  </p:stCondLst>
                                  <p:childTnLst>
                                    <p:set>
                                      <p:cBhvr>
                                        <p:cTn id="237" dur="1" fill="hold">
                                          <p:stCondLst>
                                            <p:cond delay="0"/>
                                          </p:stCondLst>
                                        </p:cTn>
                                        <p:tgtEl>
                                          <p:spTgt spid="65"/>
                                        </p:tgtEl>
                                        <p:attrNameLst>
                                          <p:attrName>style.visibility</p:attrName>
                                        </p:attrNameLst>
                                      </p:cBhvr>
                                      <p:to>
                                        <p:strVal val="visible"/>
                                      </p:to>
                                    </p:set>
                                    <p:animEffect transition="in" filter="fade">
                                      <p:cBhvr>
                                        <p:cTn id="238" dur="1000"/>
                                        <p:tgtEl>
                                          <p:spTgt spid="65"/>
                                        </p:tgtEl>
                                      </p:cBhvr>
                                    </p:animEffect>
                                    <p:anim calcmode="lin" valueType="num">
                                      <p:cBhvr>
                                        <p:cTn id="239" dur="1000" fill="hold"/>
                                        <p:tgtEl>
                                          <p:spTgt spid="65"/>
                                        </p:tgtEl>
                                        <p:attrNameLst>
                                          <p:attrName>ppt_x</p:attrName>
                                        </p:attrNameLst>
                                      </p:cBhvr>
                                      <p:tavLst>
                                        <p:tav tm="0">
                                          <p:val>
                                            <p:strVal val="#ppt_x"/>
                                          </p:val>
                                        </p:tav>
                                        <p:tav tm="100000">
                                          <p:val>
                                            <p:strVal val="#ppt_x"/>
                                          </p:val>
                                        </p:tav>
                                      </p:tavLst>
                                    </p:anim>
                                    <p:anim calcmode="lin" valueType="num">
                                      <p:cBhvr>
                                        <p:cTn id="240" dur="900" decel="100000" fill="hold"/>
                                        <p:tgtEl>
                                          <p:spTgt spid="65"/>
                                        </p:tgtEl>
                                        <p:attrNameLst>
                                          <p:attrName>ppt_y</p:attrName>
                                        </p:attrNameLst>
                                      </p:cBhvr>
                                      <p:tavLst>
                                        <p:tav tm="0">
                                          <p:val>
                                            <p:strVal val="#ppt_y+1"/>
                                          </p:val>
                                        </p:tav>
                                        <p:tav tm="100000">
                                          <p:val>
                                            <p:strVal val="#ppt_y-.03"/>
                                          </p:val>
                                        </p:tav>
                                      </p:tavLst>
                                    </p:anim>
                                    <p:anim calcmode="lin" valueType="num">
                                      <p:cBhvr>
                                        <p:cTn id="241" dur="100" accel="100000" fill="hold">
                                          <p:stCondLst>
                                            <p:cond delay="900"/>
                                          </p:stCondLst>
                                        </p:cTn>
                                        <p:tgtEl>
                                          <p:spTgt spid="65"/>
                                        </p:tgtEl>
                                        <p:attrNameLst>
                                          <p:attrName>ppt_y</p:attrName>
                                        </p:attrNameLst>
                                      </p:cBhvr>
                                      <p:tavLst>
                                        <p:tav tm="0">
                                          <p:val>
                                            <p:strVal val="#ppt_y-.03"/>
                                          </p:val>
                                        </p:tav>
                                        <p:tav tm="100000">
                                          <p:val>
                                            <p:strVal val="#ppt_y"/>
                                          </p:val>
                                        </p:tav>
                                      </p:tavLst>
                                    </p:anim>
                                  </p:childTnLst>
                                </p:cTn>
                              </p:par>
                              <p:par>
                                <p:cTn id="242" presetID="37" presetClass="entr" presetSubtype="0" fill="hold" nodeType="withEffect">
                                  <p:stCondLst>
                                    <p:cond delay="0"/>
                                  </p:stCondLst>
                                  <p:childTnLst>
                                    <p:set>
                                      <p:cBhvr>
                                        <p:cTn id="243" dur="1" fill="hold">
                                          <p:stCondLst>
                                            <p:cond delay="0"/>
                                          </p:stCondLst>
                                        </p:cTn>
                                        <p:tgtEl>
                                          <p:spTgt spid="66"/>
                                        </p:tgtEl>
                                        <p:attrNameLst>
                                          <p:attrName>style.visibility</p:attrName>
                                        </p:attrNameLst>
                                      </p:cBhvr>
                                      <p:to>
                                        <p:strVal val="visible"/>
                                      </p:to>
                                    </p:set>
                                    <p:animEffect transition="in" filter="fade">
                                      <p:cBhvr>
                                        <p:cTn id="244" dur="1000"/>
                                        <p:tgtEl>
                                          <p:spTgt spid="66"/>
                                        </p:tgtEl>
                                      </p:cBhvr>
                                    </p:animEffect>
                                    <p:anim calcmode="lin" valueType="num">
                                      <p:cBhvr>
                                        <p:cTn id="245" dur="1000" fill="hold"/>
                                        <p:tgtEl>
                                          <p:spTgt spid="66"/>
                                        </p:tgtEl>
                                        <p:attrNameLst>
                                          <p:attrName>ppt_x</p:attrName>
                                        </p:attrNameLst>
                                      </p:cBhvr>
                                      <p:tavLst>
                                        <p:tav tm="0">
                                          <p:val>
                                            <p:strVal val="#ppt_x"/>
                                          </p:val>
                                        </p:tav>
                                        <p:tav tm="100000">
                                          <p:val>
                                            <p:strVal val="#ppt_x"/>
                                          </p:val>
                                        </p:tav>
                                      </p:tavLst>
                                    </p:anim>
                                    <p:anim calcmode="lin" valueType="num">
                                      <p:cBhvr>
                                        <p:cTn id="246" dur="900" decel="100000" fill="hold"/>
                                        <p:tgtEl>
                                          <p:spTgt spid="66"/>
                                        </p:tgtEl>
                                        <p:attrNameLst>
                                          <p:attrName>ppt_y</p:attrName>
                                        </p:attrNameLst>
                                      </p:cBhvr>
                                      <p:tavLst>
                                        <p:tav tm="0">
                                          <p:val>
                                            <p:strVal val="#ppt_y+1"/>
                                          </p:val>
                                        </p:tav>
                                        <p:tav tm="100000">
                                          <p:val>
                                            <p:strVal val="#ppt_y-.03"/>
                                          </p:val>
                                        </p:tav>
                                      </p:tavLst>
                                    </p:anim>
                                    <p:anim calcmode="lin" valueType="num">
                                      <p:cBhvr>
                                        <p:cTn id="247" dur="100" accel="100000" fill="hold">
                                          <p:stCondLst>
                                            <p:cond delay="900"/>
                                          </p:stCondLst>
                                        </p:cTn>
                                        <p:tgtEl>
                                          <p:spTgt spid="66"/>
                                        </p:tgtEl>
                                        <p:attrNameLst>
                                          <p:attrName>ppt_y</p:attrName>
                                        </p:attrNameLst>
                                      </p:cBhvr>
                                      <p:tavLst>
                                        <p:tav tm="0">
                                          <p:val>
                                            <p:strVal val="#ppt_y-.03"/>
                                          </p:val>
                                        </p:tav>
                                        <p:tav tm="100000">
                                          <p:val>
                                            <p:strVal val="#ppt_y"/>
                                          </p:val>
                                        </p:tav>
                                      </p:tavLst>
                                    </p:anim>
                                  </p:childTnLst>
                                </p:cTn>
                              </p:par>
                              <p:par>
                                <p:cTn id="248" presetID="37" presetClass="entr" presetSubtype="0" fill="hold" nodeType="withEffect">
                                  <p:stCondLst>
                                    <p:cond delay="200"/>
                                  </p:stCondLst>
                                  <p:childTnLst>
                                    <p:set>
                                      <p:cBhvr>
                                        <p:cTn id="249" dur="1" fill="hold">
                                          <p:stCondLst>
                                            <p:cond delay="0"/>
                                          </p:stCondLst>
                                        </p:cTn>
                                        <p:tgtEl>
                                          <p:spTgt spid="67"/>
                                        </p:tgtEl>
                                        <p:attrNameLst>
                                          <p:attrName>style.visibility</p:attrName>
                                        </p:attrNameLst>
                                      </p:cBhvr>
                                      <p:to>
                                        <p:strVal val="visible"/>
                                      </p:to>
                                    </p:set>
                                    <p:animEffect transition="in" filter="fade">
                                      <p:cBhvr>
                                        <p:cTn id="250" dur="1000"/>
                                        <p:tgtEl>
                                          <p:spTgt spid="67"/>
                                        </p:tgtEl>
                                      </p:cBhvr>
                                    </p:animEffect>
                                    <p:anim calcmode="lin" valueType="num">
                                      <p:cBhvr>
                                        <p:cTn id="251" dur="1000" fill="hold"/>
                                        <p:tgtEl>
                                          <p:spTgt spid="67"/>
                                        </p:tgtEl>
                                        <p:attrNameLst>
                                          <p:attrName>ppt_x</p:attrName>
                                        </p:attrNameLst>
                                      </p:cBhvr>
                                      <p:tavLst>
                                        <p:tav tm="0">
                                          <p:val>
                                            <p:strVal val="#ppt_x"/>
                                          </p:val>
                                        </p:tav>
                                        <p:tav tm="100000">
                                          <p:val>
                                            <p:strVal val="#ppt_x"/>
                                          </p:val>
                                        </p:tav>
                                      </p:tavLst>
                                    </p:anim>
                                    <p:anim calcmode="lin" valueType="num">
                                      <p:cBhvr>
                                        <p:cTn id="252" dur="900" decel="100000" fill="hold"/>
                                        <p:tgtEl>
                                          <p:spTgt spid="67"/>
                                        </p:tgtEl>
                                        <p:attrNameLst>
                                          <p:attrName>ppt_y</p:attrName>
                                        </p:attrNameLst>
                                      </p:cBhvr>
                                      <p:tavLst>
                                        <p:tav tm="0">
                                          <p:val>
                                            <p:strVal val="#ppt_y+1"/>
                                          </p:val>
                                        </p:tav>
                                        <p:tav tm="100000">
                                          <p:val>
                                            <p:strVal val="#ppt_y-.03"/>
                                          </p:val>
                                        </p:tav>
                                      </p:tavLst>
                                    </p:anim>
                                    <p:anim calcmode="lin" valueType="num">
                                      <p:cBhvr>
                                        <p:cTn id="253"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par>
                                <p:cTn id="254" presetID="37" presetClass="entr" presetSubtype="0" fill="hold" nodeType="withEffect">
                                  <p:stCondLst>
                                    <p:cond delay="100"/>
                                  </p:stCondLst>
                                  <p:childTnLst>
                                    <p:set>
                                      <p:cBhvr>
                                        <p:cTn id="255" dur="1" fill="hold">
                                          <p:stCondLst>
                                            <p:cond delay="0"/>
                                          </p:stCondLst>
                                        </p:cTn>
                                        <p:tgtEl>
                                          <p:spTgt spid="68"/>
                                        </p:tgtEl>
                                        <p:attrNameLst>
                                          <p:attrName>style.visibility</p:attrName>
                                        </p:attrNameLst>
                                      </p:cBhvr>
                                      <p:to>
                                        <p:strVal val="visible"/>
                                      </p:to>
                                    </p:set>
                                    <p:animEffect transition="in" filter="fade">
                                      <p:cBhvr>
                                        <p:cTn id="256" dur="1000"/>
                                        <p:tgtEl>
                                          <p:spTgt spid="68"/>
                                        </p:tgtEl>
                                      </p:cBhvr>
                                    </p:animEffect>
                                    <p:anim calcmode="lin" valueType="num">
                                      <p:cBhvr>
                                        <p:cTn id="257" dur="1000" fill="hold"/>
                                        <p:tgtEl>
                                          <p:spTgt spid="68"/>
                                        </p:tgtEl>
                                        <p:attrNameLst>
                                          <p:attrName>ppt_x</p:attrName>
                                        </p:attrNameLst>
                                      </p:cBhvr>
                                      <p:tavLst>
                                        <p:tav tm="0">
                                          <p:val>
                                            <p:strVal val="#ppt_x"/>
                                          </p:val>
                                        </p:tav>
                                        <p:tav tm="100000">
                                          <p:val>
                                            <p:strVal val="#ppt_x"/>
                                          </p:val>
                                        </p:tav>
                                      </p:tavLst>
                                    </p:anim>
                                    <p:anim calcmode="lin" valueType="num">
                                      <p:cBhvr>
                                        <p:cTn id="258" dur="900" decel="100000" fill="hold"/>
                                        <p:tgtEl>
                                          <p:spTgt spid="68"/>
                                        </p:tgtEl>
                                        <p:attrNameLst>
                                          <p:attrName>ppt_y</p:attrName>
                                        </p:attrNameLst>
                                      </p:cBhvr>
                                      <p:tavLst>
                                        <p:tav tm="0">
                                          <p:val>
                                            <p:strVal val="#ppt_y+1"/>
                                          </p:val>
                                        </p:tav>
                                        <p:tav tm="100000">
                                          <p:val>
                                            <p:strVal val="#ppt_y-.03"/>
                                          </p:val>
                                        </p:tav>
                                      </p:tavLst>
                                    </p:anim>
                                    <p:anim calcmode="lin" valueType="num">
                                      <p:cBhvr>
                                        <p:cTn id="259"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par>
                                <p:cTn id="260" presetID="37" presetClass="entr" presetSubtype="0" fill="hold" nodeType="withEffect">
                                  <p:stCondLst>
                                    <p:cond delay="300"/>
                                  </p:stCondLst>
                                  <p:childTnLst>
                                    <p:set>
                                      <p:cBhvr>
                                        <p:cTn id="261" dur="1" fill="hold">
                                          <p:stCondLst>
                                            <p:cond delay="0"/>
                                          </p:stCondLst>
                                        </p:cTn>
                                        <p:tgtEl>
                                          <p:spTgt spid="69"/>
                                        </p:tgtEl>
                                        <p:attrNameLst>
                                          <p:attrName>style.visibility</p:attrName>
                                        </p:attrNameLst>
                                      </p:cBhvr>
                                      <p:to>
                                        <p:strVal val="visible"/>
                                      </p:to>
                                    </p:set>
                                    <p:animEffect transition="in" filter="fade">
                                      <p:cBhvr>
                                        <p:cTn id="262" dur="1000"/>
                                        <p:tgtEl>
                                          <p:spTgt spid="69"/>
                                        </p:tgtEl>
                                      </p:cBhvr>
                                    </p:animEffect>
                                    <p:anim calcmode="lin" valueType="num">
                                      <p:cBhvr>
                                        <p:cTn id="263" dur="1000" fill="hold"/>
                                        <p:tgtEl>
                                          <p:spTgt spid="69"/>
                                        </p:tgtEl>
                                        <p:attrNameLst>
                                          <p:attrName>ppt_x</p:attrName>
                                        </p:attrNameLst>
                                      </p:cBhvr>
                                      <p:tavLst>
                                        <p:tav tm="0">
                                          <p:val>
                                            <p:strVal val="#ppt_x"/>
                                          </p:val>
                                        </p:tav>
                                        <p:tav tm="100000">
                                          <p:val>
                                            <p:strVal val="#ppt_x"/>
                                          </p:val>
                                        </p:tav>
                                      </p:tavLst>
                                    </p:anim>
                                    <p:anim calcmode="lin" valueType="num">
                                      <p:cBhvr>
                                        <p:cTn id="264" dur="900" decel="100000" fill="hold"/>
                                        <p:tgtEl>
                                          <p:spTgt spid="69"/>
                                        </p:tgtEl>
                                        <p:attrNameLst>
                                          <p:attrName>ppt_y</p:attrName>
                                        </p:attrNameLst>
                                      </p:cBhvr>
                                      <p:tavLst>
                                        <p:tav tm="0">
                                          <p:val>
                                            <p:strVal val="#ppt_y+1"/>
                                          </p:val>
                                        </p:tav>
                                        <p:tav tm="100000">
                                          <p:val>
                                            <p:strVal val="#ppt_y-.03"/>
                                          </p:val>
                                        </p:tav>
                                      </p:tavLst>
                                    </p:anim>
                                    <p:anim calcmode="lin" valueType="num">
                                      <p:cBhvr>
                                        <p:cTn id="265"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266" presetID="37" presetClass="entr" presetSubtype="0" fill="hold" nodeType="withEffect">
                                  <p:stCondLst>
                                    <p:cond delay="100"/>
                                  </p:stCondLst>
                                  <p:childTnLst>
                                    <p:set>
                                      <p:cBhvr>
                                        <p:cTn id="267" dur="1" fill="hold">
                                          <p:stCondLst>
                                            <p:cond delay="0"/>
                                          </p:stCondLst>
                                        </p:cTn>
                                        <p:tgtEl>
                                          <p:spTgt spid="71"/>
                                        </p:tgtEl>
                                        <p:attrNameLst>
                                          <p:attrName>style.visibility</p:attrName>
                                        </p:attrNameLst>
                                      </p:cBhvr>
                                      <p:to>
                                        <p:strVal val="visible"/>
                                      </p:to>
                                    </p:set>
                                    <p:animEffect transition="in" filter="fade">
                                      <p:cBhvr>
                                        <p:cTn id="268" dur="1000"/>
                                        <p:tgtEl>
                                          <p:spTgt spid="71"/>
                                        </p:tgtEl>
                                      </p:cBhvr>
                                    </p:animEffect>
                                    <p:anim calcmode="lin" valueType="num">
                                      <p:cBhvr>
                                        <p:cTn id="269" dur="1000" fill="hold"/>
                                        <p:tgtEl>
                                          <p:spTgt spid="71"/>
                                        </p:tgtEl>
                                        <p:attrNameLst>
                                          <p:attrName>ppt_x</p:attrName>
                                        </p:attrNameLst>
                                      </p:cBhvr>
                                      <p:tavLst>
                                        <p:tav tm="0">
                                          <p:val>
                                            <p:strVal val="#ppt_x"/>
                                          </p:val>
                                        </p:tav>
                                        <p:tav tm="100000">
                                          <p:val>
                                            <p:strVal val="#ppt_x"/>
                                          </p:val>
                                        </p:tav>
                                      </p:tavLst>
                                    </p:anim>
                                    <p:anim calcmode="lin" valueType="num">
                                      <p:cBhvr>
                                        <p:cTn id="270" dur="900" decel="100000" fill="hold"/>
                                        <p:tgtEl>
                                          <p:spTgt spid="71"/>
                                        </p:tgtEl>
                                        <p:attrNameLst>
                                          <p:attrName>ppt_y</p:attrName>
                                        </p:attrNameLst>
                                      </p:cBhvr>
                                      <p:tavLst>
                                        <p:tav tm="0">
                                          <p:val>
                                            <p:strVal val="#ppt_y+1"/>
                                          </p:val>
                                        </p:tav>
                                        <p:tav tm="100000">
                                          <p:val>
                                            <p:strVal val="#ppt_y-.03"/>
                                          </p:val>
                                        </p:tav>
                                      </p:tavLst>
                                    </p:anim>
                                    <p:anim calcmode="lin" valueType="num">
                                      <p:cBhvr>
                                        <p:cTn id="271"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par>
                                <p:cTn id="272" presetID="37" presetClass="entr" presetSubtype="0" fill="hold" nodeType="withEffect">
                                  <p:stCondLst>
                                    <p:cond delay="500"/>
                                  </p:stCondLst>
                                  <p:childTnLst>
                                    <p:set>
                                      <p:cBhvr>
                                        <p:cTn id="273" dur="1" fill="hold">
                                          <p:stCondLst>
                                            <p:cond delay="0"/>
                                          </p:stCondLst>
                                        </p:cTn>
                                        <p:tgtEl>
                                          <p:spTgt spid="72"/>
                                        </p:tgtEl>
                                        <p:attrNameLst>
                                          <p:attrName>style.visibility</p:attrName>
                                        </p:attrNameLst>
                                      </p:cBhvr>
                                      <p:to>
                                        <p:strVal val="visible"/>
                                      </p:to>
                                    </p:set>
                                    <p:animEffect transition="in" filter="fade">
                                      <p:cBhvr>
                                        <p:cTn id="274" dur="1000"/>
                                        <p:tgtEl>
                                          <p:spTgt spid="72"/>
                                        </p:tgtEl>
                                      </p:cBhvr>
                                    </p:animEffect>
                                    <p:anim calcmode="lin" valueType="num">
                                      <p:cBhvr>
                                        <p:cTn id="275" dur="1000" fill="hold"/>
                                        <p:tgtEl>
                                          <p:spTgt spid="72"/>
                                        </p:tgtEl>
                                        <p:attrNameLst>
                                          <p:attrName>ppt_x</p:attrName>
                                        </p:attrNameLst>
                                      </p:cBhvr>
                                      <p:tavLst>
                                        <p:tav tm="0">
                                          <p:val>
                                            <p:strVal val="#ppt_x"/>
                                          </p:val>
                                        </p:tav>
                                        <p:tav tm="100000">
                                          <p:val>
                                            <p:strVal val="#ppt_x"/>
                                          </p:val>
                                        </p:tav>
                                      </p:tavLst>
                                    </p:anim>
                                    <p:anim calcmode="lin" valueType="num">
                                      <p:cBhvr>
                                        <p:cTn id="276" dur="900" decel="100000" fill="hold"/>
                                        <p:tgtEl>
                                          <p:spTgt spid="72"/>
                                        </p:tgtEl>
                                        <p:attrNameLst>
                                          <p:attrName>ppt_y</p:attrName>
                                        </p:attrNameLst>
                                      </p:cBhvr>
                                      <p:tavLst>
                                        <p:tav tm="0">
                                          <p:val>
                                            <p:strVal val="#ppt_y+1"/>
                                          </p:val>
                                        </p:tav>
                                        <p:tav tm="100000">
                                          <p:val>
                                            <p:strVal val="#ppt_y-.03"/>
                                          </p:val>
                                        </p:tav>
                                      </p:tavLst>
                                    </p:anim>
                                    <p:anim calcmode="lin" valueType="num">
                                      <p:cBhvr>
                                        <p:cTn id="277" dur="100" accel="100000" fill="hold">
                                          <p:stCondLst>
                                            <p:cond delay="900"/>
                                          </p:stCondLst>
                                        </p:cTn>
                                        <p:tgtEl>
                                          <p:spTgt spid="72"/>
                                        </p:tgtEl>
                                        <p:attrNameLst>
                                          <p:attrName>ppt_y</p:attrName>
                                        </p:attrNameLst>
                                      </p:cBhvr>
                                      <p:tavLst>
                                        <p:tav tm="0">
                                          <p:val>
                                            <p:strVal val="#ppt_y-.03"/>
                                          </p:val>
                                        </p:tav>
                                        <p:tav tm="100000">
                                          <p:val>
                                            <p:strVal val="#ppt_y"/>
                                          </p:val>
                                        </p:tav>
                                      </p:tavLst>
                                    </p:anim>
                                  </p:childTnLst>
                                </p:cTn>
                              </p:par>
                              <p:par>
                                <p:cTn id="278" presetID="37" presetClass="entr" presetSubtype="0" fill="hold" nodeType="withEffect">
                                  <p:stCondLst>
                                    <p:cond delay="0"/>
                                  </p:stCondLst>
                                  <p:childTnLst>
                                    <p:set>
                                      <p:cBhvr>
                                        <p:cTn id="279" dur="1" fill="hold">
                                          <p:stCondLst>
                                            <p:cond delay="0"/>
                                          </p:stCondLst>
                                        </p:cTn>
                                        <p:tgtEl>
                                          <p:spTgt spid="70"/>
                                        </p:tgtEl>
                                        <p:attrNameLst>
                                          <p:attrName>style.visibility</p:attrName>
                                        </p:attrNameLst>
                                      </p:cBhvr>
                                      <p:to>
                                        <p:strVal val="visible"/>
                                      </p:to>
                                    </p:set>
                                    <p:animEffect transition="in" filter="fade">
                                      <p:cBhvr>
                                        <p:cTn id="280" dur="1000"/>
                                        <p:tgtEl>
                                          <p:spTgt spid="70"/>
                                        </p:tgtEl>
                                      </p:cBhvr>
                                    </p:animEffect>
                                    <p:anim calcmode="lin" valueType="num">
                                      <p:cBhvr>
                                        <p:cTn id="281" dur="1000" fill="hold"/>
                                        <p:tgtEl>
                                          <p:spTgt spid="70"/>
                                        </p:tgtEl>
                                        <p:attrNameLst>
                                          <p:attrName>ppt_x</p:attrName>
                                        </p:attrNameLst>
                                      </p:cBhvr>
                                      <p:tavLst>
                                        <p:tav tm="0">
                                          <p:val>
                                            <p:strVal val="#ppt_x"/>
                                          </p:val>
                                        </p:tav>
                                        <p:tav tm="100000">
                                          <p:val>
                                            <p:strVal val="#ppt_x"/>
                                          </p:val>
                                        </p:tav>
                                      </p:tavLst>
                                    </p:anim>
                                    <p:anim calcmode="lin" valueType="num">
                                      <p:cBhvr>
                                        <p:cTn id="282" dur="900" decel="100000" fill="hold"/>
                                        <p:tgtEl>
                                          <p:spTgt spid="70"/>
                                        </p:tgtEl>
                                        <p:attrNameLst>
                                          <p:attrName>ppt_y</p:attrName>
                                        </p:attrNameLst>
                                      </p:cBhvr>
                                      <p:tavLst>
                                        <p:tav tm="0">
                                          <p:val>
                                            <p:strVal val="#ppt_y+1"/>
                                          </p:val>
                                        </p:tav>
                                        <p:tav tm="100000">
                                          <p:val>
                                            <p:strVal val="#ppt_y-.03"/>
                                          </p:val>
                                        </p:tav>
                                      </p:tavLst>
                                    </p:anim>
                                    <p:anim calcmode="lin" valueType="num">
                                      <p:cBhvr>
                                        <p:cTn id="283" dur="100" accel="100000" fill="hold">
                                          <p:stCondLst>
                                            <p:cond delay="900"/>
                                          </p:stCondLst>
                                        </p:cTn>
                                        <p:tgtEl>
                                          <p:spTgt spid="70"/>
                                        </p:tgtEl>
                                        <p:attrNameLst>
                                          <p:attrName>ppt_y</p:attrName>
                                        </p:attrNameLst>
                                      </p:cBhvr>
                                      <p:tavLst>
                                        <p:tav tm="0">
                                          <p:val>
                                            <p:strVal val="#ppt_y-.03"/>
                                          </p:val>
                                        </p:tav>
                                        <p:tav tm="100000">
                                          <p:val>
                                            <p:strVal val="#ppt_y"/>
                                          </p:val>
                                        </p:tav>
                                      </p:tavLst>
                                    </p:anim>
                                  </p:childTnLst>
                                </p:cTn>
                              </p:par>
                              <p:par>
                                <p:cTn id="284" presetID="37" presetClass="entr" presetSubtype="0" fill="hold" grpId="0" nodeType="withEffect">
                                  <p:stCondLst>
                                    <p:cond delay="500"/>
                                  </p:stCondLst>
                                  <p:childTnLst>
                                    <p:set>
                                      <p:cBhvr>
                                        <p:cTn id="285" dur="1" fill="hold">
                                          <p:stCondLst>
                                            <p:cond delay="0"/>
                                          </p:stCondLst>
                                        </p:cTn>
                                        <p:tgtEl>
                                          <p:spTgt spid="73"/>
                                        </p:tgtEl>
                                        <p:attrNameLst>
                                          <p:attrName>style.visibility</p:attrName>
                                        </p:attrNameLst>
                                      </p:cBhvr>
                                      <p:to>
                                        <p:strVal val="visible"/>
                                      </p:to>
                                    </p:set>
                                    <p:animEffect transition="in" filter="fade">
                                      <p:cBhvr>
                                        <p:cTn id="286" dur="1000"/>
                                        <p:tgtEl>
                                          <p:spTgt spid="73"/>
                                        </p:tgtEl>
                                      </p:cBhvr>
                                    </p:animEffect>
                                    <p:anim calcmode="lin" valueType="num">
                                      <p:cBhvr>
                                        <p:cTn id="287" dur="1000" fill="hold"/>
                                        <p:tgtEl>
                                          <p:spTgt spid="73"/>
                                        </p:tgtEl>
                                        <p:attrNameLst>
                                          <p:attrName>ppt_x</p:attrName>
                                        </p:attrNameLst>
                                      </p:cBhvr>
                                      <p:tavLst>
                                        <p:tav tm="0">
                                          <p:val>
                                            <p:strVal val="#ppt_x"/>
                                          </p:val>
                                        </p:tav>
                                        <p:tav tm="100000">
                                          <p:val>
                                            <p:strVal val="#ppt_x"/>
                                          </p:val>
                                        </p:tav>
                                      </p:tavLst>
                                    </p:anim>
                                    <p:anim calcmode="lin" valueType="num">
                                      <p:cBhvr>
                                        <p:cTn id="288" dur="900" decel="100000" fill="hold"/>
                                        <p:tgtEl>
                                          <p:spTgt spid="73"/>
                                        </p:tgtEl>
                                        <p:attrNameLst>
                                          <p:attrName>ppt_y</p:attrName>
                                        </p:attrNameLst>
                                      </p:cBhvr>
                                      <p:tavLst>
                                        <p:tav tm="0">
                                          <p:val>
                                            <p:strVal val="#ppt_y+1"/>
                                          </p:val>
                                        </p:tav>
                                        <p:tav tm="100000">
                                          <p:val>
                                            <p:strVal val="#ppt_y-.03"/>
                                          </p:val>
                                        </p:tav>
                                      </p:tavLst>
                                    </p:anim>
                                    <p:anim calcmode="lin" valueType="num">
                                      <p:cBhvr>
                                        <p:cTn id="289"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par>
                                <p:cTn id="290" presetID="37" presetClass="entr" presetSubtype="0" fill="hold" nodeType="withEffect">
                                  <p:stCondLst>
                                    <p:cond delay="100"/>
                                  </p:stCondLst>
                                  <p:childTnLst>
                                    <p:set>
                                      <p:cBhvr>
                                        <p:cTn id="291" dur="1" fill="hold">
                                          <p:stCondLst>
                                            <p:cond delay="0"/>
                                          </p:stCondLst>
                                        </p:cTn>
                                        <p:tgtEl>
                                          <p:spTgt spid="77"/>
                                        </p:tgtEl>
                                        <p:attrNameLst>
                                          <p:attrName>style.visibility</p:attrName>
                                        </p:attrNameLst>
                                      </p:cBhvr>
                                      <p:to>
                                        <p:strVal val="visible"/>
                                      </p:to>
                                    </p:set>
                                    <p:animEffect transition="in" filter="fade">
                                      <p:cBhvr>
                                        <p:cTn id="292" dur="1000"/>
                                        <p:tgtEl>
                                          <p:spTgt spid="77"/>
                                        </p:tgtEl>
                                      </p:cBhvr>
                                    </p:animEffect>
                                    <p:anim calcmode="lin" valueType="num">
                                      <p:cBhvr>
                                        <p:cTn id="293" dur="1000" fill="hold"/>
                                        <p:tgtEl>
                                          <p:spTgt spid="77"/>
                                        </p:tgtEl>
                                        <p:attrNameLst>
                                          <p:attrName>ppt_x</p:attrName>
                                        </p:attrNameLst>
                                      </p:cBhvr>
                                      <p:tavLst>
                                        <p:tav tm="0">
                                          <p:val>
                                            <p:strVal val="#ppt_x"/>
                                          </p:val>
                                        </p:tav>
                                        <p:tav tm="100000">
                                          <p:val>
                                            <p:strVal val="#ppt_x"/>
                                          </p:val>
                                        </p:tav>
                                      </p:tavLst>
                                    </p:anim>
                                    <p:anim calcmode="lin" valueType="num">
                                      <p:cBhvr>
                                        <p:cTn id="294" dur="900" decel="100000" fill="hold"/>
                                        <p:tgtEl>
                                          <p:spTgt spid="77"/>
                                        </p:tgtEl>
                                        <p:attrNameLst>
                                          <p:attrName>ppt_y</p:attrName>
                                        </p:attrNameLst>
                                      </p:cBhvr>
                                      <p:tavLst>
                                        <p:tav tm="0">
                                          <p:val>
                                            <p:strVal val="#ppt_y+1"/>
                                          </p:val>
                                        </p:tav>
                                        <p:tav tm="100000">
                                          <p:val>
                                            <p:strVal val="#ppt_y-.03"/>
                                          </p:val>
                                        </p:tav>
                                      </p:tavLst>
                                    </p:anim>
                                    <p:anim calcmode="lin" valueType="num">
                                      <p:cBhvr>
                                        <p:cTn id="295" dur="100" accel="100000" fill="hold">
                                          <p:stCondLst>
                                            <p:cond delay="900"/>
                                          </p:stCondLst>
                                        </p:cTn>
                                        <p:tgtEl>
                                          <p:spTgt spid="7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32" grpId="0" animBg="1"/>
      <p:bldP spid="73" grpId="0"/>
      <p:bldP spid="75" grpId="0" animBg="1"/>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Enterprise Scale Platform</a:t>
            </a:r>
            <a:endParaRPr lang="en-US" dirty="0">
              <a:latin typeface="Trebuchet MS"/>
              <a:cs typeface="Trebuchet MS"/>
            </a:endParaRPr>
          </a:p>
        </p:txBody>
      </p:sp>
      <p:grpSp>
        <p:nvGrpSpPr>
          <p:cNvPr id="4" name="Group 3"/>
          <p:cNvGrpSpPr/>
          <p:nvPr/>
        </p:nvGrpSpPr>
        <p:grpSpPr>
          <a:xfrm>
            <a:off x="1100902" y="942447"/>
            <a:ext cx="6426181" cy="4067703"/>
            <a:chOff x="195263" y="1308119"/>
            <a:chExt cx="8807900" cy="5275951"/>
          </a:xfrm>
        </p:grpSpPr>
        <p:sp>
          <p:nvSpPr>
            <p:cNvPr id="5" name="Rounded Rectangle 4"/>
            <p:cNvSpPr/>
            <p:nvPr/>
          </p:nvSpPr>
          <p:spPr>
            <a:xfrm>
              <a:off x="1584569" y="2122583"/>
              <a:ext cx="1959189" cy="733789"/>
            </a:xfrm>
            <a:prstGeom prst="roundRect">
              <a:avLst>
                <a:gd name="adj" fmla="val 0"/>
              </a:avLst>
            </a:prstGeom>
            <a:solidFill>
              <a:srgbClr val="0066A4"/>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Commander Server</a:t>
              </a:r>
              <a:endParaRPr lang="en-US" sz="1000" dirty="0">
                <a:solidFill>
                  <a:srgbClr val="FFFFFF"/>
                </a:solidFill>
                <a:latin typeface="Trebuchet MS"/>
                <a:cs typeface="Trebuchet MS"/>
              </a:endParaRPr>
            </a:p>
          </p:txBody>
        </p:sp>
        <p:sp>
          <p:nvSpPr>
            <p:cNvPr id="6" name="Rounded Rectangle 5"/>
            <p:cNvSpPr/>
            <p:nvPr/>
          </p:nvSpPr>
          <p:spPr>
            <a:xfrm>
              <a:off x="1410136" y="2245605"/>
              <a:ext cx="1959189" cy="733789"/>
            </a:xfrm>
            <a:prstGeom prst="roundRect">
              <a:avLst>
                <a:gd name="adj" fmla="val 0"/>
              </a:avLst>
            </a:prstGeom>
            <a:solidFill>
              <a:srgbClr val="0066A4"/>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Commander Server</a:t>
              </a:r>
              <a:endParaRPr lang="en-US" sz="1000" dirty="0">
                <a:solidFill>
                  <a:srgbClr val="FFFFFF"/>
                </a:solidFill>
                <a:latin typeface="Trebuchet MS"/>
                <a:cs typeface="Trebuchet MS"/>
              </a:endParaRPr>
            </a:p>
          </p:txBody>
        </p:sp>
        <p:cxnSp>
          <p:nvCxnSpPr>
            <p:cNvPr id="7" name="Elbow Connector 6"/>
            <p:cNvCxnSpPr>
              <a:stCxn id="24" idx="1"/>
            </p:cNvCxnSpPr>
            <p:nvPr/>
          </p:nvCxnSpPr>
          <p:spPr>
            <a:xfrm rot="10800000">
              <a:off x="1158206" y="4786070"/>
              <a:ext cx="327694" cy="1304384"/>
            </a:xfrm>
            <a:prstGeom prst="bentConnector2">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201613" y="1309342"/>
              <a:ext cx="3997816" cy="3831918"/>
            </a:xfrm>
            <a:prstGeom prst="roundRect">
              <a:avLst>
                <a:gd name="adj" fmla="val 0"/>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9" name="Rounded Rectangle 8"/>
            <p:cNvSpPr/>
            <p:nvPr/>
          </p:nvSpPr>
          <p:spPr>
            <a:xfrm>
              <a:off x="1246719" y="2379643"/>
              <a:ext cx="1959189" cy="733789"/>
            </a:xfrm>
            <a:prstGeom prst="roundRect">
              <a:avLst>
                <a:gd name="adj" fmla="val 0"/>
              </a:avLst>
            </a:prstGeom>
            <a:solidFill>
              <a:srgbClr val="0066A4"/>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Commander Server</a:t>
              </a:r>
              <a:endParaRPr lang="en-US" sz="1000" dirty="0">
                <a:solidFill>
                  <a:srgbClr val="FFFFFF"/>
                </a:solidFill>
                <a:latin typeface="Trebuchet MS"/>
                <a:cs typeface="Trebuchet MS"/>
              </a:endParaRPr>
            </a:p>
          </p:txBody>
        </p:sp>
        <p:sp>
          <p:nvSpPr>
            <p:cNvPr id="10" name="Rounded Rectangle 9"/>
            <p:cNvSpPr/>
            <p:nvPr/>
          </p:nvSpPr>
          <p:spPr>
            <a:xfrm>
              <a:off x="1027822" y="4018737"/>
              <a:ext cx="1383020" cy="75329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Web Server</a:t>
              </a:r>
              <a:endParaRPr lang="en-US" sz="1000" dirty="0">
                <a:solidFill>
                  <a:srgbClr val="FFFFFF"/>
                </a:solidFill>
                <a:latin typeface="Trebuchet MS"/>
                <a:cs typeface="Trebuchet MS"/>
              </a:endParaRPr>
            </a:p>
          </p:txBody>
        </p:sp>
        <p:grpSp>
          <p:nvGrpSpPr>
            <p:cNvPr id="11" name="Group 21"/>
            <p:cNvGrpSpPr/>
            <p:nvPr/>
          </p:nvGrpSpPr>
          <p:grpSpPr>
            <a:xfrm>
              <a:off x="1249595" y="1452276"/>
              <a:ext cx="2292774" cy="606256"/>
              <a:chOff x="737461" y="3224064"/>
              <a:chExt cx="2292774" cy="606256"/>
            </a:xfrm>
          </p:grpSpPr>
          <p:sp>
            <p:nvSpPr>
              <p:cNvPr id="159" name="Rounded Rectangle 158"/>
              <p:cNvSpPr/>
              <p:nvPr/>
            </p:nvSpPr>
            <p:spPr>
              <a:xfrm>
                <a:off x="737461" y="3256814"/>
                <a:ext cx="2292774" cy="573506"/>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	Database</a:t>
                </a:r>
                <a:endParaRPr lang="en-US" sz="1000" dirty="0">
                  <a:solidFill>
                    <a:srgbClr val="FFFFFF"/>
                  </a:solidFill>
                  <a:latin typeface="Trebuchet MS"/>
                  <a:cs typeface="Trebuchet MS"/>
                </a:endParaRPr>
              </a:p>
            </p:txBody>
          </p:sp>
          <p:sp>
            <p:nvSpPr>
              <p:cNvPr id="160" name="Oval 159"/>
              <p:cNvSpPr/>
              <p:nvPr/>
            </p:nvSpPr>
            <p:spPr>
              <a:xfrm>
                <a:off x="963297" y="3224064"/>
                <a:ext cx="447040" cy="447040"/>
              </a:xfrm>
              <a:prstGeom prst="ellipse">
                <a:avLst/>
              </a:prstGeom>
              <a:solidFill>
                <a:schemeClr val="tx1"/>
              </a:solidFill>
              <a:scene3d>
                <a:camera prst="perspectiveRelaxed"/>
                <a:lightRig rig="balanced" dir="t"/>
              </a:scene3d>
              <a:sp3d extrusionH="228600" contourW="12700">
                <a:extrusionClr>
                  <a:schemeClr val="tx2">
                    <a:lumMod val="75000"/>
                  </a:schemeClr>
                </a:extrusionClr>
                <a:contourClr>
                  <a:schemeClr val="tx2">
                    <a:lumMod val="7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pic>
          <p:nvPicPr>
            <p:cNvPr id="12" name="Picture 11" descr="monitor.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391" y="2617976"/>
              <a:ext cx="574545" cy="503987"/>
            </a:xfrm>
            <a:prstGeom prst="rect">
              <a:avLst/>
            </a:prstGeom>
          </p:spPr>
        </p:pic>
        <p:grpSp>
          <p:nvGrpSpPr>
            <p:cNvPr id="13" name="Group 30"/>
            <p:cNvGrpSpPr/>
            <p:nvPr/>
          </p:nvGrpSpPr>
          <p:grpSpPr>
            <a:xfrm>
              <a:off x="2531210" y="4012204"/>
              <a:ext cx="1225490" cy="843679"/>
              <a:chOff x="7396393" y="5937618"/>
              <a:chExt cx="1225490" cy="843679"/>
            </a:xfrm>
          </p:grpSpPr>
          <p:sp>
            <p:nvSpPr>
              <p:cNvPr id="126" name="Rounded Rectangle 125"/>
              <p:cNvSpPr/>
              <p:nvPr/>
            </p:nvSpPr>
            <p:spPr>
              <a:xfrm>
                <a:off x="7396393" y="5947542"/>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27" name="TextBox 126"/>
              <p:cNvSpPr txBox="1"/>
              <p:nvPr/>
            </p:nvSpPr>
            <p:spPr>
              <a:xfrm>
                <a:off x="7471046" y="5958655"/>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128" name="Group 119"/>
              <p:cNvGrpSpPr/>
              <p:nvPr/>
            </p:nvGrpSpPr>
            <p:grpSpPr>
              <a:xfrm>
                <a:off x="7471045" y="6527297"/>
                <a:ext cx="690880" cy="111760"/>
                <a:chOff x="2763520" y="5912803"/>
                <a:chExt cx="690880" cy="111760"/>
              </a:xfrm>
            </p:grpSpPr>
            <p:sp>
              <p:nvSpPr>
                <p:cNvPr id="156" name="Rectangle 155"/>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57" name="Rectangle 156"/>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58" name="Rectangle 157"/>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129" name="Group 15"/>
              <p:cNvGrpSpPr/>
              <p:nvPr/>
            </p:nvGrpSpPr>
            <p:grpSpPr>
              <a:xfrm>
                <a:off x="7483964" y="5944924"/>
                <a:ext cx="838098" cy="833755"/>
                <a:chOff x="3233363" y="5330430"/>
                <a:chExt cx="838098" cy="833755"/>
              </a:xfrm>
            </p:grpSpPr>
            <p:sp>
              <p:nvSpPr>
                <p:cNvPr id="152" name="Rounded Rectangle 151"/>
                <p:cNvSpPr/>
                <p:nvPr/>
              </p:nvSpPr>
              <p:spPr>
                <a:xfrm>
                  <a:off x="3233363" y="5330430"/>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53" name="TextBox 152"/>
                <p:cNvSpPr txBox="1"/>
                <p:nvPr/>
              </p:nvSpPr>
              <p:spPr>
                <a:xfrm>
                  <a:off x="3298344" y="5351703"/>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sp>
              <p:nvSpPr>
                <p:cNvPr id="154" name="Rectangle 153"/>
                <p:cNvSpPr/>
                <p:nvPr/>
              </p:nvSpPr>
              <p:spPr>
                <a:xfrm>
                  <a:off x="3876975" y="5910185"/>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55" name="Rectangle 154"/>
                <p:cNvSpPr/>
                <p:nvPr/>
              </p:nvSpPr>
              <p:spPr>
                <a:xfrm>
                  <a:off x="3602655" y="5696825"/>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130" name="Group 17"/>
              <p:cNvGrpSpPr/>
              <p:nvPr/>
            </p:nvGrpSpPr>
            <p:grpSpPr>
              <a:xfrm>
                <a:off x="7580313" y="5947542"/>
                <a:ext cx="838098" cy="833755"/>
                <a:chOff x="4159395" y="5333048"/>
                <a:chExt cx="838098" cy="833755"/>
              </a:xfrm>
            </p:grpSpPr>
            <p:sp>
              <p:nvSpPr>
                <p:cNvPr id="146" name="Rounded Rectangle 145"/>
                <p:cNvSpPr/>
                <p:nvPr/>
              </p:nvSpPr>
              <p:spPr>
                <a:xfrm>
                  <a:off x="4159395" y="5333048"/>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47" name="TextBox 146"/>
                <p:cNvSpPr txBox="1"/>
                <p:nvPr/>
              </p:nvSpPr>
              <p:spPr>
                <a:xfrm>
                  <a:off x="4224376" y="5354321"/>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148" name="Group 123"/>
                <p:cNvGrpSpPr/>
                <p:nvPr/>
              </p:nvGrpSpPr>
              <p:grpSpPr>
                <a:xfrm>
                  <a:off x="4223887" y="5912803"/>
                  <a:ext cx="690880" cy="111760"/>
                  <a:chOff x="2763520" y="5912803"/>
                  <a:chExt cx="690880" cy="111760"/>
                </a:xfrm>
              </p:grpSpPr>
              <p:sp>
                <p:nvSpPr>
                  <p:cNvPr id="150" name="Rectangle 149"/>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51" name="Rectangle 150"/>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sp>
              <p:nvSpPr>
                <p:cNvPr id="149" name="Rectangle 148"/>
                <p:cNvSpPr/>
                <p:nvPr/>
              </p:nvSpPr>
              <p:spPr>
                <a:xfrm>
                  <a:off x="4528687" y="569944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131" name="Group 18"/>
              <p:cNvGrpSpPr/>
              <p:nvPr/>
            </p:nvGrpSpPr>
            <p:grpSpPr>
              <a:xfrm>
                <a:off x="7676926" y="5947542"/>
                <a:ext cx="838098" cy="833755"/>
                <a:chOff x="5106057" y="5333048"/>
                <a:chExt cx="838098" cy="833755"/>
              </a:xfrm>
            </p:grpSpPr>
            <p:sp>
              <p:nvSpPr>
                <p:cNvPr id="142" name="Rounded Rectangle 141"/>
                <p:cNvSpPr/>
                <p:nvPr/>
              </p:nvSpPr>
              <p:spPr>
                <a:xfrm>
                  <a:off x="5106057" y="5333048"/>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43" name="TextBox 142"/>
                <p:cNvSpPr txBox="1"/>
                <p:nvPr/>
              </p:nvSpPr>
              <p:spPr>
                <a:xfrm>
                  <a:off x="5170549" y="5334000"/>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sp>
              <p:nvSpPr>
                <p:cNvPr id="144" name="Rectangle 143"/>
                <p:cNvSpPr/>
                <p:nvPr/>
              </p:nvSpPr>
              <p:spPr>
                <a:xfrm>
                  <a:off x="5759829" y="5903278"/>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45" name="Rectangle 144"/>
                <p:cNvSpPr/>
                <p:nvPr/>
              </p:nvSpPr>
              <p:spPr>
                <a:xfrm>
                  <a:off x="5485509" y="5689918"/>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132" name="Group 19"/>
              <p:cNvGrpSpPr/>
              <p:nvPr/>
            </p:nvGrpSpPr>
            <p:grpSpPr>
              <a:xfrm>
                <a:off x="7783785" y="5937618"/>
                <a:ext cx="838098" cy="833755"/>
                <a:chOff x="6052800" y="5333365"/>
                <a:chExt cx="838098" cy="833755"/>
              </a:xfrm>
            </p:grpSpPr>
            <p:sp>
              <p:nvSpPr>
                <p:cNvPr id="133" name="Rounded Rectangle 132"/>
                <p:cNvSpPr/>
                <p:nvPr/>
              </p:nvSpPr>
              <p:spPr>
                <a:xfrm>
                  <a:off x="6052800" y="5333365"/>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34" name="TextBox 133"/>
                <p:cNvSpPr txBox="1"/>
                <p:nvPr/>
              </p:nvSpPr>
              <p:spPr>
                <a:xfrm>
                  <a:off x="6117292" y="5334001"/>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135" name="Group 129"/>
                <p:cNvGrpSpPr/>
                <p:nvPr/>
              </p:nvGrpSpPr>
              <p:grpSpPr>
                <a:xfrm>
                  <a:off x="6127452" y="5903278"/>
                  <a:ext cx="690880" cy="111760"/>
                  <a:chOff x="2763520" y="5912803"/>
                  <a:chExt cx="690880" cy="111760"/>
                </a:xfrm>
              </p:grpSpPr>
              <p:sp>
                <p:nvSpPr>
                  <p:cNvPr id="139" name="Rectangle 138"/>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40" name="Rectangle 139"/>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41" name="Rectangle 140"/>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136" name="Group 133"/>
                <p:cNvGrpSpPr/>
                <p:nvPr/>
              </p:nvGrpSpPr>
              <p:grpSpPr>
                <a:xfrm>
                  <a:off x="6127452" y="5689918"/>
                  <a:ext cx="416560" cy="111760"/>
                  <a:chOff x="2763520" y="5912803"/>
                  <a:chExt cx="416560" cy="111760"/>
                </a:xfrm>
              </p:grpSpPr>
              <p:sp>
                <p:nvSpPr>
                  <p:cNvPr id="137" name="Rectangle 136"/>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38" name="Rectangle 137"/>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grpSp>
        <p:grpSp>
          <p:nvGrpSpPr>
            <p:cNvPr id="14" name="Group 2"/>
            <p:cNvGrpSpPr/>
            <p:nvPr/>
          </p:nvGrpSpPr>
          <p:grpSpPr>
            <a:xfrm>
              <a:off x="1249596" y="3177469"/>
              <a:ext cx="1089216" cy="754063"/>
              <a:chOff x="1249596" y="3177469"/>
              <a:chExt cx="1089216" cy="754063"/>
            </a:xfrm>
          </p:grpSpPr>
          <p:sp>
            <p:nvSpPr>
              <p:cNvPr id="124" name="Rounded Rectangle 123"/>
              <p:cNvSpPr/>
              <p:nvPr/>
            </p:nvSpPr>
            <p:spPr>
              <a:xfrm>
                <a:off x="1249596" y="3177469"/>
                <a:ext cx="1089216" cy="75406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600" dirty="0" smtClean="0">
                  <a:solidFill>
                    <a:srgbClr val="FFFFFF"/>
                  </a:solidFill>
                  <a:latin typeface="Trebuchet MS"/>
                  <a:cs typeface="Trebuchet MS"/>
                </a:endParaRPr>
              </a:p>
              <a:p>
                <a:pPr algn="ctr"/>
                <a:r>
                  <a:rPr lang="en-US" sz="700" dirty="0" smtClean="0">
                    <a:solidFill>
                      <a:srgbClr val="FFFFFF"/>
                    </a:solidFill>
                    <a:latin typeface="Trebuchet MS"/>
                    <a:cs typeface="Trebuchet MS"/>
                  </a:rPr>
                  <a:t>Workspace</a:t>
                </a:r>
                <a:endParaRPr lang="en-US" sz="700" dirty="0">
                  <a:solidFill>
                    <a:srgbClr val="FFFFFF"/>
                  </a:solidFill>
                  <a:latin typeface="Trebuchet MS"/>
                  <a:cs typeface="Trebuchet MS"/>
                </a:endParaRPr>
              </a:p>
            </p:txBody>
          </p:sp>
          <p:sp>
            <p:nvSpPr>
              <p:cNvPr id="125" name="AutoShape 84"/>
              <p:cNvSpPr>
                <a:spLocks noChangeArrowheads="1"/>
              </p:cNvSpPr>
              <p:nvPr/>
            </p:nvSpPr>
            <p:spPr bwMode="auto">
              <a:xfrm>
                <a:off x="1625578" y="3253685"/>
                <a:ext cx="381000" cy="399660"/>
              </a:xfrm>
              <a:prstGeom prst="flowChartMultidocument">
                <a:avLst/>
              </a:prstGeom>
              <a:solidFill>
                <a:schemeClr val="bg1"/>
              </a:solidFill>
              <a:ln w="12700">
                <a:solidFill>
                  <a:schemeClr val="tx1"/>
                </a:solidFill>
                <a:miter lim="800000"/>
                <a:headEnd/>
                <a:tailEnd/>
              </a:ln>
              <a:effectLst/>
            </p:spPr>
            <p:txBody>
              <a:bodyPr anchor="ctr">
                <a:spAutoFit/>
              </a:bodyPr>
              <a:lstStyle/>
              <a:p>
                <a:endParaRPr lang="en-US" sz="1000" dirty="0">
                  <a:solidFill>
                    <a:srgbClr val="003A63"/>
                  </a:solidFill>
                  <a:latin typeface="Trebuchet MS"/>
                  <a:cs typeface="Trebuchet MS"/>
                </a:endParaRPr>
              </a:p>
            </p:txBody>
          </p:sp>
        </p:grpSp>
        <p:grpSp>
          <p:nvGrpSpPr>
            <p:cNvPr id="15" name="Group 1"/>
            <p:cNvGrpSpPr/>
            <p:nvPr/>
          </p:nvGrpSpPr>
          <p:grpSpPr>
            <a:xfrm>
              <a:off x="2391031" y="3177469"/>
              <a:ext cx="1161247" cy="754063"/>
              <a:chOff x="2391031" y="3177469"/>
              <a:chExt cx="1161247" cy="754063"/>
            </a:xfrm>
          </p:grpSpPr>
          <p:sp>
            <p:nvSpPr>
              <p:cNvPr id="122" name="Rounded Rectangle 121"/>
              <p:cNvSpPr/>
              <p:nvPr/>
            </p:nvSpPr>
            <p:spPr>
              <a:xfrm>
                <a:off x="2391031" y="3177469"/>
                <a:ext cx="1161247" cy="75406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600" dirty="0" smtClean="0">
                  <a:solidFill>
                    <a:srgbClr val="FFFFFF"/>
                  </a:solidFill>
                  <a:latin typeface="Trebuchet MS"/>
                  <a:cs typeface="Trebuchet MS"/>
                </a:endParaRPr>
              </a:p>
              <a:p>
                <a:pPr algn="ctr"/>
                <a:r>
                  <a:rPr lang="en-US" sz="700" dirty="0" smtClean="0">
                    <a:solidFill>
                      <a:srgbClr val="FFFFFF"/>
                    </a:solidFill>
                    <a:latin typeface="Trebuchet MS"/>
                    <a:cs typeface="Trebuchet MS"/>
                  </a:rPr>
                  <a:t>Repository 1</a:t>
                </a:r>
                <a:endParaRPr lang="en-US" sz="700" dirty="0">
                  <a:solidFill>
                    <a:srgbClr val="FFFFFF"/>
                  </a:solidFill>
                  <a:latin typeface="Trebuchet MS"/>
                  <a:cs typeface="Trebuchet MS"/>
                </a:endParaRPr>
              </a:p>
            </p:txBody>
          </p:sp>
          <p:sp>
            <p:nvSpPr>
              <p:cNvPr id="123" name="AutoShape 84"/>
              <p:cNvSpPr>
                <a:spLocks noChangeArrowheads="1"/>
              </p:cNvSpPr>
              <p:nvPr/>
            </p:nvSpPr>
            <p:spPr bwMode="auto">
              <a:xfrm>
                <a:off x="2759302" y="3253685"/>
                <a:ext cx="381000" cy="399660"/>
              </a:xfrm>
              <a:prstGeom prst="flowChartMultidocument">
                <a:avLst/>
              </a:prstGeom>
              <a:solidFill>
                <a:schemeClr val="bg1"/>
              </a:solidFill>
              <a:ln w="12700">
                <a:solidFill>
                  <a:schemeClr val="tx1"/>
                </a:solidFill>
                <a:miter lim="800000"/>
                <a:headEnd/>
                <a:tailEnd/>
              </a:ln>
              <a:effectLst/>
            </p:spPr>
            <p:txBody>
              <a:bodyPr anchor="ctr">
                <a:spAutoFit/>
              </a:bodyPr>
              <a:lstStyle/>
              <a:p>
                <a:endParaRPr lang="en-US" sz="1000" dirty="0">
                  <a:solidFill>
                    <a:srgbClr val="003A63"/>
                  </a:solidFill>
                  <a:latin typeface="Trebuchet MS"/>
                  <a:cs typeface="Trebuchet MS"/>
                </a:endParaRPr>
              </a:p>
            </p:txBody>
          </p:sp>
        </p:grpSp>
        <p:sp>
          <p:nvSpPr>
            <p:cNvPr id="16" name="Line 72"/>
            <p:cNvSpPr>
              <a:spLocks noChangeShapeType="1"/>
            </p:cNvSpPr>
            <p:nvPr/>
          </p:nvSpPr>
          <p:spPr bwMode="auto">
            <a:xfrm rot="16200000" flipV="1">
              <a:off x="5047132" y="3229526"/>
              <a:ext cx="162248" cy="0"/>
            </a:xfrm>
            <a:prstGeom prst="line">
              <a:avLst/>
            </a:prstGeom>
            <a:noFill/>
            <a:ln w="19050" cap="rnd" cmpd="sng">
              <a:solidFill>
                <a:schemeClr val="bg1">
                  <a:lumMod val="50000"/>
                </a:schemeClr>
              </a:solidFill>
              <a:prstDash val="sysDot"/>
              <a:round/>
              <a:headEnd/>
              <a:tailEnd type="triangle" w="med" len="med"/>
            </a:ln>
            <a:effectLst/>
          </p:spPr>
          <p:txBody>
            <a:bodyPr wrap="square" anchor="ctr">
              <a:spAutoFit/>
            </a:bodyPr>
            <a:lstStyle/>
            <a:p>
              <a:endParaRPr lang="en-US" sz="1000" dirty="0">
                <a:solidFill>
                  <a:srgbClr val="003A63"/>
                </a:solidFill>
                <a:latin typeface="Trebuchet MS"/>
                <a:cs typeface="Trebuchet MS"/>
              </a:endParaRPr>
            </a:p>
          </p:txBody>
        </p:sp>
        <p:sp>
          <p:nvSpPr>
            <p:cNvPr id="17" name="Text Box 5"/>
            <p:cNvSpPr txBox="1">
              <a:spLocks noChangeArrowheads="1"/>
            </p:cNvSpPr>
            <p:nvPr/>
          </p:nvSpPr>
          <p:spPr bwMode="auto">
            <a:xfrm>
              <a:off x="7193148" y="3505199"/>
              <a:ext cx="597008" cy="179638"/>
            </a:xfrm>
            <a:prstGeom prst="rect">
              <a:avLst/>
            </a:prstGeom>
            <a:noFill/>
            <a:ln w="9525">
              <a:noFill/>
              <a:miter lim="800000"/>
              <a:headEnd/>
              <a:tailEnd/>
            </a:ln>
            <a:effectLst/>
          </p:spPr>
          <p:txBody>
            <a:bodyPr wrap="none" lIns="0" tIns="0" rIns="0" bIns="0">
              <a:spAutoFit/>
            </a:bodyPr>
            <a:lstStyle/>
            <a:p>
              <a:pPr algn="ctr">
                <a:spcBef>
                  <a:spcPct val="0"/>
                </a:spcBef>
              </a:pPr>
              <a:r>
                <a:rPr lang="en-US" sz="900" dirty="0" smtClean="0">
                  <a:solidFill>
                    <a:srgbClr val="003A63"/>
                  </a:solidFill>
                  <a:latin typeface="Trebuchet MS"/>
                  <a:cs typeface="Trebuchet MS"/>
                </a:rPr>
                <a:t>Browser</a:t>
              </a:r>
              <a:endParaRPr lang="en-US" sz="900" dirty="0">
                <a:solidFill>
                  <a:srgbClr val="003A63"/>
                </a:solidFill>
                <a:latin typeface="Trebuchet MS"/>
                <a:cs typeface="Trebuchet MS"/>
              </a:endParaRPr>
            </a:p>
          </p:txBody>
        </p:sp>
        <p:sp>
          <p:nvSpPr>
            <p:cNvPr id="18" name="Rounded Rectangle 17"/>
            <p:cNvSpPr/>
            <p:nvPr/>
          </p:nvSpPr>
          <p:spPr>
            <a:xfrm>
              <a:off x="5485506" y="1308119"/>
              <a:ext cx="3517657" cy="2525300"/>
            </a:xfrm>
            <a:prstGeom prst="roundRect">
              <a:avLst>
                <a:gd name="adj" fmla="val 0"/>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nvGrpSpPr>
            <p:cNvPr id="19" name="Group 199"/>
            <p:cNvGrpSpPr/>
            <p:nvPr/>
          </p:nvGrpSpPr>
          <p:grpSpPr>
            <a:xfrm>
              <a:off x="5695102" y="1409626"/>
              <a:ext cx="1225490" cy="843679"/>
              <a:chOff x="7396393" y="5937618"/>
              <a:chExt cx="1225490" cy="843679"/>
            </a:xfrm>
          </p:grpSpPr>
          <p:sp>
            <p:nvSpPr>
              <p:cNvPr id="89" name="Rounded Rectangle 88"/>
              <p:cNvSpPr/>
              <p:nvPr/>
            </p:nvSpPr>
            <p:spPr>
              <a:xfrm>
                <a:off x="7396393" y="5947542"/>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90" name="TextBox 89"/>
              <p:cNvSpPr txBox="1"/>
              <p:nvPr/>
            </p:nvSpPr>
            <p:spPr>
              <a:xfrm>
                <a:off x="7471046" y="5958655"/>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91" name="Group 202"/>
              <p:cNvGrpSpPr/>
              <p:nvPr/>
            </p:nvGrpSpPr>
            <p:grpSpPr>
              <a:xfrm>
                <a:off x="7471045" y="6527297"/>
                <a:ext cx="690880" cy="111760"/>
                <a:chOff x="2763520" y="5912803"/>
                <a:chExt cx="690880" cy="111760"/>
              </a:xfrm>
            </p:grpSpPr>
            <p:sp>
              <p:nvSpPr>
                <p:cNvPr id="119" name="Rectangle 118"/>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20" name="Rectangle 119"/>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21" name="Rectangle 120"/>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92" name="Group 203"/>
              <p:cNvGrpSpPr/>
              <p:nvPr/>
            </p:nvGrpSpPr>
            <p:grpSpPr>
              <a:xfrm>
                <a:off x="7483964" y="5944924"/>
                <a:ext cx="838098" cy="833755"/>
                <a:chOff x="3233363" y="5330430"/>
                <a:chExt cx="838098" cy="833755"/>
              </a:xfrm>
            </p:grpSpPr>
            <p:sp>
              <p:nvSpPr>
                <p:cNvPr id="115" name="Rounded Rectangle 114"/>
                <p:cNvSpPr/>
                <p:nvPr/>
              </p:nvSpPr>
              <p:spPr>
                <a:xfrm>
                  <a:off x="3233363" y="5330430"/>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16" name="TextBox 115"/>
                <p:cNvSpPr txBox="1"/>
                <p:nvPr/>
              </p:nvSpPr>
              <p:spPr>
                <a:xfrm>
                  <a:off x="3298344" y="5351703"/>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sp>
              <p:nvSpPr>
                <p:cNvPr id="117" name="Rectangle 116"/>
                <p:cNvSpPr/>
                <p:nvPr/>
              </p:nvSpPr>
              <p:spPr>
                <a:xfrm>
                  <a:off x="3876975" y="5910185"/>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18" name="Rectangle 117"/>
                <p:cNvSpPr/>
                <p:nvPr/>
              </p:nvSpPr>
              <p:spPr>
                <a:xfrm>
                  <a:off x="3602655" y="5696825"/>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93" name="Group 204"/>
              <p:cNvGrpSpPr/>
              <p:nvPr/>
            </p:nvGrpSpPr>
            <p:grpSpPr>
              <a:xfrm>
                <a:off x="7580313" y="5947542"/>
                <a:ext cx="838098" cy="833755"/>
                <a:chOff x="4159395" y="5333048"/>
                <a:chExt cx="838098" cy="833755"/>
              </a:xfrm>
            </p:grpSpPr>
            <p:sp>
              <p:nvSpPr>
                <p:cNvPr id="109" name="Rounded Rectangle 108"/>
                <p:cNvSpPr/>
                <p:nvPr/>
              </p:nvSpPr>
              <p:spPr>
                <a:xfrm>
                  <a:off x="4159395" y="5333048"/>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10" name="TextBox 109"/>
                <p:cNvSpPr txBox="1"/>
                <p:nvPr/>
              </p:nvSpPr>
              <p:spPr>
                <a:xfrm>
                  <a:off x="4224376" y="5354321"/>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111" name="Group 222"/>
                <p:cNvGrpSpPr/>
                <p:nvPr/>
              </p:nvGrpSpPr>
              <p:grpSpPr>
                <a:xfrm>
                  <a:off x="4223887" y="5912803"/>
                  <a:ext cx="690880" cy="111760"/>
                  <a:chOff x="2763520" y="5912803"/>
                  <a:chExt cx="690880" cy="111760"/>
                </a:xfrm>
              </p:grpSpPr>
              <p:sp>
                <p:nvSpPr>
                  <p:cNvPr id="113" name="Rectangle 112"/>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14" name="Rectangle 113"/>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sp>
              <p:nvSpPr>
                <p:cNvPr id="112" name="Rectangle 111"/>
                <p:cNvSpPr/>
                <p:nvPr/>
              </p:nvSpPr>
              <p:spPr>
                <a:xfrm>
                  <a:off x="4528687" y="569944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94" name="Group 205"/>
              <p:cNvGrpSpPr/>
              <p:nvPr/>
            </p:nvGrpSpPr>
            <p:grpSpPr>
              <a:xfrm>
                <a:off x="7676926" y="5947542"/>
                <a:ext cx="838098" cy="833755"/>
                <a:chOff x="5106057" y="5333048"/>
                <a:chExt cx="838098" cy="833755"/>
              </a:xfrm>
            </p:grpSpPr>
            <p:sp>
              <p:nvSpPr>
                <p:cNvPr id="105" name="Rounded Rectangle 104"/>
                <p:cNvSpPr/>
                <p:nvPr/>
              </p:nvSpPr>
              <p:spPr>
                <a:xfrm>
                  <a:off x="5106057" y="5333048"/>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06" name="TextBox 105"/>
                <p:cNvSpPr txBox="1"/>
                <p:nvPr/>
              </p:nvSpPr>
              <p:spPr>
                <a:xfrm>
                  <a:off x="5170549" y="5334000"/>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sp>
              <p:nvSpPr>
                <p:cNvPr id="107" name="Rectangle 106"/>
                <p:cNvSpPr/>
                <p:nvPr/>
              </p:nvSpPr>
              <p:spPr>
                <a:xfrm>
                  <a:off x="5759829" y="5903278"/>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08" name="Rectangle 107"/>
                <p:cNvSpPr/>
                <p:nvPr/>
              </p:nvSpPr>
              <p:spPr>
                <a:xfrm>
                  <a:off x="5485509" y="5689918"/>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95" name="Group 206"/>
              <p:cNvGrpSpPr/>
              <p:nvPr/>
            </p:nvGrpSpPr>
            <p:grpSpPr>
              <a:xfrm>
                <a:off x="7783785" y="5937618"/>
                <a:ext cx="838098" cy="833755"/>
                <a:chOff x="6052800" y="5333365"/>
                <a:chExt cx="838098" cy="833755"/>
              </a:xfrm>
            </p:grpSpPr>
            <p:sp>
              <p:nvSpPr>
                <p:cNvPr id="96" name="Rounded Rectangle 95"/>
                <p:cNvSpPr/>
                <p:nvPr/>
              </p:nvSpPr>
              <p:spPr>
                <a:xfrm>
                  <a:off x="6052800" y="5333365"/>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97" name="TextBox 96"/>
                <p:cNvSpPr txBox="1"/>
                <p:nvPr/>
              </p:nvSpPr>
              <p:spPr>
                <a:xfrm>
                  <a:off x="6117292" y="5334001"/>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98" name="Group 209"/>
                <p:cNvGrpSpPr/>
                <p:nvPr/>
              </p:nvGrpSpPr>
              <p:grpSpPr>
                <a:xfrm>
                  <a:off x="6127452" y="5903278"/>
                  <a:ext cx="690880" cy="111760"/>
                  <a:chOff x="2763520" y="5912803"/>
                  <a:chExt cx="690880" cy="111760"/>
                </a:xfrm>
              </p:grpSpPr>
              <p:sp>
                <p:nvSpPr>
                  <p:cNvPr id="102" name="Rectangle 101"/>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03" name="Rectangle 102"/>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04" name="Rectangle 103"/>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99" name="Group 210"/>
                <p:cNvGrpSpPr/>
                <p:nvPr/>
              </p:nvGrpSpPr>
              <p:grpSpPr>
                <a:xfrm>
                  <a:off x="6127452" y="5689918"/>
                  <a:ext cx="416560" cy="111760"/>
                  <a:chOff x="2763520" y="5912803"/>
                  <a:chExt cx="416560" cy="111760"/>
                </a:xfrm>
              </p:grpSpPr>
              <p:sp>
                <p:nvSpPr>
                  <p:cNvPr id="100" name="Rectangle 99"/>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101" name="Rectangle 100"/>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grpSp>
        <p:sp>
          <p:nvSpPr>
            <p:cNvPr id="20" name="Rounded Rectangle 19"/>
            <p:cNvSpPr/>
            <p:nvPr/>
          </p:nvSpPr>
          <p:spPr>
            <a:xfrm>
              <a:off x="5842285" y="2399343"/>
              <a:ext cx="1505108" cy="75329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Web Server</a:t>
              </a:r>
              <a:endParaRPr lang="en-US" sz="1000" dirty="0">
                <a:solidFill>
                  <a:srgbClr val="FFFFFF"/>
                </a:solidFill>
                <a:latin typeface="Trebuchet MS"/>
                <a:cs typeface="Trebuchet MS"/>
              </a:endParaRPr>
            </a:p>
          </p:txBody>
        </p:sp>
        <p:pic>
          <p:nvPicPr>
            <p:cNvPr id="21" name="Picture 20" descr="monitor.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6169" y="3326190"/>
              <a:ext cx="440393" cy="386310"/>
            </a:xfrm>
            <a:prstGeom prst="rect">
              <a:avLst/>
            </a:prstGeom>
          </p:spPr>
        </p:pic>
        <p:sp>
          <p:nvSpPr>
            <p:cNvPr id="22" name="Text Box 92"/>
            <p:cNvSpPr txBox="1">
              <a:spLocks noChangeArrowheads="1"/>
            </p:cNvSpPr>
            <p:nvPr/>
          </p:nvSpPr>
          <p:spPr bwMode="auto">
            <a:xfrm>
              <a:off x="7785100" y="1320800"/>
              <a:ext cx="1206500" cy="299397"/>
            </a:xfrm>
            <a:prstGeom prst="rect">
              <a:avLst/>
            </a:prstGeom>
            <a:noFill/>
            <a:ln w="9525" algn="ctr">
              <a:noFill/>
              <a:miter lim="800000"/>
              <a:headEnd/>
              <a:tailEnd/>
            </a:ln>
            <a:effectLst/>
          </p:spPr>
          <p:txBody>
            <a:bodyPr wrap="square">
              <a:spAutoFit/>
            </a:bodyPr>
            <a:lstStyle/>
            <a:p>
              <a:pPr algn="r"/>
              <a:r>
                <a:rPr lang="en-US" sz="900" b="1" dirty="0">
                  <a:solidFill>
                    <a:srgbClr val="003A63"/>
                  </a:solidFill>
                  <a:latin typeface="Trebuchet MS"/>
                  <a:cs typeface="Trebuchet MS"/>
                </a:rPr>
                <a:t>Site </a:t>
              </a:r>
              <a:r>
                <a:rPr lang="en-US" sz="900" b="1" dirty="0" smtClean="0">
                  <a:solidFill>
                    <a:srgbClr val="003A63"/>
                  </a:solidFill>
                  <a:latin typeface="Trebuchet MS"/>
                  <a:cs typeface="Trebuchet MS"/>
                </a:rPr>
                <a:t>2</a:t>
              </a:r>
              <a:endParaRPr lang="en-US" sz="700" b="1" dirty="0">
                <a:solidFill>
                  <a:srgbClr val="003A63"/>
                </a:solidFill>
                <a:latin typeface="Trebuchet MS"/>
                <a:cs typeface="Trebuchet MS"/>
              </a:endParaRPr>
            </a:p>
          </p:txBody>
        </p:sp>
        <p:sp>
          <p:nvSpPr>
            <p:cNvPr id="23" name="Rounded Rectangle 22"/>
            <p:cNvSpPr/>
            <p:nvPr/>
          </p:nvSpPr>
          <p:spPr>
            <a:xfrm>
              <a:off x="4374490" y="2679701"/>
              <a:ext cx="941372" cy="825500"/>
            </a:xfrm>
            <a:prstGeom prst="roundRect">
              <a:avLst>
                <a:gd name="adj" fmla="val 0"/>
              </a:avLst>
            </a:prstGeom>
            <a:solidFill>
              <a:srgbClr val="7AC1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rgbClr val="FFFFFF"/>
                  </a:solidFill>
                  <a:latin typeface="Trebuchet MS"/>
                  <a:cs typeface="Trebuchet MS"/>
                </a:rPr>
                <a:t>WAN</a:t>
              </a:r>
              <a:endParaRPr lang="en-US" sz="1000" b="1" dirty="0">
                <a:solidFill>
                  <a:srgbClr val="FFFFFF"/>
                </a:solidFill>
                <a:latin typeface="Trebuchet MS"/>
                <a:cs typeface="Trebuchet MS"/>
              </a:endParaRPr>
            </a:p>
          </p:txBody>
        </p:sp>
        <p:sp>
          <p:nvSpPr>
            <p:cNvPr id="24" name="Rounded Rectangle 23"/>
            <p:cNvSpPr/>
            <p:nvPr/>
          </p:nvSpPr>
          <p:spPr>
            <a:xfrm>
              <a:off x="1485900" y="5715019"/>
              <a:ext cx="2716663" cy="750869"/>
            </a:xfrm>
            <a:prstGeom prst="roundRect">
              <a:avLst>
                <a:gd name="adj" fmla="val 0"/>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pic>
          <p:nvPicPr>
            <p:cNvPr id="25" name="Picture 24" descr="monitor.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81140" y="5865756"/>
              <a:ext cx="574399" cy="503987"/>
            </a:xfrm>
            <a:prstGeom prst="rect">
              <a:avLst/>
            </a:prstGeom>
          </p:spPr>
        </p:pic>
        <p:sp>
          <p:nvSpPr>
            <p:cNvPr id="26" name="Text Box 5"/>
            <p:cNvSpPr txBox="1">
              <a:spLocks noChangeArrowheads="1"/>
            </p:cNvSpPr>
            <p:nvPr/>
          </p:nvSpPr>
          <p:spPr bwMode="auto">
            <a:xfrm>
              <a:off x="2366692" y="6104913"/>
              <a:ext cx="752320" cy="179638"/>
            </a:xfrm>
            <a:prstGeom prst="rect">
              <a:avLst/>
            </a:prstGeom>
            <a:noFill/>
            <a:ln w="9525">
              <a:noFill/>
              <a:miter lim="800000"/>
              <a:headEnd/>
              <a:tailEnd/>
            </a:ln>
            <a:effectLst/>
          </p:spPr>
          <p:txBody>
            <a:bodyPr wrap="square" lIns="0" tIns="0" rIns="0" bIns="0">
              <a:spAutoFit/>
            </a:bodyPr>
            <a:lstStyle/>
            <a:p>
              <a:pPr algn="ctr">
                <a:spcBef>
                  <a:spcPct val="0"/>
                </a:spcBef>
              </a:pPr>
              <a:r>
                <a:rPr lang="en-US" sz="900" dirty="0" smtClean="0">
                  <a:solidFill>
                    <a:srgbClr val="003A63"/>
                  </a:solidFill>
                  <a:latin typeface="Trebuchet MS"/>
                  <a:cs typeface="Trebuchet MS"/>
                </a:rPr>
                <a:t>Browser</a:t>
              </a:r>
              <a:endParaRPr lang="en-US" sz="900" dirty="0">
                <a:solidFill>
                  <a:srgbClr val="003A63"/>
                </a:solidFill>
                <a:latin typeface="Trebuchet MS"/>
                <a:cs typeface="Trebuchet MS"/>
              </a:endParaRPr>
            </a:p>
          </p:txBody>
        </p:sp>
        <p:sp>
          <p:nvSpPr>
            <p:cNvPr id="27" name="Text Box 92"/>
            <p:cNvSpPr txBox="1">
              <a:spLocks noChangeArrowheads="1"/>
            </p:cNvSpPr>
            <p:nvPr/>
          </p:nvSpPr>
          <p:spPr bwMode="auto">
            <a:xfrm>
              <a:off x="3009900" y="5740400"/>
              <a:ext cx="1206500" cy="439116"/>
            </a:xfrm>
            <a:prstGeom prst="rect">
              <a:avLst/>
            </a:prstGeom>
            <a:noFill/>
            <a:ln w="9525" algn="ctr">
              <a:noFill/>
              <a:miter lim="800000"/>
              <a:headEnd/>
              <a:tailEnd/>
            </a:ln>
            <a:effectLst/>
          </p:spPr>
          <p:txBody>
            <a:bodyPr wrap="square">
              <a:spAutoFit/>
            </a:bodyPr>
            <a:lstStyle/>
            <a:p>
              <a:pPr algn="r"/>
              <a:r>
                <a:rPr lang="en-US" sz="900" b="1" dirty="0">
                  <a:solidFill>
                    <a:srgbClr val="003A63"/>
                  </a:solidFill>
                  <a:latin typeface="Trebuchet MS"/>
                  <a:cs typeface="Trebuchet MS"/>
                </a:rPr>
                <a:t>Site 1</a:t>
              </a:r>
              <a:br>
                <a:rPr lang="en-US" sz="900" b="1" dirty="0">
                  <a:solidFill>
                    <a:srgbClr val="003A63"/>
                  </a:solidFill>
                  <a:latin typeface="Trebuchet MS"/>
                  <a:cs typeface="Trebuchet MS"/>
                </a:rPr>
              </a:br>
              <a:r>
                <a:rPr lang="en-US" sz="700" b="1" dirty="0">
                  <a:solidFill>
                    <a:srgbClr val="003A63"/>
                  </a:solidFill>
                  <a:latin typeface="Trebuchet MS"/>
                  <a:cs typeface="Trebuchet MS"/>
                </a:rPr>
                <a:t>(web only)</a:t>
              </a:r>
            </a:p>
          </p:txBody>
        </p:sp>
        <p:sp>
          <p:nvSpPr>
            <p:cNvPr id="28" name="Rounded Rectangle 27"/>
            <p:cNvSpPr/>
            <p:nvPr/>
          </p:nvSpPr>
          <p:spPr>
            <a:xfrm>
              <a:off x="798513" y="5224523"/>
              <a:ext cx="725487" cy="388878"/>
            </a:xfrm>
            <a:prstGeom prst="roundRect">
              <a:avLst>
                <a:gd name="adj" fmla="val 0"/>
              </a:avLst>
            </a:prstGeom>
            <a:solidFill>
              <a:srgbClr val="7AC1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solidFill>
                    <a:srgbClr val="FFFFFF"/>
                  </a:solidFill>
                  <a:latin typeface="Trebuchet MS"/>
                  <a:cs typeface="Trebuchet MS"/>
                </a:rPr>
                <a:t>WAN</a:t>
              </a:r>
              <a:endParaRPr lang="en-US" sz="1000" b="1" dirty="0">
                <a:solidFill>
                  <a:srgbClr val="FFFFFF"/>
                </a:solidFill>
                <a:latin typeface="Trebuchet MS"/>
                <a:cs typeface="Trebuchet MS"/>
              </a:endParaRPr>
            </a:p>
          </p:txBody>
        </p:sp>
        <p:grpSp>
          <p:nvGrpSpPr>
            <p:cNvPr id="29" name="Group 166"/>
            <p:cNvGrpSpPr/>
            <p:nvPr/>
          </p:nvGrpSpPr>
          <p:grpSpPr>
            <a:xfrm>
              <a:off x="7104760" y="1462175"/>
              <a:ext cx="1089216" cy="754063"/>
              <a:chOff x="1249596" y="3177469"/>
              <a:chExt cx="1089216" cy="754063"/>
            </a:xfrm>
          </p:grpSpPr>
          <p:sp>
            <p:nvSpPr>
              <p:cNvPr id="87" name="Rounded Rectangle 86"/>
              <p:cNvSpPr/>
              <p:nvPr/>
            </p:nvSpPr>
            <p:spPr>
              <a:xfrm>
                <a:off x="1249596" y="3177469"/>
                <a:ext cx="1089216" cy="75406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600" dirty="0" smtClean="0">
                  <a:solidFill>
                    <a:srgbClr val="FFFFFF"/>
                  </a:solidFill>
                  <a:latin typeface="Trebuchet MS"/>
                  <a:cs typeface="Trebuchet MS"/>
                </a:endParaRPr>
              </a:p>
              <a:p>
                <a:pPr algn="ctr"/>
                <a:r>
                  <a:rPr lang="en-US" sz="700" dirty="0" smtClean="0">
                    <a:solidFill>
                      <a:srgbClr val="FFFFFF"/>
                    </a:solidFill>
                    <a:latin typeface="Trebuchet MS"/>
                    <a:cs typeface="Trebuchet MS"/>
                  </a:rPr>
                  <a:t>Workspace</a:t>
                </a:r>
                <a:endParaRPr lang="en-US" sz="700" dirty="0">
                  <a:solidFill>
                    <a:srgbClr val="FFFFFF"/>
                  </a:solidFill>
                  <a:latin typeface="Trebuchet MS"/>
                  <a:cs typeface="Trebuchet MS"/>
                </a:endParaRPr>
              </a:p>
            </p:txBody>
          </p:sp>
          <p:sp>
            <p:nvSpPr>
              <p:cNvPr id="88" name="AutoShape 84"/>
              <p:cNvSpPr>
                <a:spLocks noChangeArrowheads="1"/>
              </p:cNvSpPr>
              <p:nvPr/>
            </p:nvSpPr>
            <p:spPr bwMode="auto">
              <a:xfrm>
                <a:off x="1625578" y="3253685"/>
                <a:ext cx="381000" cy="399660"/>
              </a:xfrm>
              <a:prstGeom prst="flowChartMultidocument">
                <a:avLst/>
              </a:prstGeom>
              <a:solidFill>
                <a:schemeClr val="bg1"/>
              </a:solidFill>
              <a:ln w="12700">
                <a:solidFill>
                  <a:schemeClr val="tx1"/>
                </a:solidFill>
                <a:miter lim="800000"/>
                <a:headEnd/>
                <a:tailEnd/>
              </a:ln>
              <a:effectLst/>
            </p:spPr>
            <p:txBody>
              <a:bodyPr anchor="ctr">
                <a:spAutoFit/>
              </a:bodyPr>
              <a:lstStyle/>
              <a:p>
                <a:endParaRPr lang="en-US" sz="1000" dirty="0">
                  <a:solidFill>
                    <a:srgbClr val="003A63"/>
                  </a:solidFill>
                  <a:latin typeface="Trebuchet MS"/>
                  <a:cs typeface="Trebuchet MS"/>
                </a:endParaRPr>
              </a:p>
            </p:txBody>
          </p:sp>
        </p:grpSp>
        <p:grpSp>
          <p:nvGrpSpPr>
            <p:cNvPr id="30" name="Group 175"/>
            <p:cNvGrpSpPr/>
            <p:nvPr/>
          </p:nvGrpSpPr>
          <p:grpSpPr>
            <a:xfrm>
              <a:off x="7537893" y="2402580"/>
              <a:ext cx="1161247" cy="754063"/>
              <a:chOff x="2391031" y="3177469"/>
              <a:chExt cx="1161247" cy="754063"/>
            </a:xfrm>
          </p:grpSpPr>
          <p:sp>
            <p:nvSpPr>
              <p:cNvPr id="85" name="Rounded Rectangle 84"/>
              <p:cNvSpPr/>
              <p:nvPr/>
            </p:nvSpPr>
            <p:spPr>
              <a:xfrm>
                <a:off x="2391031" y="3177469"/>
                <a:ext cx="1161247" cy="75406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600" dirty="0" smtClean="0">
                  <a:solidFill>
                    <a:srgbClr val="FFFFFF"/>
                  </a:solidFill>
                  <a:latin typeface="Trebuchet MS"/>
                  <a:cs typeface="Trebuchet MS"/>
                </a:endParaRPr>
              </a:p>
              <a:p>
                <a:pPr algn="ctr"/>
                <a:r>
                  <a:rPr lang="en-US" sz="700" dirty="0" smtClean="0">
                    <a:solidFill>
                      <a:srgbClr val="FFFFFF"/>
                    </a:solidFill>
                    <a:latin typeface="Trebuchet MS"/>
                    <a:cs typeface="Trebuchet MS"/>
                  </a:rPr>
                  <a:t>Repository 2</a:t>
                </a:r>
                <a:endParaRPr lang="en-US" sz="700" dirty="0">
                  <a:solidFill>
                    <a:srgbClr val="FFFFFF"/>
                  </a:solidFill>
                  <a:latin typeface="Trebuchet MS"/>
                  <a:cs typeface="Trebuchet MS"/>
                </a:endParaRPr>
              </a:p>
            </p:txBody>
          </p:sp>
          <p:sp>
            <p:nvSpPr>
              <p:cNvPr id="86" name="AutoShape 84"/>
              <p:cNvSpPr>
                <a:spLocks noChangeArrowheads="1"/>
              </p:cNvSpPr>
              <p:nvPr/>
            </p:nvSpPr>
            <p:spPr bwMode="auto">
              <a:xfrm>
                <a:off x="2759302" y="3253685"/>
                <a:ext cx="381000" cy="399660"/>
              </a:xfrm>
              <a:prstGeom prst="flowChartMultidocument">
                <a:avLst/>
              </a:prstGeom>
              <a:solidFill>
                <a:schemeClr val="bg1"/>
              </a:solidFill>
              <a:ln w="12700">
                <a:solidFill>
                  <a:schemeClr val="tx1"/>
                </a:solidFill>
                <a:miter lim="800000"/>
                <a:headEnd/>
                <a:tailEnd/>
              </a:ln>
              <a:effectLst/>
            </p:spPr>
            <p:txBody>
              <a:bodyPr anchor="ctr">
                <a:spAutoFit/>
              </a:bodyPr>
              <a:lstStyle/>
              <a:p>
                <a:endParaRPr lang="en-US" sz="1000" dirty="0">
                  <a:solidFill>
                    <a:srgbClr val="003A63"/>
                  </a:solidFill>
                  <a:latin typeface="Trebuchet MS"/>
                  <a:cs typeface="Trebuchet MS"/>
                </a:endParaRPr>
              </a:p>
            </p:txBody>
          </p:sp>
        </p:grpSp>
        <p:cxnSp>
          <p:nvCxnSpPr>
            <p:cNvPr id="31" name="Elbow Connector 30"/>
            <p:cNvCxnSpPr>
              <a:stCxn id="17" idx="1"/>
              <a:endCxn id="20" idx="2"/>
            </p:cNvCxnSpPr>
            <p:nvPr/>
          </p:nvCxnSpPr>
          <p:spPr>
            <a:xfrm rot="10800000">
              <a:off x="6594839" y="3152637"/>
              <a:ext cx="598309" cy="442383"/>
            </a:xfrm>
            <a:prstGeom prst="bentConnector2">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23" idx="0"/>
            </p:cNvCxnSpPr>
            <p:nvPr/>
          </p:nvCxnSpPr>
          <p:spPr>
            <a:xfrm rot="5400000" flipH="1" flipV="1">
              <a:off x="4871140" y="2065335"/>
              <a:ext cx="588402" cy="640330"/>
            </a:xfrm>
            <a:prstGeom prst="bentConnector2">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23" idx="2"/>
              <a:endCxn id="35" idx="1"/>
            </p:cNvCxnSpPr>
            <p:nvPr/>
          </p:nvCxnSpPr>
          <p:spPr>
            <a:xfrm rot="16200000" flipH="1">
              <a:off x="4257232" y="4093145"/>
              <a:ext cx="1816219" cy="640330"/>
            </a:xfrm>
            <a:prstGeom prst="bentConnector2">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4" name="Text Box 5"/>
            <p:cNvSpPr txBox="1">
              <a:spLocks noChangeArrowheads="1"/>
            </p:cNvSpPr>
            <p:nvPr/>
          </p:nvSpPr>
          <p:spPr bwMode="auto">
            <a:xfrm>
              <a:off x="7193148" y="6255850"/>
              <a:ext cx="597008" cy="179638"/>
            </a:xfrm>
            <a:prstGeom prst="rect">
              <a:avLst/>
            </a:prstGeom>
            <a:noFill/>
            <a:ln w="9525">
              <a:noFill/>
              <a:miter lim="800000"/>
              <a:headEnd/>
              <a:tailEnd/>
            </a:ln>
            <a:effectLst/>
          </p:spPr>
          <p:txBody>
            <a:bodyPr wrap="none" lIns="0" tIns="0" rIns="0" bIns="0">
              <a:spAutoFit/>
            </a:bodyPr>
            <a:lstStyle/>
            <a:p>
              <a:pPr algn="ctr">
                <a:spcBef>
                  <a:spcPct val="0"/>
                </a:spcBef>
              </a:pPr>
              <a:r>
                <a:rPr lang="en-US" sz="900" dirty="0" smtClean="0">
                  <a:solidFill>
                    <a:srgbClr val="003A63"/>
                  </a:solidFill>
                  <a:latin typeface="Trebuchet MS"/>
                  <a:cs typeface="Trebuchet MS"/>
                </a:rPr>
                <a:t>Browser</a:t>
              </a:r>
              <a:endParaRPr lang="en-US" sz="900" dirty="0">
                <a:solidFill>
                  <a:srgbClr val="003A63"/>
                </a:solidFill>
                <a:latin typeface="Trebuchet MS"/>
                <a:cs typeface="Trebuchet MS"/>
              </a:endParaRPr>
            </a:p>
          </p:txBody>
        </p:sp>
        <p:sp>
          <p:nvSpPr>
            <p:cNvPr id="35" name="Rounded Rectangle 34"/>
            <p:cNvSpPr/>
            <p:nvPr/>
          </p:nvSpPr>
          <p:spPr>
            <a:xfrm>
              <a:off x="5485506" y="4058770"/>
              <a:ext cx="3517657" cy="2525300"/>
            </a:xfrm>
            <a:prstGeom prst="roundRect">
              <a:avLst>
                <a:gd name="adj" fmla="val 0"/>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36" name="Rounded Rectangle 35"/>
            <p:cNvSpPr/>
            <p:nvPr/>
          </p:nvSpPr>
          <p:spPr>
            <a:xfrm>
              <a:off x="5866044" y="5149994"/>
              <a:ext cx="1481349" cy="75329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FFFF"/>
                  </a:solidFill>
                  <a:latin typeface="Trebuchet MS"/>
                  <a:cs typeface="Trebuchet MS"/>
                </a:rPr>
                <a:t>Web Server</a:t>
              </a:r>
              <a:endParaRPr lang="en-US" sz="1000" dirty="0">
                <a:solidFill>
                  <a:srgbClr val="FFFFFF"/>
                </a:solidFill>
                <a:latin typeface="Trebuchet MS"/>
                <a:cs typeface="Trebuchet MS"/>
              </a:endParaRPr>
            </a:p>
          </p:txBody>
        </p:sp>
        <p:pic>
          <p:nvPicPr>
            <p:cNvPr id="37" name="Picture 36" descr="monitor.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6169" y="6076841"/>
              <a:ext cx="440393" cy="386310"/>
            </a:xfrm>
            <a:prstGeom prst="rect">
              <a:avLst/>
            </a:prstGeom>
          </p:spPr>
        </p:pic>
        <p:sp>
          <p:nvSpPr>
            <p:cNvPr id="38" name="Text Box 92"/>
            <p:cNvSpPr txBox="1">
              <a:spLocks noChangeArrowheads="1"/>
            </p:cNvSpPr>
            <p:nvPr/>
          </p:nvSpPr>
          <p:spPr bwMode="auto">
            <a:xfrm>
              <a:off x="7785100" y="4071451"/>
              <a:ext cx="1206500" cy="299397"/>
            </a:xfrm>
            <a:prstGeom prst="rect">
              <a:avLst/>
            </a:prstGeom>
            <a:noFill/>
            <a:ln w="9525" algn="ctr">
              <a:noFill/>
              <a:miter lim="800000"/>
              <a:headEnd/>
              <a:tailEnd/>
            </a:ln>
            <a:effectLst/>
          </p:spPr>
          <p:txBody>
            <a:bodyPr wrap="square">
              <a:spAutoFit/>
            </a:bodyPr>
            <a:lstStyle/>
            <a:p>
              <a:pPr algn="r"/>
              <a:r>
                <a:rPr lang="en-US" sz="900" b="1" dirty="0">
                  <a:solidFill>
                    <a:srgbClr val="003A63"/>
                  </a:solidFill>
                  <a:latin typeface="Trebuchet MS"/>
                  <a:cs typeface="Trebuchet MS"/>
                </a:rPr>
                <a:t>Site 3</a:t>
              </a:r>
              <a:endParaRPr lang="en-US" sz="700" b="1" dirty="0">
                <a:solidFill>
                  <a:srgbClr val="003A63"/>
                </a:solidFill>
                <a:latin typeface="Trebuchet MS"/>
                <a:cs typeface="Trebuchet MS"/>
              </a:endParaRPr>
            </a:p>
          </p:txBody>
        </p:sp>
        <p:grpSp>
          <p:nvGrpSpPr>
            <p:cNvPr id="39" name="Group 325"/>
            <p:cNvGrpSpPr/>
            <p:nvPr/>
          </p:nvGrpSpPr>
          <p:grpSpPr>
            <a:xfrm>
              <a:off x="7537893" y="5153231"/>
              <a:ext cx="1161247" cy="754063"/>
              <a:chOff x="2391031" y="3177469"/>
              <a:chExt cx="1161247" cy="754063"/>
            </a:xfrm>
          </p:grpSpPr>
          <p:sp>
            <p:nvSpPr>
              <p:cNvPr id="83" name="Rounded Rectangle 82"/>
              <p:cNvSpPr/>
              <p:nvPr/>
            </p:nvSpPr>
            <p:spPr>
              <a:xfrm>
                <a:off x="2391031" y="3177469"/>
                <a:ext cx="1161247" cy="75406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600" dirty="0" smtClean="0">
                  <a:solidFill>
                    <a:srgbClr val="FFFFFF"/>
                  </a:solidFill>
                  <a:latin typeface="Trebuchet MS"/>
                  <a:cs typeface="Trebuchet MS"/>
                </a:endParaRPr>
              </a:p>
              <a:p>
                <a:pPr algn="ctr"/>
                <a:r>
                  <a:rPr lang="en-US" sz="700" dirty="0" smtClean="0">
                    <a:solidFill>
                      <a:srgbClr val="FFFFFF"/>
                    </a:solidFill>
                    <a:latin typeface="Trebuchet MS"/>
                    <a:cs typeface="Trebuchet MS"/>
                  </a:rPr>
                  <a:t>Repository 3</a:t>
                </a:r>
                <a:endParaRPr lang="en-US" sz="700" dirty="0">
                  <a:solidFill>
                    <a:srgbClr val="FFFFFF"/>
                  </a:solidFill>
                  <a:latin typeface="Trebuchet MS"/>
                  <a:cs typeface="Trebuchet MS"/>
                </a:endParaRPr>
              </a:p>
            </p:txBody>
          </p:sp>
          <p:sp>
            <p:nvSpPr>
              <p:cNvPr id="84" name="AutoShape 84"/>
              <p:cNvSpPr>
                <a:spLocks noChangeArrowheads="1"/>
              </p:cNvSpPr>
              <p:nvPr/>
            </p:nvSpPr>
            <p:spPr bwMode="auto">
              <a:xfrm>
                <a:off x="2759302" y="3253685"/>
                <a:ext cx="381000" cy="399660"/>
              </a:xfrm>
              <a:prstGeom prst="flowChartMultidocument">
                <a:avLst/>
              </a:prstGeom>
              <a:solidFill>
                <a:schemeClr val="bg1"/>
              </a:solidFill>
              <a:ln w="12700">
                <a:solidFill>
                  <a:schemeClr val="tx1"/>
                </a:solidFill>
                <a:miter lim="800000"/>
                <a:headEnd/>
                <a:tailEnd/>
              </a:ln>
              <a:effectLst/>
            </p:spPr>
            <p:txBody>
              <a:bodyPr anchor="ctr">
                <a:spAutoFit/>
              </a:bodyPr>
              <a:lstStyle/>
              <a:p>
                <a:endParaRPr lang="en-US" sz="1000" dirty="0">
                  <a:solidFill>
                    <a:srgbClr val="003A63"/>
                  </a:solidFill>
                  <a:latin typeface="Trebuchet MS"/>
                  <a:cs typeface="Trebuchet MS"/>
                </a:endParaRPr>
              </a:p>
            </p:txBody>
          </p:sp>
        </p:grpSp>
        <p:cxnSp>
          <p:nvCxnSpPr>
            <p:cNvPr id="40" name="Elbow Connector 39"/>
            <p:cNvCxnSpPr>
              <a:stCxn id="34" idx="1"/>
              <a:endCxn id="36" idx="2"/>
            </p:cNvCxnSpPr>
            <p:nvPr/>
          </p:nvCxnSpPr>
          <p:spPr>
            <a:xfrm rot="10800000">
              <a:off x="6606720" y="5903288"/>
              <a:ext cx="586430" cy="442383"/>
            </a:xfrm>
            <a:prstGeom prst="bentConnector2">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3" idx="1"/>
            </p:cNvCxnSpPr>
            <p:nvPr/>
          </p:nvCxnSpPr>
          <p:spPr>
            <a:xfrm flipH="1">
              <a:off x="3543916" y="3092451"/>
              <a:ext cx="830574" cy="0"/>
            </a:xfrm>
            <a:prstGeom prst="straightConnector1">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2" idx="2"/>
              <a:endCxn id="10" idx="1"/>
            </p:cNvCxnSpPr>
            <p:nvPr/>
          </p:nvCxnSpPr>
          <p:spPr>
            <a:xfrm rot="16200000" flipH="1">
              <a:off x="203033" y="3570594"/>
              <a:ext cx="1273421" cy="376158"/>
            </a:xfrm>
            <a:prstGeom prst="bentConnector2">
              <a:avLst/>
            </a:prstGeom>
            <a:ln w="19050" cmpd="sng">
              <a:solidFill>
                <a:schemeClr val="bg1">
                  <a:lumMod val="50000"/>
                </a:schemeClr>
              </a:solidFill>
              <a:prstDash val="dot"/>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3" name="Text Box 92"/>
            <p:cNvSpPr txBox="1">
              <a:spLocks noChangeArrowheads="1"/>
            </p:cNvSpPr>
            <p:nvPr/>
          </p:nvSpPr>
          <p:spPr bwMode="auto">
            <a:xfrm>
              <a:off x="195263" y="1320800"/>
              <a:ext cx="965994" cy="299397"/>
            </a:xfrm>
            <a:prstGeom prst="rect">
              <a:avLst/>
            </a:prstGeom>
            <a:noFill/>
            <a:ln w="9525" algn="ctr">
              <a:noFill/>
              <a:miter lim="800000"/>
              <a:headEnd/>
              <a:tailEnd/>
            </a:ln>
            <a:effectLst/>
          </p:spPr>
          <p:txBody>
            <a:bodyPr wrap="square">
              <a:spAutoFit/>
            </a:bodyPr>
            <a:lstStyle/>
            <a:p>
              <a:r>
                <a:rPr lang="en-US" sz="900" b="1" dirty="0">
                  <a:solidFill>
                    <a:srgbClr val="003A63"/>
                  </a:solidFill>
                  <a:latin typeface="Trebuchet MS"/>
                  <a:cs typeface="Trebuchet MS"/>
                </a:rPr>
                <a:t>Site 1</a:t>
              </a:r>
              <a:endParaRPr lang="en-US" sz="700" b="1" dirty="0">
                <a:solidFill>
                  <a:srgbClr val="003A63"/>
                </a:solidFill>
                <a:latin typeface="Trebuchet MS"/>
                <a:cs typeface="Trebuchet MS"/>
              </a:endParaRPr>
            </a:p>
          </p:txBody>
        </p:sp>
        <p:sp>
          <p:nvSpPr>
            <p:cNvPr id="44" name="Text Box 5"/>
            <p:cNvSpPr txBox="1">
              <a:spLocks noChangeArrowheads="1"/>
            </p:cNvSpPr>
            <p:nvPr/>
          </p:nvSpPr>
          <p:spPr bwMode="auto">
            <a:xfrm>
              <a:off x="275504" y="2330337"/>
              <a:ext cx="752320" cy="179638"/>
            </a:xfrm>
            <a:prstGeom prst="rect">
              <a:avLst/>
            </a:prstGeom>
            <a:noFill/>
            <a:ln w="9525">
              <a:noFill/>
              <a:miter lim="800000"/>
              <a:headEnd/>
              <a:tailEnd/>
            </a:ln>
            <a:effectLst/>
          </p:spPr>
          <p:txBody>
            <a:bodyPr wrap="square" lIns="0" tIns="0" rIns="0" bIns="0">
              <a:spAutoFit/>
            </a:bodyPr>
            <a:lstStyle/>
            <a:p>
              <a:pPr algn="ctr">
                <a:spcBef>
                  <a:spcPct val="0"/>
                </a:spcBef>
              </a:pPr>
              <a:r>
                <a:rPr lang="en-US" sz="900" dirty="0" smtClean="0">
                  <a:solidFill>
                    <a:srgbClr val="003A63"/>
                  </a:solidFill>
                  <a:latin typeface="Trebuchet MS"/>
                  <a:cs typeface="Trebuchet MS"/>
                </a:rPr>
                <a:t>Browser</a:t>
              </a:r>
              <a:endParaRPr lang="en-US" sz="900" dirty="0">
                <a:solidFill>
                  <a:srgbClr val="003A63"/>
                </a:solidFill>
                <a:latin typeface="Trebuchet MS"/>
                <a:cs typeface="Trebuchet MS"/>
              </a:endParaRPr>
            </a:p>
          </p:txBody>
        </p:sp>
        <p:grpSp>
          <p:nvGrpSpPr>
            <p:cNvPr id="45" name="Group 335"/>
            <p:cNvGrpSpPr/>
            <p:nvPr/>
          </p:nvGrpSpPr>
          <p:grpSpPr>
            <a:xfrm>
              <a:off x="5695102" y="4172302"/>
              <a:ext cx="1225490" cy="843679"/>
              <a:chOff x="7396393" y="5937618"/>
              <a:chExt cx="1225490" cy="843679"/>
            </a:xfrm>
          </p:grpSpPr>
          <p:sp>
            <p:nvSpPr>
              <p:cNvPr id="50" name="Rounded Rectangle 49"/>
              <p:cNvSpPr/>
              <p:nvPr/>
            </p:nvSpPr>
            <p:spPr>
              <a:xfrm>
                <a:off x="7396393" y="5947542"/>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51" name="TextBox 50"/>
              <p:cNvSpPr txBox="1"/>
              <p:nvPr/>
            </p:nvSpPr>
            <p:spPr>
              <a:xfrm>
                <a:off x="7471046" y="5958655"/>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52" name="Group 338"/>
              <p:cNvGrpSpPr/>
              <p:nvPr/>
            </p:nvGrpSpPr>
            <p:grpSpPr>
              <a:xfrm>
                <a:off x="7471045" y="6527297"/>
                <a:ext cx="690880" cy="111760"/>
                <a:chOff x="2763520" y="5912803"/>
                <a:chExt cx="690880" cy="111760"/>
              </a:xfrm>
            </p:grpSpPr>
            <p:sp>
              <p:nvSpPr>
                <p:cNvPr id="80" name="Rectangle 79"/>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81" name="Rectangle 80"/>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82" name="Rectangle 81"/>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53" name="Group 339"/>
              <p:cNvGrpSpPr/>
              <p:nvPr/>
            </p:nvGrpSpPr>
            <p:grpSpPr>
              <a:xfrm>
                <a:off x="7483964" y="5944924"/>
                <a:ext cx="838098" cy="833755"/>
                <a:chOff x="3233363" y="5330430"/>
                <a:chExt cx="838098" cy="833755"/>
              </a:xfrm>
            </p:grpSpPr>
            <p:sp>
              <p:nvSpPr>
                <p:cNvPr id="76" name="Rounded Rectangle 75"/>
                <p:cNvSpPr/>
                <p:nvPr/>
              </p:nvSpPr>
              <p:spPr>
                <a:xfrm>
                  <a:off x="3233363" y="5330430"/>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77" name="TextBox 76"/>
                <p:cNvSpPr txBox="1"/>
                <p:nvPr/>
              </p:nvSpPr>
              <p:spPr>
                <a:xfrm>
                  <a:off x="3298344" y="5351703"/>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sp>
              <p:nvSpPr>
                <p:cNvPr id="78" name="Rectangle 77"/>
                <p:cNvSpPr/>
                <p:nvPr/>
              </p:nvSpPr>
              <p:spPr>
                <a:xfrm>
                  <a:off x="3876975" y="5910185"/>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79" name="Rectangle 78"/>
                <p:cNvSpPr/>
                <p:nvPr/>
              </p:nvSpPr>
              <p:spPr>
                <a:xfrm>
                  <a:off x="3602655" y="5696825"/>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54" name="Group 340"/>
              <p:cNvGrpSpPr/>
              <p:nvPr/>
            </p:nvGrpSpPr>
            <p:grpSpPr>
              <a:xfrm>
                <a:off x="7580313" y="5947542"/>
                <a:ext cx="838098" cy="833755"/>
                <a:chOff x="4159395" y="5333048"/>
                <a:chExt cx="838098" cy="833755"/>
              </a:xfrm>
            </p:grpSpPr>
            <p:sp>
              <p:nvSpPr>
                <p:cNvPr id="70" name="Rounded Rectangle 69"/>
                <p:cNvSpPr/>
                <p:nvPr/>
              </p:nvSpPr>
              <p:spPr>
                <a:xfrm>
                  <a:off x="4159395" y="5333048"/>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71" name="TextBox 70"/>
                <p:cNvSpPr txBox="1"/>
                <p:nvPr/>
              </p:nvSpPr>
              <p:spPr>
                <a:xfrm>
                  <a:off x="4224376" y="5354321"/>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72" name="Group 358"/>
                <p:cNvGrpSpPr/>
                <p:nvPr/>
              </p:nvGrpSpPr>
              <p:grpSpPr>
                <a:xfrm>
                  <a:off x="4223887" y="5912803"/>
                  <a:ext cx="690880" cy="111760"/>
                  <a:chOff x="2763520" y="5912803"/>
                  <a:chExt cx="690880" cy="111760"/>
                </a:xfrm>
              </p:grpSpPr>
              <p:sp>
                <p:nvSpPr>
                  <p:cNvPr id="74" name="Rectangle 73"/>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75" name="Rectangle 74"/>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sp>
              <p:nvSpPr>
                <p:cNvPr id="73" name="Rectangle 72"/>
                <p:cNvSpPr/>
                <p:nvPr/>
              </p:nvSpPr>
              <p:spPr>
                <a:xfrm>
                  <a:off x="4528687" y="569944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55" name="Group 341"/>
              <p:cNvGrpSpPr/>
              <p:nvPr/>
            </p:nvGrpSpPr>
            <p:grpSpPr>
              <a:xfrm>
                <a:off x="7676926" y="5947542"/>
                <a:ext cx="838098" cy="833755"/>
                <a:chOff x="5106057" y="5333048"/>
                <a:chExt cx="838098" cy="833755"/>
              </a:xfrm>
            </p:grpSpPr>
            <p:sp>
              <p:nvSpPr>
                <p:cNvPr id="66" name="Rounded Rectangle 65"/>
                <p:cNvSpPr/>
                <p:nvPr/>
              </p:nvSpPr>
              <p:spPr>
                <a:xfrm>
                  <a:off x="5106057" y="5333048"/>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67" name="TextBox 66"/>
                <p:cNvSpPr txBox="1"/>
                <p:nvPr/>
              </p:nvSpPr>
              <p:spPr>
                <a:xfrm>
                  <a:off x="5170549" y="5334000"/>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sp>
              <p:nvSpPr>
                <p:cNvPr id="68" name="Rectangle 67"/>
                <p:cNvSpPr/>
                <p:nvPr/>
              </p:nvSpPr>
              <p:spPr>
                <a:xfrm>
                  <a:off x="5759829" y="5903278"/>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69" name="Rectangle 68"/>
                <p:cNvSpPr/>
                <p:nvPr/>
              </p:nvSpPr>
              <p:spPr>
                <a:xfrm>
                  <a:off x="5485509" y="5689918"/>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56" name="Group 342"/>
              <p:cNvGrpSpPr/>
              <p:nvPr/>
            </p:nvGrpSpPr>
            <p:grpSpPr>
              <a:xfrm>
                <a:off x="7783785" y="5937618"/>
                <a:ext cx="838098" cy="833755"/>
                <a:chOff x="6052800" y="5333365"/>
                <a:chExt cx="838098" cy="833755"/>
              </a:xfrm>
            </p:grpSpPr>
            <p:sp>
              <p:nvSpPr>
                <p:cNvPr id="57" name="Rounded Rectangle 56"/>
                <p:cNvSpPr/>
                <p:nvPr/>
              </p:nvSpPr>
              <p:spPr>
                <a:xfrm>
                  <a:off x="6052800" y="5333365"/>
                  <a:ext cx="838098" cy="833755"/>
                </a:xfrm>
                <a:prstGeom prst="roundRect">
                  <a:avLst>
                    <a:gd name="adj" fmla="val 0"/>
                  </a:avLst>
                </a:prstGeom>
                <a:solidFill>
                  <a:srgbClr val="CFE1F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58" name="TextBox 57"/>
                <p:cNvSpPr txBox="1"/>
                <p:nvPr/>
              </p:nvSpPr>
              <p:spPr>
                <a:xfrm>
                  <a:off x="6117292" y="5334001"/>
                  <a:ext cx="661258" cy="299397"/>
                </a:xfrm>
                <a:prstGeom prst="rect">
                  <a:avLst/>
                </a:prstGeom>
                <a:noFill/>
              </p:spPr>
              <p:txBody>
                <a:bodyPr wrap="none" rtlCol="0">
                  <a:spAutoFit/>
                </a:bodyPr>
                <a:lstStyle/>
                <a:p>
                  <a:r>
                    <a:rPr lang="en-US" sz="900" dirty="0" smtClean="0">
                      <a:solidFill>
                        <a:srgbClr val="003A63"/>
                      </a:solidFill>
                      <a:latin typeface="Trebuchet MS"/>
                      <a:cs typeface="Trebuchet MS"/>
                    </a:rPr>
                    <a:t>Agent</a:t>
                  </a:r>
                  <a:endParaRPr lang="en-US" sz="900" dirty="0">
                    <a:solidFill>
                      <a:srgbClr val="003A63"/>
                    </a:solidFill>
                    <a:latin typeface="Trebuchet MS"/>
                    <a:cs typeface="Trebuchet MS"/>
                  </a:endParaRPr>
                </a:p>
              </p:txBody>
            </p:sp>
            <p:grpSp>
              <p:nvGrpSpPr>
                <p:cNvPr id="59" name="Group 345"/>
                <p:cNvGrpSpPr/>
                <p:nvPr/>
              </p:nvGrpSpPr>
              <p:grpSpPr>
                <a:xfrm>
                  <a:off x="6127452" y="5903278"/>
                  <a:ext cx="690880" cy="111760"/>
                  <a:chOff x="2763520" y="5912803"/>
                  <a:chExt cx="690880" cy="111760"/>
                </a:xfrm>
              </p:grpSpPr>
              <p:sp>
                <p:nvSpPr>
                  <p:cNvPr id="63" name="Rectangle 62"/>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64" name="Rectangle 63"/>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65" name="Rectangle 64"/>
                  <p:cNvSpPr/>
                  <p:nvPr/>
                </p:nvSpPr>
                <p:spPr>
                  <a:xfrm>
                    <a:off x="334264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nvGrpSpPr>
                <p:cNvPr id="60" name="Group 346"/>
                <p:cNvGrpSpPr/>
                <p:nvPr/>
              </p:nvGrpSpPr>
              <p:grpSpPr>
                <a:xfrm>
                  <a:off x="6127452" y="5689918"/>
                  <a:ext cx="416560" cy="111760"/>
                  <a:chOff x="2763520" y="5912803"/>
                  <a:chExt cx="416560" cy="111760"/>
                </a:xfrm>
              </p:grpSpPr>
              <p:sp>
                <p:nvSpPr>
                  <p:cNvPr id="61" name="Rectangle 60"/>
                  <p:cNvSpPr/>
                  <p:nvPr/>
                </p:nvSpPr>
                <p:spPr>
                  <a:xfrm>
                    <a:off x="27635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sp>
                <p:nvSpPr>
                  <p:cNvPr id="62" name="Rectangle 61"/>
                  <p:cNvSpPr/>
                  <p:nvPr/>
                </p:nvSpPr>
                <p:spPr>
                  <a:xfrm>
                    <a:off x="3068320" y="5912803"/>
                    <a:ext cx="111760" cy="1117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FFFFFF"/>
                      </a:solidFill>
                      <a:latin typeface="Trebuchet MS"/>
                      <a:cs typeface="Trebuchet MS"/>
                    </a:endParaRPr>
                  </a:p>
                </p:txBody>
              </p:sp>
            </p:grpSp>
          </p:grpSp>
        </p:grpSp>
        <p:grpSp>
          <p:nvGrpSpPr>
            <p:cNvPr id="46" name="Group 369"/>
            <p:cNvGrpSpPr/>
            <p:nvPr/>
          </p:nvGrpSpPr>
          <p:grpSpPr>
            <a:xfrm>
              <a:off x="7104760" y="4224851"/>
              <a:ext cx="1089216" cy="754063"/>
              <a:chOff x="1249596" y="3177469"/>
              <a:chExt cx="1089216" cy="754063"/>
            </a:xfrm>
          </p:grpSpPr>
          <p:sp>
            <p:nvSpPr>
              <p:cNvPr id="48" name="Rounded Rectangle 47"/>
              <p:cNvSpPr/>
              <p:nvPr/>
            </p:nvSpPr>
            <p:spPr>
              <a:xfrm>
                <a:off x="1249596" y="3177469"/>
                <a:ext cx="1089216" cy="754063"/>
              </a:xfrm>
              <a:prstGeom prst="roundRect">
                <a:avLst>
                  <a:gd name="adj" fmla="val 0"/>
                </a:avLst>
              </a:prstGeom>
              <a:solidFill>
                <a:srgbClr val="0066A4"/>
              </a:solidFill>
              <a:ln>
                <a:no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600" dirty="0" smtClean="0">
                  <a:solidFill>
                    <a:srgbClr val="FFFFFF"/>
                  </a:solidFill>
                  <a:latin typeface="Trebuchet MS"/>
                  <a:cs typeface="Trebuchet MS"/>
                </a:endParaRPr>
              </a:p>
              <a:p>
                <a:pPr algn="ctr"/>
                <a:r>
                  <a:rPr lang="en-US" sz="700" dirty="0" smtClean="0">
                    <a:solidFill>
                      <a:srgbClr val="FFFFFF"/>
                    </a:solidFill>
                    <a:latin typeface="Trebuchet MS"/>
                    <a:cs typeface="Trebuchet MS"/>
                  </a:rPr>
                  <a:t>Workspace</a:t>
                </a:r>
                <a:endParaRPr lang="en-US" sz="700" dirty="0">
                  <a:solidFill>
                    <a:srgbClr val="FFFFFF"/>
                  </a:solidFill>
                  <a:latin typeface="Trebuchet MS"/>
                  <a:cs typeface="Trebuchet MS"/>
                </a:endParaRPr>
              </a:p>
            </p:txBody>
          </p:sp>
          <p:sp>
            <p:nvSpPr>
              <p:cNvPr id="49" name="AutoShape 84"/>
              <p:cNvSpPr>
                <a:spLocks noChangeArrowheads="1"/>
              </p:cNvSpPr>
              <p:nvPr/>
            </p:nvSpPr>
            <p:spPr bwMode="auto">
              <a:xfrm>
                <a:off x="1625578" y="3253685"/>
                <a:ext cx="381000" cy="399660"/>
              </a:xfrm>
              <a:prstGeom prst="flowChartMultidocument">
                <a:avLst/>
              </a:prstGeom>
              <a:solidFill>
                <a:schemeClr val="bg1"/>
              </a:solidFill>
              <a:ln w="12700">
                <a:solidFill>
                  <a:schemeClr val="tx1"/>
                </a:solidFill>
                <a:miter lim="800000"/>
                <a:headEnd/>
                <a:tailEnd/>
              </a:ln>
              <a:effectLst/>
            </p:spPr>
            <p:txBody>
              <a:bodyPr anchor="ctr">
                <a:spAutoFit/>
              </a:bodyPr>
              <a:lstStyle/>
              <a:p>
                <a:endParaRPr lang="en-US" sz="1000" dirty="0">
                  <a:solidFill>
                    <a:srgbClr val="003A63"/>
                  </a:solidFill>
                  <a:latin typeface="Trebuchet MS"/>
                  <a:cs typeface="Trebuchet MS"/>
                </a:endParaRPr>
              </a:p>
            </p:txBody>
          </p:sp>
        </p:grpSp>
        <p:sp>
          <p:nvSpPr>
            <p:cNvPr id="47" name="TextBox 46"/>
            <p:cNvSpPr txBox="1"/>
            <p:nvPr/>
          </p:nvSpPr>
          <p:spPr>
            <a:xfrm>
              <a:off x="3591500" y="2214389"/>
              <a:ext cx="569493" cy="518956"/>
            </a:xfrm>
            <a:prstGeom prst="rect">
              <a:avLst/>
            </a:prstGeom>
            <a:noFill/>
          </p:spPr>
          <p:txBody>
            <a:bodyPr wrap="none" rtlCol="0">
              <a:spAutoFit/>
            </a:bodyPr>
            <a:lstStyle/>
            <a:p>
              <a:r>
                <a:rPr lang="en-US" sz="1000" dirty="0" smtClean="0">
                  <a:latin typeface="Trebuchet MS"/>
                  <a:cs typeface="Trebuchet MS"/>
                </a:rPr>
                <a:t>HA/</a:t>
              </a:r>
            </a:p>
            <a:p>
              <a:r>
                <a:rPr lang="en-US" sz="1000" dirty="0" smtClean="0">
                  <a:latin typeface="Trebuchet MS"/>
                  <a:cs typeface="Trebuchet MS"/>
                </a:rPr>
                <a:t>HS</a:t>
              </a:r>
              <a:endParaRPr lang="en-US" sz="1000" dirty="0">
                <a:latin typeface="Trebuchet MS"/>
                <a:cs typeface="Trebuchet MS"/>
              </a:endParaRPr>
            </a:p>
          </p:txBody>
        </p:sp>
      </p:grpSp>
    </p:spTree>
    <p:extLst>
      <p:ext uri="{BB962C8B-B14F-4D97-AF65-F5344CB8AC3E}">
        <p14:creationId xmlns:p14="http://schemas.microsoft.com/office/powerpoint/2010/main" val="41055465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Integrations to 100’s of Tools</a:t>
            </a:r>
          </a:p>
        </p:txBody>
      </p:sp>
      <p:pic>
        <p:nvPicPr>
          <p:cNvPr id="4" name="Picture 6"/>
          <p:cNvPicPr>
            <a:picLocks noChangeAspect="1" noChangeArrowheads="1"/>
          </p:cNvPicPr>
          <p:nvPr/>
        </p:nvPicPr>
        <p:blipFill rotWithShape="1">
          <a:blip r:embed="rId2"/>
          <a:srcRect t="16144" b="15871"/>
          <a:stretch/>
        </p:blipFill>
        <p:spPr bwMode="auto">
          <a:xfrm>
            <a:off x="370066" y="1813166"/>
            <a:ext cx="738620" cy="502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77"/>
          <p:cNvPicPr>
            <a:picLocks noChangeAspect="1"/>
          </p:cNvPicPr>
          <p:nvPr/>
        </p:nvPicPr>
        <p:blipFill>
          <a:blip r:embed="rId3"/>
          <a:srcRect/>
          <a:stretch>
            <a:fillRect/>
          </a:stretch>
        </p:blipFill>
        <p:spPr bwMode="auto">
          <a:xfrm>
            <a:off x="2180894" y="957208"/>
            <a:ext cx="815489" cy="4246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91"/>
          <p:cNvPicPr>
            <a:picLocks noChangeAspect="1"/>
          </p:cNvPicPr>
          <p:nvPr/>
        </p:nvPicPr>
        <p:blipFill>
          <a:blip r:embed="rId4"/>
          <a:srcRect/>
          <a:stretch>
            <a:fillRect/>
          </a:stretch>
        </p:blipFill>
        <p:spPr bwMode="auto">
          <a:xfrm>
            <a:off x="4618091" y="2522979"/>
            <a:ext cx="780539" cy="6107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2"/>
          <p:cNvPicPr>
            <a:picLocks noChangeAspect="1"/>
          </p:cNvPicPr>
          <p:nvPr/>
        </p:nvPicPr>
        <p:blipFill>
          <a:blip r:embed="rId5"/>
          <a:srcRect/>
          <a:stretch>
            <a:fillRect/>
          </a:stretch>
        </p:blipFill>
        <p:spPr bwMode="auto">
          <a:xfrm>
            <a:off x="6797785" y="1662743"/>
            <a:ext cx="1232310" cy="4837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3"/>
          <p:cNvPicPr>
            <a:picLocks noChangeAspect="1"/>
          </p:cNvPicPr>
          <p:nvPr/>
        </p:nvPicPr>
        <p:blipFill>
          <a:blip r:embed="rId6"/>
          <a:srcRect/>
          <a:stretch>
            <a:fillRect/>
          </a:stretch>
        </p:blipFill>
        <p:spPr bwMode="auto">
          <a:xfrm>
            <a:off x="6838115" y="2264057"/>
            <a:ext cx="1151651" cy="540809"/>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6" descr="Screen shot 2011-04-24 at 2.30.58 PM.png"/>
          <p:cNvPicPr>
            <a:picLocks noChangeAspect="1"/>
          </p:cNvPicPr>
          <p:nvPr/>
        </p:nvPicPr>
        <p:blipFill>
          <a:blip r:embed="rId7"/>
          <a:srcRect/>
          <a:stretch>
            <a:fillRect/>
          </a:stretch>
        </p:blipFill>
        <p:spPr bwMode="auto">
          <a:xfrm>
            <a:off x="3046959" y="3475738"/>
            <a:ext cx="825912" cy="4090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15" descr="windows"/>
          <p:cNvPicPr>
            <a:picLocks noChangeAspect="1" noChangeArrowheads="1"/>
          </p:cNvPicPr>
          <p:nvPr/>
        </p:nvPicPr>
        <p:blipFill>
          <a:blip r:embed="rId8"/>
          <a:srcRect/>
          <a:stretch>
            <a:fillRect/>
          </a:stretch>
        </p:blipFill>
        <p:spPr bwMode="auto">
          <a:xfrm>
            <a:off x="7951307" y="3229772"/>
            <a:ext cx="551171" cy="4861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6" descr="linux"/>
          <p:cNvPicPr>
            <a:picLocks noChangeAspect="1" noChangeArrowheads="1"/>
          </p:cNvPicPr>
          <p:nvPr/>
        </p:nvPicPr>
        <p:blipFill>
          <a:blip r:embed="rId9"/>
          <a:srcRect/>
          <a:stretch>
            <a:fillRect/>
          </a:stretch>
        </p:blipFill>
        <p:spPr bwMode="auto">
          <a:xfrm>
            <a:off x="8147198" y="1116957"/>
            <a:ext cx="445269" cy="4524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 descr="Screen shot 2011-05-02 at 6.58.09 AM.png"/>
          <p:cNvPicPr>
            <a:picLocks noChangeAspect="1"/>
          </p:cNvPicPr>
          <p:nvPr/>
        </p:nvPicPr>
        <p:blipFill>
          <a:blip r:embed="rId10"/>
          <a:srcRect/>
          <a:stretch>
            <a:fillRect/>
          </a:stretch>
        </p:blipFill>
        <p:spPr bwMode="auto">
          <a:xfrm>
            <a:off x="4676031" y="1475795"/>
            <a:ext cx="917100" cy="2214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5"/>
          <p:cNvPicPr>
            <a:picLocks noChangeAspect="1"/>
          </p:cNvPicPr>
          <p:nvPr/>
        </p:nvPicPr>
        <p:blipFill rotWithShape="1">
          <a:blip r:embed="rId11"/>
          <a:srcRect b="32547"/>
          <a:stretch/>
        </p:blipFill>
        <p:spPr bwMode="auto">
          <a:xfrm>
            <a:off x="2123914" y="1973457"/>
            <a:ext cx="898864" cy="304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95"/>
          <p:cNvPicPr>
            <a:picLocks noChangeAspect="1"/>
          </p:cNvPicPr>
          <p:nvPr/>
        </p:nvPicPr>
        <p:blipFill>
          <a:blip r:embed="rId12"/>
          <a:srcRect/>
          <a:stretch>
            <a:fillRect/>
          </a:stretch>
        </p:blipFill>
        <p:spPr bwMode="auto">
          <a:xfrm>
            <a:off x="4676031" y="1930750"/>
            <a:ext cx="1120123" cy="4105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93" descr="Apache-Ant-logo.png"/>
          <p:cNvPicPr>
            <a:picLocks noChangeAspect="1"/>
          </p:cNvPicPr>
          <p:nvPr/>
        </p:nvPicPr>
        <p:blipFill>
          <a:blip r:embed="rId13"/>
          <a:srcRect/>
          <a:stretch>
            <a:fillRect/>
          </a:stretch>
        </p:blipFill>
        <p:spPr bwMode="auto">
          <a:xfrm>
            <a:off x="2180665" y="2337841"/>
            <a:ext cx="612268" cy="3803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9" descr="HP_D_RGB_M.png"/>
          <p:cNvPicPr>
            <a:picLocks noChangeAspect="1"/>
          </p:cNvPicPr>
          <p:nvPr/>
        </p:nvPicPr>
        <p:blipFill>
          <a:blip r:embed="rId14"/>
          <a:srcRect/>
          <a:stretch>
            <a:fillRect/>
          </a:stretch>
        </p:blipFill>
        <p:spPr bwMode="auto">
          <a:xfrm>
            <a:off x="244350" y="2396614"/>
            <a:ext cx="495026" cy="4950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1" descr="android-logo.png"/>
          <p:cNvPicPr>
            <a:picLocks noChangeAspect="1"/>
          </p:cNvPicPr>
          <p:nvPr/>
        </p:nvPicPr>
        <p:blipFill>
          <a:blip r:embed="rId15"/>
          <a:srcRect/>
          <a:stretch>
            <a:fillRect/>
          </a:stretch>
        </p:blipFill>
        <p:spPr bwMode="auto">
          <a:xfrm>
            <a:off x="6232174" y="2349287"/>
            <a:ext cx="565611" cy="589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8"/>
          <p:cNvPicPr>
            <a:picLocks noChangeAspect="1"/>
          </p:cNvPicPr>
          <p:nvPr/>
        </p:nvPicPr>
        <p:blipFill>
          <a:blip r:embed="rId16"/>
          <a:srcRect/>
          <a:stretch>
            <a:fillRect/>
          </a:stretch>
        </p:blipFill>
        <p:spPr bwMode="auto">
          <a:xfrm>
            <a:off x="4093514" y="3229772"/>
            <a:ext cx="1133348" cy="4455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9" descr="Screen shot 2011-05-25 at 10.10.11 PM.png"/>
          <p:cNvPicPr>
            <a:picLocks noChangeAspect="1"/>
          </p:cNvPicPr>
          <p:nvPr/>
        </p:nvPicPr>
        <p:blipFill>
          <a:blip r:embed="rId17"/>
          <a:srcRect/>
          <a:stretch>
            <a:fillRect/>
          </a:stretch>
        </p:blipFill>
        <p:spPr bwMode="auto">
          <a:xfrm>
            <a:off x="3408163" y="2512127"/>
            <a:ext cx="1070821" cy="377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1" descr="Screen shot 2011-05-25 at 10.15.05 PM.png"/>
          <p:cNvPicPr>
            <a:picLocks noChangeAspect="1"/>
          </p:cNvPicPr>
          <p:nvPr/>
        </p:nvPicPr>
        <p:blipFill>
          <a:blip r:embed="rId18"/>
          <a:srcRect/>
          <a:stretch>
            <a:fillRect/>
          </a:stretch>
        </p:blipFill>
        <p:spPr bwMode="auto">
          <a:xfrm>
            <a:off x="1000042" y="2657660"/>
            <a:ext cx="1039554" cy="2944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13" descr="Screen shot 2011-05-25 at 10.16.24 PM.png"/>
          <p:cNvPicPr>
            <a:picLocks noChangeAspect="1"/>
          </p:cNvPicPr>
          <p:nvPr/>
        </p:nvPicPr>
        <p:blipFill>
          <a:blip r:embed="rId19"/>
          <a:srcRect/>
          <a:stretch>
            <a:fillRect/>
          </a:stretch>
        </p:blipFill>
        <p:spPr bwMode="auto">
          <a:xfrm>
            <a:off x="398086" y="3579563"/>
            <a:ext cx="784224" cy="28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14" descr="Screen shot 2011-05-25 at 10.17.52 PM.png"/>
          <p:cNvPicPr>
            <a:picLocks noChangeAspect="1"/>
          </p:cNvPicPr>
          <p:nvPr/>
        </p:nvPicPr>
        <p:blipFill>
          <a:blip r:embed="rId20"/>
          <a:srcRect/>
          <a:stretch>
            <a:fillRect/>
          </a:stretch>
        </p:blipFill>
        <p:spPr bwMode="auto">
          <a:xfrm>
            <a:off x="428675" y="3110226"/>
            <a:ext cx="870204" cy="2423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15" descr="Screen shot 2011-05-25 at 10.19.43 PM.png"/>
          <p:cNvPicPr>
            <a:picLocks noChangeAspect="1"/>
          </p:cNvPicPr>
          <p:nvPr/>
        </p:nvPicPr>
        <p:blipFill>
          <a:blip r:embed="rId21"/>
          <a:srcRect/>
          <a:stretch>
            <a:fillRect/>
          </a:stretch>
        </p:blipFill>
        <p:spPr bwMode="auto">
          <a:xfrm>
            <a:off x="1144453" y="2214703"/>
            <a:ext cx="789436" cy="3230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Screen shot 2012-01-08 at 9.01.41 AM.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15817" y="1049013"/>
            <a:ext cx="654017" cy="3953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descr="Screen shot 2012-01-08 at 9.01.57 AM.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39371" y="954452"/>
            <a:ext cx="637466" cy="4450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Screen shot 2012-01-08 at 9.02.30 AM.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15849" y="1090881"/>
            <a:ext cx="673917" cy="361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 name="Picture 26" descr="Screen shot 2012-01-08 at 9.02.16 AM.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37219" y="1482029"/>
            <a:ext cx="893753" cy="252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descr="Screen shot 2012-01-08 at 9.01.06 AM.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24744" y="1765787"/>
            <a:ext cx="805121" cy="298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Picture 28" descr="Screen shot 2012-01-08 at 9.01.28 AM.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003991" y="2884207"/>
            <a:ext cx="731684" cy="2938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108"/>
          <p:cNvSpPr txBox="1">
            <a:spLocks noChangeArrowheads="1"/>
          </p:cNvSpPr>
          <p:nvPr/>
        </p:nvSpPr>
        <p:spPr bwMode="auto">
          <a:xfrm>
            <a:off x="123925" y="4171950"/>
            <a:ext cx="3241461" cy="584776"/>
          </a:xfrm>
          <a:prstGeom prst="rect">
            <a:avLst/>
          </a:prstGeom>
          <a:noFill/>
          <a:ln w="9525">
            <a:noFill/>
            <a:miter lim="800000"/>
            <a:headEnd/>
            <a:tailEnd/>
          </a:ln>
        </p:spPr>
        <p:txBody>
          <a:bodyPr wrap="square">
            <a:normAutofit/>
          </a:bodyPr>
          <a:lstStyle/>
          <a:p>
            <a:pPr algn="ctr" defTabSz="457200" fontAlgn="base">
              <a:spcBef>
                <a:spcPct val="0"/>
              </a:spcBef>
              <a:spcAft>
                <a:spcPct val="0"/>
              </a:spcAft>
            </a:pPr>
            <a:r>
              <a:rPr lang="en-US" sz="1600" dirty="0">
                <a:solidFill>
                  <a:srgbClr val="0D0D0D"/>
                </a:solidFill>
              </a:rPr>
              <a:t>100’s of out of the box </a:t>
            </a:r>
            <a:r>
              <a:rPr lang="en-US" sz="1600" b="1" dirty="0">
                <a:solidFill>
                  <a:srgbClr val="0D0D0D"/>
                </a:solidFill>
              </a:rPr>
              <a:t>plug-in integrations</a:t>
            </a:r>
          </a:p>
        </p:txBody>
      </p:sp>
      <p:sp>
        <p:nvSpPr>
          <p:cNvPr id="31" name="TextBox 111"/>
          <p:cNvSpPr txBox="1">
            <a:spLocks noChangeArrowheads="1"/>
          </p:cNvSpPr>
          <p:nvPr/>
        </p:nvSpPr>
        <p:spPr bwMode="auto">
          <a:xfrm>
            <a:off x="6312966" y="4171950"/>
            <a:ext cx="2336622" cy="584775"/>
          </a:xfrm>
          <a:prstGeom prst="rect">
            <a:avLst/>
          </a:prstGeom>
          <a:noFill/>
          <a:ln w="9525">
            <a:noFill/>
            <a:miter lim="800000"/>
            <a:headEnd/>
            <a:tailEnd/>
          </a:ln>
        </p:spPr>
        <p:txBody>
          <a:bodyPr wrap="square">
            <a:normAutofit/>
          </a:bodyPr>
          <a:lstStyle/>
          <a:p>
            <a:pPr algn="ctr" defTabSz="457200" fontAlgn="base">
              <a:spcBef>
                <a:spcPct val="0"/>
              </a:spcBef>
              <a:spcAft>
                <a:spcPct val="0"/>
              </a:spcAft>
            </a:pPr>
            <a:r>
              <a:rPr lang="en-US" sz="1600" dirty="0" smtClean="0">
                <a:solidFill>
                  <a:srgbClr val="0D0D0D"/>
                </a:solidFill>
              </a:rPr>
              <a:t>Market driven</a:t>
            </a:r>
          </a:p>
          <a:p>
            <a:pPr algn="ctr" defTabSz="457200" fontAlgn="base">
              <a:spcBef>
                <a:spcPct val="0"/>
              </a:spcBef>
              <a:spcAft>
                <a:spcPct val="0"/>
              </a:spcAft>
            </a:pPr>
            <a:r>
              <a:rPr lang="en-US" sz="1600" b="1" dirty="0" smtClean="0">
                <a:solidFill>
                  <a:srgbClr val="0D0D0D"/>
                </a:solidFill>
              </a:rPr>
              <a:t>plug-in factory</a:t>
            </a:r>
            <a:endParaRPr lang="en-US" sz="1600" b="1" dirty="0">
              <a:solidFill>
                <a:srgbClr val="0D0D0D"/>
              </a:solidFill>
            </a:endParaRPr>
          </a:p>
        </p:txBody>
      </p:sp>
      <p:cxnSp>
        <p:nvCxnSpPr>
          <p:cNvPr id="32" name="Straight Connector 31"/>
          <p:cNvCxnSpPr/>
          <p:nvPr/>
        </p:nvCxnSpPr>
        <p:spPr>
          <a:xfrm>
            <a:off x="3499205" y="4175598"/>
            <a:ext cx="1587" cy="635000"/>
          </a:xfrm>
          <a:prstGeom prst="line">
            <a:avLst/>
          </a:prstGeom>
          <a:ln>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pic>
        <p:nvPicPr>
          <p:cNvPr id="33" name="Picture 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792933" y="2337293"/>
            <a:ext cx="508052" cy="677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r="2452"/>
          <a:stretch/>
        </p:blipFill>
        <p:spPr bwMode="auto">
          <a:xfrm>
            <a:off x="6789477" y="3045619"/>
            <a:ext cx="426161" cy="4249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16444" y="1119899"/>
            <a:ext cx="887488" cy="2535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2" descr="https://encrypted-tbn0.google.com/images?q=tbn:ANd9GcTP9zqI2kpfRvGtYnxAyBJ26tY36BhZGeYHLxfHkYK7FMxscGlwW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405009" y="2896767"/>
            <a:ext cx="379463" cy="513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7" name="Picture 5"/>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059990" y="1974744"/>
            <a:ext cx="758320" cy="453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7" descr="https://encrypted-tbn2.gstatic.com/images?q=tbn:ANd9GcQ-uo2yJW63rAQKEVHgEWKmrxzI5YopyVGGjMBPoQiFDrjgTvft"/>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340674" y="3173389"/>
            <a:ext cx="1097651" cy="228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9" name="Picture 9" descr="https://encrypted-tbn1.gstatic.com/images?q=tbn:ANd9GcShCUcoBo0cs9fKUKY9pKE_Q_dp6nTzV1DCxTCIvSbFHTyn6IYy"/>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538909" y="3508703"/>
            <a:ext cx="1090956" cy="339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 name="Picture 11" descr="https://encrypted-tbn3.gstatic.com/images?q=tbn:ANd9GcS7UAlHPEO76CVj0-gTdi8XP-jxd5IK9dkq9VKiIwZRvMg51J9nNQ"/>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517761" y="2390568"/>
            <a:ext cx="635202" cy="6553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 name="Picture 13" descr="FindBugs"/>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005729" y="3063922"/>
            <a:ext cx="704260" cy="686654"/>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1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454250" y="1530612"/>
            <a:ext cx="996202" cy="2424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102962" y="3640857"/>
            <a:ext cx="604094" cy="3344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1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812338" y="3118696"/>
            <a:ext cx="1176112" cy="245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17"/>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402078" y="3337553"/>
            <a:ext cx="459055" cy="4309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19" descr="http://en.community.dell.com/cfs-file.ashx/__key/communityserver-blogs-components-weblogfiles/00-00-00-37-45/6521.OC_5F00_Chef_5F00_Logo.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054924" y="1903304"/>
            <a:ext cx="563167" cy="444339"/>
          </a:xfrm>
          <a:prstGeom prst="roundRect">
            <a:avLst>
              <a:gd name="adj" fmla="val 16667"/>
            </a:avLst>
          </a:prstGeom>
          <a:solidFill>
            <a:schemeClr val="bg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20"/>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328761" y="1040251"/>
            <a:ext cx="690943" cy="3850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22" descr="https://encrypted-tbn3.gstatic.com/images?q=tbn:ANd9GcRuSfaolXev4vA7jN7pXER7IL1ylCISOdl1DoHxXrshjwew_36Du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388208" y="1505496"/>
            <a:ext cx="558741" cy="558741"/>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9" name="Picture 24" descr="https://encrypted-tbn1.gstatic.com/images?q=tbn:ANd9GcSkuS3VFBbgVvlDxTqTiKsZIB3jg6dBNxSSQynKJ2kYd3a2DmWlY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732863" y="1095601"/>
            <a:ext cx="824554" cy="4096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0" name="Picture 28" descr="http://zcom-approach.com/images/glassfish.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398086" y="1072361"/>
            <a:ext cx="583801" cy="4865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1" name="Picture 30" descr="http://upload.wikimedia.org/wikipedia/en/b/b6/MKS_APTCCompany_160x37.jp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336508" y="3769706"/>
            <a:ext cx="854265" cy="1975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2" name="Picture 31"/>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239371" y="2001793"/>
            <a:ext cx="690543" cy="247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3" name="Straight Connector 52"/>
          <p:cNvCxnSpPr/>
          <p:nvPr/>
        </p:nvCxnSpPr>
        <p:spPr>
          <a:xfrm>
            <a:off x="5918111" y="4175598"/>
            <a:ext cx="1587" cy="635000"/>
          </a:xfrm>
          <a:prstGeom prst="line">
            <a:avLst/>
          </a:prstGeom>
          <a:ln>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sp>
        <p:nvSpPr>
          <p:cNvPr id="54" name="TextBox 111"/>
          <p:cNvSpPr txBox="1">
            <a:spLocks noChangeArrowheads="1"/>
          </p:cNvSpPr>
          <p:nvPr/>
        </p:nvSpPr>
        <p:spPr bwMode="auto">
          <a:xfrm>
            <a:off x="3620741" y="4171950"/>
            <a:ext cx="2336622" cy="338554"/>
          </a:xfrm>
          <a:prstGeom prst="rect">
            <a:avLst/>
          </a:prstGeom>
          <a:noFill/>
          <a:ln w="9525">
            <a:noFill/>
            <a:miter lim="800000"/>
            <a:headEnd/>
            <a:tailEnd/>
          </a:ln>
        </p:spPr>
        <p:txBody>
          <a:bodyPr wrap="square">
            <a:normAutofit/>
          </a:bodyPr>
          <a:lstStyle/>
          <a:p>
            <a:pPr algn="ctr" defTabSz="457200" fontAlgn="base">
              <a:spcBef>
                <a:spcPct val="0"/>
              </a:spcBef>
              <a:spcAft>
                <a:spcPct val="0"/>
              </a:spcAft>
            </a:pPr>
            <a:r>
              <a:rPr lang="en-US" sz="1600" dirty="0" smtClean="0">
                <a:solidFill>
                  <a:srgbClr val="0D0D0D"/>
                </a:solidFill>
              </a:rPr>
              <a:t>Published SDK</a:t>
            </a:r>
            <a:endParaRPr lang="en-US" sz="1600" b="1" dirty="0">
              <a:solidFill>
                <a:srgbClr val="0D0D0D"/>
              </a:solidFill>
            </a:endParaRPr>
          </a:p>
        </p:txBody>
      </p:sp>
    </p:spTree>
    <p:extLst>
      <p:ext uri="{BB962C8B-B14F-4D97-AF65-F5344CB8AC3E}">
        <p14:creationId xmlns:p14="http://schemas.microsoft.com/office/powerpoint/2010/main" val="35765892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grpSp>
        <p:nvGrpSpPr>
          <p:cNvPr id="4" name="Group 3"/>
          <p:cNvGrpSpPr/>
          <p:nvPr/>
        </p:nvGrpSpPr>
        <p:grpSpPr>
          <a:xfrm>
            <a:off x="668619" y="1130232"/>
            <a:ext cx="2045853" cy="1664206"/>
            <a:chOff x="668619" y="1566264"/>
            <a:chExt cx="2045853" cy="1664206"/>
          </a:xfrm>
        </p:grpSpPr>
        <p:grpSp>
          <p:nvGrpSpPr>
            <p:cNvPr id="5" name="Group 50"/>
            <p:cNvGrpSpPr>
              <a:grpSpLocks/>
            </p:cNvGrpSpPr>
            <p:nvPr/>
          </p:nvGrpSpPr>
          <p:grpSpPr bwMode="auto">
            <a:xfrm rot="10800000">
              <a:off x="1111088" y="1566264"/>
              <a:ext cx="1146064" cy="993252"/>
              <a:chOff x="563295" y="4783140"/>
              <a:chExt cx="863600" cy="747712"/>
            </a:xfrm>
          </p:grpSpPr>
          <p:sp>
            <p:nvSpPr>
              <p:cNvPr id="7" name="Down Arrow 6"/>
              <p:cNvSpPr>
                <a:spLocks noChangeArrowheads="1"/>
              </p:cNvSpPr>
              <p:nvPr/>
            </p:nvSpPr>
            <p:spPr bwMode="auto">
              <a:xfrm flipV="1">
                <a:off x="562878" y="4782746"/>
                <a:ext cx="863684" cy="748106"/>
              </a:xfrm>
              <a:prstGeom prst="downArrow">
                <a:avLst>
                  <a:gd name="adj1" fmla="val 66630"/>
                  <a:gd name="adj2" fmla="val 41898"/>
                </a:avLst>
              </a:prstGeom>
              <a:solidFill>
                <a:srgbClr val="7AC142"/>
              </a:solidFill>
              <a:ln>
                <a:noFill/>
              </a:ln>
              <a:effectLst>
                <a:outerShdw blurRad="63500" dist="38100" dir="2700000" algn="tl" rotWithShape="0">
                  <a:srgbClr val="000000">
                    <a:alpha val="39999"/>
                  </a:srgbClr>
                </a:outerShdw>
              </a:effectLst>
              <a:extLst/>
            </p:spPr>
            <p:txBody>
              <a:bodyPr/>
              <a:lstStyle/>
              <a:p>
                <a:pPr>
                  <a:spcBef>
                    <a:spcPct val="50000"/>
                  </a:spcBef>
                  <a:defRPr/>
                </a:pPr>
                <a:endParaRPr lang="en-US" sz="1600" kern="0">
                  <a:solidFill>
                    <a:srgbClr val="0D0D0D"/>
                  </a:solidFill>
                  <a:cs typeface="Arial" pitchFamily="34" charset="0"/>
                </a:endParaRPr>
              </a:p>
            </p:txBody>
          </p:sp>
          <p:grpSp>
            <p:nvGrpSpPr>
              <p:cNvPr id="8" name="Group 209"/>
              <p:cNvGrpSpPr>
                <a:grpSpLocks/>
              </p:cNvGrpSpPr>
              <p:nvPr/>
            </p:nvGrpSpPr>
            <p:grpSpPr bwMode="auto">
              <a:xfrm>
                <a:off x="754853" y="4963885"/>
                <a:ext cx="485323" cy="485323"/>
                <a:chOff x="4419600" y="5105400"/>
                <a:chExt cx="1158875" cy="1158875"/>
              </a:xfrm>
              <a:solidFill>
                <a:srgbClr val="FFFFFF"/>
              </a:solidFill>
            </p:grpSpPr>
            <p:sp>
              <p:nvSpPr>
                <p:cNvPr id="9" name="Freeform 193"/>
                <p:cNvSpPr>
                  <a:spLocks noEditPoints="1"/>
                </p:cNvSpPr>
                <p:nvPr/>
              </p:nvSpPr>
              <p:spPr bwMode="auto">
                <a:xfrm>
                  <a:off x="4419600" y="5105400"/>
                  <a:ext cx="1158875" cy="1158875"/>
                </a:xfrm>
                <a:custGeom>
                  <a:avLst/>
                  <a:gdLst>
                    <a:gd name="T0" fmla="*/ 2147483647 w 102"/>
                    <a:gd name="T1" fmla="*/ 0 h 102"/>
                    <a:gd name="T2" fmla="*/ 0 w 102"/>
                    <a:gd name="T3" fmla="*/ 2147483647 h 102"/>
                    <a:gd name="T4" fmla="*/ 2147483647 w 102"/>
                    <a:gd name="T5" fmla="*/ 2147483647 h 102"/>
                    <a:gd name="T6" fmla="*/ 2147483647 w 102"/>
                    <a:gd name="T7" fmla="*/ 2147483647 h 102"/>
                    <a:gd name="T8" fmla="*/ 2147483647 w 102"/>
                    <a:gd name="T9" fmla="*/ 0 h 102"/>
                    <a:gd name="T10" fmla="*/ 2147483647 w 102"/>
                    <a:gd name="T11" fmla="*/ 2147483647 h 102"/>
                    <a:gd name="T12" fmla="*/ 2147483647 w 102"/>
                    <a:gd name="T13" fmla="*/ 2147483647 h 102"/>
                    <a:gd name="T14" fmla="*/ 2147483647 w 102"/>
                    <a:gd name="T15" fmla="*/ 2147483647 h 102"/>
                    <a:gd name="T16" fmla="*/ 2147483647 w 102"/>
                    <a:gd name="T17" fmla="*/ 2147483647 h 102"/>
                    <a:gd name="T18" fmla="*/ 2147483647 w 102"/>
                    <a:gd name="T19" fmla="*/ 2147483647 h 102"/>
                    <a:gd name="T20" fmla="*/ 2147483647 w 102"/>
                    <a:gd name="T21" fmla="*/ 2147483647 h 102"/>
                    <a:gd name="T22" fmla="*/ 2147483647 w 102"/>
                    <a:gd name="T23" fmla="*/ 2147483647 h 102"/>
                    <a:gd name="T24" fmla="*/ 2147483647 w 102"/>
                    <a:gd name="T25" fmla="*/ 2147483647 h 102"/>
                    <a:gd name="T26" fmla="*/ 2147483647 w 102"/>
                    <a:gd name="T27" fmla="*/ 2147483647 h 102"/>
                    <a:gd name="T28" fmla="*/ 2147483647 w 102"/>
                    <a:gd name="T29" fmla="*/ 2147483647 h 102"/>
                    <a:gd name="T30" fmla="*/ 2147483647 w 102"/>
                    <a:gd name="T31" fmla="*/ 2147483647 h 102"/>
                    <a:gd name="T32" fmla="*/ 2147483647 w 102"/>
                    <a:gd name="T33" fmla="*/ 2147483647 h 102"/>
                    <a:gd name="T34" fmla="*/ 2147483647 w 102"/>
                    <a:gd name="T35" fmla="*/ 2147483647 h 102"/>
                    <a:gd name="T36" fmla="*/ 2147483647 w 102"/>
                    <a:gd name="T37" fmla="*/ 2147483647 h 102"/>
                    <a:gd name="T38" fmla="*/ 2147483647 w 102"/>
                    <a:gd name="T39" fmla="*/ 2147483647 h 102"/>
                    <a:gd name="T40" fmla="*/ 2147483647 w 102"/>
                    <a:gd name="T41" fmla="*/ 2147483647 h 102"/>
                    <a:gd name="T42" fmla="*/ 2147483647 w 102"/>
                    <a:gd name="T43" fmla="*/ 2147483647 h 102"/>
                    <a:gd name="T44" fmla="*/ 2147483647 w 102"/>
                    <a:gd name="T45" fmla="*/ 2147483647 h 102"/>
                    <a:gd name="T46" fmla="*/ 2147483647 w 102"/>
                    <a:gd name="T47" fmla="*/ 2147483647 h 102"/>
                    <a:gd name="T48" fmla="*/ 2147483647 w 102"/>
                    <a:gd name="T49" fmla="*/ 2147483647 h 102"/>
                    <a:gd name="T50" fmla="*/ 2147483647 w 102"/>
                    <a:gd name="T51" fmla="*/ 2147483647 h 102"/>
                    <a:gd name="T52" fmla="*/ 2147483647 w 102"/>
                    <a:gd name="T53" fmla="*/ 2147483647 h 102"/>
                    <a:gd name="T54" fmla="*/ 2147483647 w 102"/>
                    <a:gd name="T55" fmla="*/ 2147483647 h 102"/>
                    <a:gd name="T56" fmla="*/ 2147483647 w 102"/>
                    <a:gd name="T57" fmla="*/ 2147483647 h 102"/>
                    <a:gd name="T58" fmla="*/ 2147483647 w 102"/>
                    <a:gd name="T59" fmla="*/ 2147483647 h 102"/>
                    <a:gd name="T60" fmla="*/ 2147483647 w 102"/>
                    <a:gd name="T61" fmla="*/ 2147483647 h 102"/>
                    <a:gd name="T62" fmla="*/ 2147483647 w 102"/>
                    <a:gd name="T63" fmla="*/ 2147483647 h 102"/>
                    <a:gd name="T64" fmla="*/ 2147483647 w 102"/>
                    <a:gd name="T65" fmla="*/ 2147483647 h 102"/>
                    <a:gd name="T66" fmla="*/ 2147483647 w 102"/>
                    <a:gd name="T67" fmla="*/ 2147483647 h 102"/>
                    <a:gd name="T68" fmla="*/ 2147483647 w 102"/>
                    <a:gd name="T69" fmla="*/ 2147483647 h 1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
                    <a:gd name="T106" fmla="*/ 0 h 102"/>
                    <a:gd name="T107" fmla="*/ 102 w 102"/>
                    <a:gd name="T108" fmla="*/ 102 h 1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 h="102">
                      <a:moveTo>
                        <a:pt x="51" y="0"/>
                      </a:moveTo>
                      <a:cubicBezTo>
                        <a:pt x="23" y="0"/>
                        <a:pt x="1" y="23"/>
                        <a:pt x="0" y="51"/>
                      </a:cubicBezTo>
                      <a:cubicBezTo>
                        <a:pt x="1" y="79"/>
                        <a:pt x="23" y="102"/>
                        <a:pt x="51" y="102"/>
                      </a:cubicBezTo>
                      <a:cubicBezTo>
                        <a:pt x="79" y="102"/>
                        <a:pt x="102" y="79"/>
                        <a:pt x="102" y="51"/>
                      </a:cubicBezTo>
                      <a:cubicBezTo>
                        <a:pt x="102" y="23"/>
                        <a:pt x="79" y="0"/>
                        <a:pt x="51" y="0"/>
                      </a:cubicBezTo>
                      <a:close/>
                      <a:moveTo>
                        <a:pt x="85" y="81"/>
                      </a:moveTo>
                      <a:cubicBezTo>
                        <a:pt x="80" y="76"/>
                        <a:pt x="80" y="76"/>
                        <a:pt x="80" y="76"/>
                      </a:cubicBezTo>
                      <a:cubicBezTo>
                        <a:pt x="77" y="79"/>
                        <a:pt x="77" y="79"/>
                        <a:pt x="77" y="79"/>
                      </a:cubicBezTo>
                      <a:cubicBezTo>
                        <a:pt x="82" y="84"/>
                        <a:pt x="82" y="84"/>
                        <a:pt x="82" y="84"/>
                      </a:cubicBezTo>
                      <a:cubicBezTo>
                        <a:pt x="74" y="91"/>
                        <a:pt x="64" y="96"/>
                        <a:pt x="53" y="96"/>
                      </a:cubicBezTo>
                      <a:cubicBezTo>
                        <a:pt x="53" y="89"/>
                        <a:pt x="53" y="89"/>
                        <a:pt x="53" y="89"/>
                      </a:cubicBezTo>
                      <a:cubicBezTo>
                        <a:pt x="49" y="89"/>
                        <a:pt x="49" y="89"/>
                        <a:pt x="49" y="89"/>
                      </a:cubicBezTo>
                      <a:cubicBezTo>
                        <a:pt x="49" y="96"/>
                        <a:pt x="49" y="96"/>
                        <a:pt x="49" y="96"/>
                      </a:cubicBezTo>
                      <a:cubicBezTo>
                        <a:pt x="38" y="95"/>
                        <a:pt x="28" y="91"/>
                        <a:pt x="21" y="84"/>
                      </a:cubicBezTo>
                      <a:cubicBezTo>
                        <a:pt x="26" y="79"/>
                        <a:pt x="26" y="79"/>
                        <a:pt x="26" y="79"/>
                      </a:cubicBezTo>
                      <a:cubicBezTo>
                        <a:pt x="23" y="76"/>
                        <a:pt x="23" y="76"/>
                        <a:pt x="23" y="76"/>
                      </a:cubicBezTo>
                      <a:cubicBezTo>
                        <a:pt x="18" y="81"/>
                        <a:pt x="18" y="81"/>
                        <a:pt x="18" y="81"/>
                      </a:cubicBezTo>
                      <a:cubicBezTo>
                        <a:pt x="11" y="74"/>
                        <a:pt x="7" y="64"/>
                        <a:pt x="6" y="53"/>
                      </a:cubicBezTo>
                      <a:cubicBezTo>
                        <a:pt x="13" y="53"/>
                        <a:pt x="13" y="53"/>
                        <a:pt x="13" y="53"/>
                      </a:cubicBezTo>
                      <a:cubicBezTo>
                        <a:pt x="13" y="49"/>
                        <a:pt x="13" y="49"/>
                        <a:pt x="13" y="49"/>
                      </a:cubicBezTo>
                      <a:cubicBezTo>
                        <a:pt x="6" y="49"/>
                        <a:pt x="6" y="49"/>
                        <a:pt x="6" y="49"/>
                      </a:cubicBezTo>
                      <a:cubicBezTo>
                        <a:pt x="7" y="38"/>
                        <a:pt x="11" y="28"/>
                        <a:pt x="18" y="20"/>
                      </a:cubicBezTo>
                      <a:cubicBezTo>
                        <a:pt x="23" y="25"/>
                        <a:pt x="23" y="25"/>
                        <a:pt x="23" y="25"/>
                      </a:cubicBezTo>
                      <a:cubicBezTo>
                        <a:pt x="26" y="23"/>
                        <a:pt x="26" y="23"/>
                        <a:pt x="26" y="23"/>
                      </a:cubicBezTo>
                      <a:cubicBezTo>
                        <a:pt x="21" y="17"/>
                        <a:pt x="21" y="17"/>
                        <a:pt x="21" y="17"/>
                      </a:cubicBezTo>
                      <a:cubicBezTo>
                        <a:pt x="28" y="11"/>
                        <a:pt x="38" y="6"/>
                        <a:pt x="49" y="6"/>
                      </a:cubicBezTo>
                      <a:cubicBezTo>
                        <a:pt x="49" y="13"/>
                        <a:pt x="49" y="13"/>
                        <a:pt x="49" y="13"/>
                      </a:cubicBezTo>
                      <a:cubicBezTo>
                        <a:pt x="53" y="13"/>
                        <a:pt x="53" y="13"/>
                        <a:pt x="53" y="13"/>
                      </a:cubicBezTo>
                      <a:cubicBezTo>
                        <a:pt x="53" y="6"/>
                        <a:pt x="53" y="6"/>
                        <a:pt x="53" y="6"/>
                      </a:cubicBezTo>
                      <a:cubicBezTo>
                        <a:pt x="65" y="6"/>
                        <a:pt x="76" y="11"/>
                        <a:pt x="83" y="19"/>
                      </a:cubicBezTo>
                      <a:cubicBezTo>
                        <a:pt x="91" y="27"/>
                        <a:pt x="96" y="37"/>
                        <a:pt x="96" y="49"/>
                      </a:cubicBezTo>
                      <a:cubicBezTo>
                        <a:pt x="89" y="49"/>
                        <a:pt x="89" y="49"/>
                        <a:pt x="89" y="49"/>
                      </a:cubicBezTo>
                      <a:cubicBezTo>
                        <a:pt x="89" y="53"/>
                        <a:pt x="89" y="53"/>
                        <a:pt x="89" y="53"/>
                      </a:cubicBezTo>
                      <a:cubicBezTo>
                        <a:pt x="96" y="53"/>
                        <a:pt x="96" y="53"/>
                        <a:pt x="96" y="53"/>
                      </a:cubicBezTo>
                      <a:cubicBezTo>
                        <a:pt x="96" y="64"/>
                        <a:pt x="92" y="74"/>
                        <a:pt x="85" y="81"/>
                      </a:cubicBezTo>
                      <a:close/>
                    </a:path>
                  </a:pathLst>
                </a:custGeom>
                <a:grpFill/>
                <a:ln w="9525">
                  <a:noFill/>
                  <a:round/>
                  <a:headEnd/>
                  <a:tailEnd/>
                </a:ln>
              </p:spPr>
              <p:txBody>
                <a:bodyPr/>
                <a:lstStyle/>
                <a:p>
                  <a:pPr>
                    <a:defRPr/>
                  </a:pPr>
                  <a:endParaRPr lang="en-US" kern="0">
                    <a:solidFill>
                      <a:srgbClr val="0D0D0D"/>
                    </a:solidFill>
                    <a:cs typeface="Arial" pitchFamily="34" charset="0"/>
                  </a:endParaRPr>
                </a:p>
              </p:txBody>
            </p:sp>
            <p:sp>
              <p:nvSpPr>
                <p:cNvPr id="10" name="Freeform 194"/>
                <p:cNvSpPr>
                  <a:spLocks noEditPoints="1"/>
                </p:cNvSpPr>
                <p:nvPr/>
              </p:nvSpPr>
              <p:spPr bwMode="auto">
                <a:xfrm>
                  <a:off x="4725988" y="5321300"/>
                  <a:ext cx="636588" cy="693738"/>
                </a:xfrm>
                <a:custGeom>
                  <a:avLst/>
                  <a:gdLst>
                    <a:gd name="T0" fmla="*/ 2147483647 w 56"/>
                    <a:gd name="T1" fmla="*/ 2147483647 h 61"/>
                    <a:gd name="T2" fmla="*/ 2147483647 w 56"/>
                    <a:gd name="T3" fmla="*/ 2147483647 h 61"/>
                    <a:gd name="T4" fmla="*/ 2147483647 w 56"/>
                    <a:gd name="T5" fmla="*/ 2147483647 h 61"/>
                    <a:gd name="T6" fmla="*/ 2147483647 w 56"/>
                    <a:gd name="T7" fmla="*/ 2147483647 h 61"/>
                    <a:gd name="T8" fmla="*/ 2147483647 w 56"/>
                    <a:gd name="T9" fmla="*/ 2147483647 h 61"/>
                    <a:gd name="T10" fmla="*/ 2147483647 w 56"/>
                    <a:gd name="T11" fmla="*/ 2147483647 h 61"/>
                    <a:gd name="T12" fmla="*/ 2147483647 w 56"/>
                    <a:gd name="T13" fmla="*/ 2147483647 h 61"/>
                    <a:gd name="T14" fmla="*/ 2147483647 w 56"/>
                    <a:gd name="T15" fmla="*/ 2147483647 h 61"/>
                    <a:gd name="T16" fmla="*/ 2147483647 w 56"/>
                    <a:gd name="T17" fmla="*/ 2147483647 h 61"/>
                    <a:gd name="T18" fmla="*/ 2147483647 w 56"/>
                    <a:gd name="T19" fmla="*/ 2147483647 h 61"/>
                    <a:gd name="T20" fmla="*/ 2147483647 w 56"/>
                    <a:gd name="T21" fmla="*/ 2147483647 h 61"/>
                    <a:gd name="T22" fmla="*/ 0 w 56"/>
                    <a:gd name="T23" fmla="*/ 2147483647 h 61"/>
                    <a:gd name="T24" fmla="*/ 2147483647 w 56"/>
                    <a:gd name="T25" fmla="*/ 2147483647 h 61"/>
                    <a:gd name="T26" fmla="*/ 2147483647 w 56"/>
                    <a:gd name="T27" fmla="*/ 2147483647 h 61"/>
                    <a:gd name="T28" fmla="*/ 2147483647 w 56"/>
                    <a:gd name="T29" fmla="*/ 2147483647 h 61"/>
                    <a:gd name="T30" fmla="*/ 2147483647 w 56"/>
                    <a:gd name="T31" fmla="*/ 2147483647 h 61"/>
                    <a:gd name="T32" fmla="*/ 2147483647 w 56"/>
                    <a:gd name="T33" fmla="*/ 2147483647 h 61"/>
                    <a:gd name="T34" fmla="*/ 2147483647 w 56"/>
                    <a:gd name="T35" fmla="*/ 2147483647 h 61"/>
                    <a:gd name="T36" fmla="*/ 2147483647 w 56"/>
                    <a:gd name="T37" fmla="*/ 2147483647 h 61"/>
                    <a:gd name="T38" fmla="*/ 2147483647 w 56"/>
                    <a:gd name="T39" fmla="*/ 2147483647 h 61"/>
                    <a:gd name="T40" fmla="*/ 2147483647 w 56"/>
                    <a:gd name="T41" fmla="*/ 2147483647 h 61"/>
                    <a:gd name="T42" fmla="*/ 2147483647 w 56"/>
                    <a:gd name="T43" fmla="*/ 2147483647 h 61"/>
                    <a:gd name="T44" fmla="*/ 2147483647 w 56"/>
                    <a:gd name="T45" fmla="*/ 2147483647 h 61"/>
                    <a:gd name="T46" fmla="*/ 2147483647 w 56"/>
                    <a:gd name="T47" fmla="*/ 2147483647 h 61"/>
                    <a:gd name="T48" fmla="*/ 2147483647 w 56"/>
                    <a:gd name="T49" fmla="*/ 2147483647 h 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6"/>
                    <a:gd name="T76" fmla="*/ 0 h 61"/>
                    <a:gd name="T77" fmla="*/ 56 w 56"/>
                    <a:gd name="T78" fmla="*/ 61 h 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6" h="61">
                      <a:moveTo>
                        <a:pt x="55" y="7"/>
                      </a:moveTo>
                      <a:cubicBezTo>
                        <a:pt x="33" y="29"/>
                        <a:pt x="33" y="29"/>
                        <a:pt x="33" y="29"/>
                      </a:cubicBezTo>
                      <a:cubicBezTo>
                        <a:pt x="34" y="30"/>
                        <a:pt x="34" y="31"/>
                        <a:pt x="34" y="32"/>
                      </a:cubicBezTo>
                      <a:cubicBezTo>
                        <a:pt x="34" y="35"/>
                        <a:pt x="32" y="38"/>
                        <a:pt x="29" y="40"/>
                      </a:cubicBezTo>
                      <a:cubicBezTo>
                        <a:pt x="29" y="59"/>
                        <a:pt x="29" y="59"/>
                        <a:pt x="29" y="59"/>
                      </a:cubicBezTo>
                      <a:cubicBezTo>
                        <a:pt x="29" y="60"/>
                        <a:pt x="28" y="61"/>
                        <a:pt x="27" y="61"/>
                      </a:cubicBezTo>
                      <a:cubicBezTo>
                        <a:pt x="21" y="61"/>
                        <a:pt x="21" y="61"/>
                        <a:pt x="21" y="61"/>
                      </a:cubicBezTo>
                      <a:cubicBezTo>
                        <a:pt x="20" y="61"/>
                        <a:pt x="20" y="60"/>
                        <a:pt x="20" y="59"/>
                      </a:cubicBezTo>
                      <a:cubicBezTo>
                        <a:pt x="20" y="40"/>
                        <a:pt x="20" y="40"/>
                        <a:pt x="20" y="40"/>
                      </a:cubicBezTo>
                      <a:cubicBezTo>
                        <a:pt x="20" y="40"/>
                        <a:pt x="19" y="40"/>
                        <a:pt x="19" y="40"/>
                      </a:cubicBezTo>
                      <a:cubicBezTo>
                        <a:pt x="2" y="57"/>
                        <a:pt x="2" y="57"/>
                        <a:pt x="2" y="57"/>
                      </a:cubicBezTo>
                      <a:cubicBezTo>
                        <a:pt x="0" y="54"/>
                        <a:pt x="0" y="54"/>
                        <a:pt x="0" y="54"/>
                      </a:cubicBezTo>
                      <a:cubicBezTo>
                        <a:pt x="16" y="37"/>
                        <a:pt x="16" y="37"/>
                        <a:pt x="16" y="37"/>
                      </a:cubicBezTo>
                      <a:cubicBezTo>
                        <a:pt x="15" y="36"/>
                        <a:pt x="15" y="34"/>
                        <a:pt x="15" y="32"/>
                      </a:cubicBezTo>
                      <a:cubicBezTo>
                        <a:pt x="15" y="27"/>
                        <a:pt x="19" y="22"/>
                        <a:pt x="24" y="22"/>
                      </a:cubicBezTo>
                      <a:cubicBezTo>
                        <a:pt x="25" y="22"/>
                        <a:pt x="26" y="23"/>
                        <a:pt x="27" y="23"/>
                      </a:cubicBezTo>
                      <a:cubicBezTo>
                        <a:pt x="49" y="1"/>
                        <a:pt x="49" y="1"/>
                        <a:pt x="49" y="1"/>
                      </a:cubicBezTo>
                      <a:cubicBezTo>
                        <a:pt x="49" y="0"/>
                        <a:pt x="50" y="0"/>
                        <a:pt x="51" y="1"/>
                      </a:cubicBezTo>
                      <a:cubicBezTo>
                        <a:pt x="55" y="5"/>
                        <a:pt x="55" y="5"/>
                        <a:pt x="55" y="5"/>
                      </a:cubicBezTo>
                      <a:cubicBezTo>
                        <a:pt x="56" y="6"/>
                        <a:pt x="56" y="7"/>
                        <a:pt x="55" y="7"/>
                      </a:cubicBezTo>
                      <a:close/>
                      <a:moveTo>
                        <a:pt x="24" y="27"/>
                      </a:moveTo>
                      <a:cubicBezTo>
                        <a:pt x="22" y="27"/>
                        <a:pt x="20" y="29"/>
                        <a:pt x="20" y="32"/>
                      </a:cubicBezTo>
                      <a:cubicBezTo>
                        <a:pt x="20" y="34"/>
                        <a:pt x="22" y="36"/>
                        <a:pt x="24" y="36"/>
                      </a:cubicBezTo>
                      <a:cubicBezTo>
                        <a:pt x="27" y="36"/>
                        <a:pt x="29" y="34"/>
                        <a:pt x="29" y="32"/>
                      </a:cubicBezTo>
                      <a:cubicBezTo>
                        <a:pt x="29" y="29"/>
                        <a:pt x="27" y="27"/>
                        <a:pt x="24" y="27"/>
                      </a:cubicBezTo>
                      <a:close/>
                    </a:path>
                  </a:pathLst>
                </a:custGeom>
                <a:grpFill/>
                <a:ln w="9525">
                  <a:noFill/>
                  <a:round/>
                  <a:headEnd/>
                  <a:tailEnd/>
                </a:ln>
              </p:spPr>
              <p:txBody>
                <a:bodyPr/>
                <a:lstStyle/>
                <a:p>
                  <a:pPr>
                    <a:defRPr/>
                  </a:pPr>
                  <a:endParaRPr lang="en-US" kern="0">
                    <a:solidFill>
                      <a:srgbClr val="0D0D0D"/>
                    </a:solidFill>
                    <a:cs typeface="Arial" pitchFamily="34" charset="0"/>
                  </a:endParaRPr>
                </a:p>
              </p:txBody>
            </p:sp>
          </p:grpSp>
        </p:grpSp>
        <p:sp>
          <p:nvSpPr>
            <p:cNvPr id="6" name="TextBox 224"/>
            <p:cNvSpPr txBox="1">
              <a:spLocks noChangeArrowheads="1"/>
            </p:cNvSpPr>
            <p:nvPr/>
          </p:nvSpPr>
          <p:spPr bwMode="auto">
            <a:xfrm>
              <a:off x="668619" y="2584034"/>
              <a:ext cx="2045853" cy="646436"/>
            </a:xfrm>
            <a:prstGeom prst="rect">
              <a:avLst/>
            </a:prstGeom>
            <a:noFill/>
            <a:ln w="9525">
              <a:noFill/>
              <a:miter lim="800000"/>
              <a:headEnd/>
              <a:tailEnd/>
            </a:ln>
          </p:spPr>
          <p:txBody>
            <a:bodyPr>
              <a:spAutoFit/>
            </a:bodyPr>
            <a:lstStyle/>
            <a:p>
              <a:pPr algn="ctr" fontAlgn="base">
                <a:spcBef>
                  <a:spcPct val="0"/>
                </a:spcBef>
                <a:spcAft>
                  <a:spcPct val="0"/>
                </a:spcAft>
                <a:defRPr/>
              </a:pPr>
              <a:r>
                <a:rPr lang="en-US" kern="0">
                  <a:solidFill>
                    <a:srgbClr val="0D0D0D"/>
                  </a:solidFill>
                </a:rPr>
                <a:t>Reduced delays &amp; faster TTM</a:t>
              </a:r>
            </a:p>
          </p:txBody>
        </p:sp>
      </p:grpSp>
      <p:grpSp>
        <p:nvGrpSpPr>
          <p:cNvPr id="11" name="Group 10"/>
          <p:cNvGrpSpPr/>
          <p:nvPr/>
        </p:nvGrpSpPr>
        <p:grpSpPr>
          <a:xfrm>
            <a:off x="2140484" y="2890904"/>
            <a:ext cx="1666504" cy="1663564"/>
            <a:chOff x="1673556" y="4320712"/>
            <a:chExt cx="1666504" cy="1663564"/>
          </a:xfrm>
        </p:grpSpPr>
        <p:grpSp>
          <p:nvGrpSpPr>
            <p:cNvPr id="12" name="Group 27"/>
            <p:cNvGrpSpPr>
              <a:grpSpLocks/>
            </p:cNvGrpSpPr>
            <p:nvPr/>
          </p:nvGrpSpPr>
          <p:grpSpPr bwMode="auto">
            <a:xfrm>
              <a:off x="1990497" y="4320712"/>
              <a:ext cx="1146064" cy="993253"/>
              <a:chOff x="292100" y="2291080"/>
              <a:chExt cx="862283" cy="746760"/>
            </a:xfrm>
          </p:grpSpPr>
          <p:sp>
            <p:nvSpPr>
              <p:cNvPr id="14" name="Down Arrow 13"/>
              <p:cNvSpPr>
                <a:spLocks noChangeArrowheads="1"/>
              </p:cNvSpPr>
              <p:nvPr/>
            </p:nvSpPr>
            <p:spPr bwMode="auto">
              <a:xfrm>
                <a:off x="292483" y="2290978"/>
                <a:ext cx="862367" cy="747152"/>
              </a:xfrm>
              <a:prstGeom prst="downArrow">
                <a:avLst>
                  <a:gd name="adj1" fmla="val 66630"/>
                  <a:gd name="adj2" fmla="val 41898"/>
                </a:avLst>
              </a:prstGeom>
              <a:solidFill>
                <a:srgbClr val="7AC142"/>
              </a:solidFill>
              <a:ln>
                <a:noFill/>
              </a:ln>
              <a:effectLst>
                <a:outerShdw blurRad="63500" dist="38100" dir="2700000" algn="tl" rotWithShape="0">
                  <a:srgbClr val="000000">
                    <a:alpha val="39999"/>
                  </a:srgbClr>
                </a:outerShdw>
              </a:effectLst>
              <a:extLst/>
            </p:spPr>
            <p:txBody>
              <a:bodyPr/>
              <a:lstStyle/>
              <a:p>
                <a:pPr>
                  <a:spcBef>
                    <a:spcPct val="50000"/>
                  </a:spcBef>
                  <a:defRPr/>
                </a:pPr>
                <a:endParaRPr lang="en-US" sz="1600" kern="0">
                  <a:solidFill>
                    <a:srgbClr val="0D0D0D"/>
                  </a:solidFill>
                  <a:cs typeface="Arial" pitchFamily="34" charset="0"/>
                </a:endParaRPr>
              </a:p>
            </p:txBody>
          </p:sp>
          <p:sp>
            <p:nvSpPr>
              <p:cNvPr id="15" name="Freeform 24"/>
              <p:cNvSpPr>
                <a:spLocks noEditPoints="1"/>
              </p:cNvSpPr>
              <p:nvPr/>
            </p:nvSpPr>
            <p:spPr bwMode="auto">
              <a:xfrm>
                <a:off x="557407" y="2354500"/>
                <a:ext cx="331669" cy="543721"/>
              </a:xfrm>
              <a:custGeom>
                <a:avLst/>
                <a:gdLst>
                  <a:gd name="T0" fmla="*/ 2147483647 w 17"/>
                  <a:gd name="T1" fmla="*/ 2147483647 h 28"/>
                  <a:gd name="T2" fmla="*/ 2147483647 w 17"/>
                  <a:gd name="T3" fmla="*/ 2147483647 h 28"/>
                  <a:gd name="T4" fmla="*/ 2147483647 w 17"/>
                  <a:gd name="T5" fmla="*/ 2147483647 h 28"/>
                  <a:gd name="T6" fmla="*/ 2147483647 w 17"/>
                  <a:gd name="T7" fmla="*/ 2147483647 h 28"/>
                  <a:gd name="T8" fmla="*/ 2147483647 w 17"/>
                  <a:gd name="T9" fmla="*/ 2147483647 h 28"/>
                  <a:gd name="T10" fmla="*/ 2147483647 w 17"/>
                  <a:gd name="T11" fmla="*/ 0 h 28"/>
                  <a:gd name="T12" fmla="*/ 2147483647 w 17"/>
                  <a:gd name="T13" fmla="*/ 0 h 28"/>
                  <a:gd name="T14" fmla="*/ 2147483647 w 17"/>
                  <a:gd name="T15" fmla="*/ 2147483647 h 28"/>
                  <a:gd name="T16" fmla="*/ 2147483647 w 17"/>
                  <a:gd name="T17" fmla="*/ 2147483647 h 28"/>
                  <a:gd name="T18" fmla="*/ 2147483647 w 17"/>
                  <a:gd name="T19" fmla="*/ 2147483647 h 28"/>
                  <a:gd name="T20" fmla="*/ 2147483647 w 17"/>
                  <a:gd name="T21" fmla="*/ 2147483647 h 28"/>
                  <a:gd name="T22" fmla="*/ 2147483647 w 17"/>
                  <a:gd name="T23" fmla="*/ 2147483647 h 28"/>
                  <a:gd name="T24" fmla="*/ 0 w 17"/>
                  <a:gd name="T25" fmla="*/ 2147483647 h 28"/>
                  <a:gd name="T26" fmla="*/ 2147483647 w 17"/>
                  <a:gd name="T27" fmla="*/ 2147483647 h 28"/>
                  <a:gd name="T28" fmla="*/ 2147483647 w 17"/>
                  <a:gd name="T29" fmla="*/ 2147483647 h 28"/>
                  <a:gd name="T30" fmla="*/ 2147483647 w 17"/>
                  <a:gd name="T31" fmla="*/ 2147483647 h 28"/>
                  <a:gd name="T32" fmla="*/ 2147483647 w 17"/>
                  <a:gd name="T33" fmla="*/ 2147483647 h 28"/>
                  <a:gd name="T34" fmla="*/ 2147483647 w 17"/>
                  <a:gd name="T35" fmla="*/ 2147483647 h 28"/>
                  <a:gd name="T36" fmla="*/ 2147483647 w 17"/>
                  <a:gd name="T37" fmla="*/ 2147483647 h 28"/>
                  <a:gd name="T38" fmla="*/ 2147483647 w 17"/>
                  <a:gd name="T39" fmla="*/ 2147483647 h 28"/>
                  <a:gd name="T40" fmla="*/ 2147483647 w 17"/>
                  <a:gd name="T41" fmla="*/ 2147483647 h 28"/>
                  <a:gd name="T42" fmla="*/ 2147483647 w 17"/>
                  <a:gd name="T43" fmla="*/ 2147483647 h 28"/>
                  <a:gd name="T44" fmla="*/ 2147483647 w 17"/>
                  <a:gd name="T45" fmla="*/ 2147483647 h 28"/>
                  <a:gd name="T46" fmla="*/ 2147483647 w 17"/>
                  <a:gd name="T47" fmla="*/ 2147483647 h 28"/>
                  <a:gd name="T48" fmla="*/ 2147483647 w 17"/>
                  <a:gd name="T49" fmla="*/ 2147483647 h 28"/>
                  <a:gd name="T50" fmla="*/ 2147483647 w 17"/>
                  <a:gd name="T51" fmla="*/ 2147483647 h 28"/>
                  <a:gd name="T52" fmla="*/ 2147483647 w 17"/>
                  <a:gd name="T53" fmla="*/ 2147483647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
                  <a:gd name="T82" fmla="*/ 0 h 28"/>
                  <a:gd name="T83" fmla="*/ 17 w 17"/>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 h="28">
                    <a:moveTo>
                      <a:pt x="10" y="12"/>
                    </a:moveTo>
                    <a:cubicBezTo>
                      <a:pt x="10" y="6"/>
                      <a:pt x="10" y="6"/>
                      <a:pt x="10" y="6"/>
                    </a:cubicBezTo>
                    <a:cubicBezTo>
                      <a:pt x="11" y="6"/>
                      <a:pt x="13" y="6"/>
                      <a:pt x="14" y="7"/>
                    </a:cubicBezTo>
                    <a:cubicBezTo>
                      <a:pt x="16" y="4"/>
                      <a:pt x="16" y="4"/>
                      <a:pt x="16" y="4"/>
                    </a:cubicBezTo>
                    <a:cubicBezTo>
                      <a:pt x="15" y="3"/>
                      <a:pt x="12" y="2"/>
                      <a:pt x="10" y="2"/>
                    </a:cubicBezTo>
                    <a:cubicBezTo>
                      <a:pt x="10" y="0"/>
                      <a:pt x="10" y="0"/>
                      <a:pt x="10" y="0"/>
                    </a:cubicBezTo>
                    <a:cubicBezTo>
                      <a:pt x="8" y="0"/>
                      <a:pt x="8" y="0"/>
                      <a:pt x="8" y="0"/>
                    </a:cubicBezTo>
                    <a:cubicBezTo>
                      <a:pt x="8" y="2"/>
                      <a:pt x="8" y="2"/>
                      <a:pt x="8" y="2"/>
                    </a:cubicBezTo>
                    <a:cubicBezTo>
                      <a:pt x="4" y="3"/>
                      <a:pt x="1" y="5"/>
                      <a:pt x="1" y="9"/>
                    </a:cubicBezTo>
                    <a:cubicBezTo>
                      <a:pt x="1" y="13"/>
                      <a:pt x="4" y="15"/>
                      <a:pt x="8" y="16"/>
                    </a:cubicBezTo>
                    <a:cubicBezTo>
                      <a:pt x="8" y="22"/>
                      <a:pt x="8" y="22"/>
                      <a:pt x="8" y="22"/>
                    </a:cubicBezTo>
                    <a:cubicBezTo>
                      <a:pt x="6" y="22"/>
                      <a:pt x="4" y="21"/>
                      <a:pt x="3" y="20"/>
                    </a:cubicBezTo>
                    <a:cubicBezTo>
                      <a:pt x="0" y="23"/>
                      <a:pt x="0" y="23"/>
                      <a:pt x="0" y="23"/>
                    </a:cubicBezTo>
                    <a:cubicBezTo>
                      <a:pt x="2" y="25"/>
                      <a:pt x="5" y="26"/>
                      <a:pt x="8" y="26"/>
                    </a:cubicBezTo>
                    <a:cubicBezTo>
                      <a:pt x="8" y="28"/>
                      <a:pt x="8" y="28"/>
                      <a:pt x="8" y="28"/>
                    </a:cubicBezTo>
                    <a:cubicBezTo>
                      <a:pt x="10" y="28"/>
                      <a:pt x="10" y="28"/>
                      <a:pt x="10" y="28"/>
                    </a:cubicBezTo>
                    <a:cubicBezTo>
                      <a:pt x="10" y="26"/>
                      <a:pt x="10" y="26"/>
                      <a:pt x="10" y="26"/>
                    </a:cubicBezTo>
                    <a:cubicBezTo>
                      <a:pt x="14" y="25"/>
                      <a:pt x="17" y="23"/>
                      <a:pt x="17" y="19"/>
                    </a:cubicBezTo>
                    <a:cubicBezTo>
                      <a:pt x="17" y="14"/>
                      <a:pt x="14" y="13"/>
                      <a:pt x="10" y="12"/>
                    </a:cubicBezTo>
                    <a:close/>
                    <a:moveTo>
                      <a:pt x="8" y="12"/>
                    </a:moveTo>
                    <a:cubicBezTo>
                      <a:pt x="6" y="11"/>
                      <a:pt x="5" y="11"/>
                      <a:pt x="5" y="9"/>
                    </a:cubicBezTo>
                    <a:cubicBezTo>
                      <a:pt x="5" y="7"/>
                      <a:pt x="6" y="6"/>
                      <a:pt x="8" y="6"/>
                    </a:cubicBezTo>
                    <a:lnTo>
                      <a:pt x="8" y="12"/>
                    </a:lnTo>
                    <a:close/>
                    <a:moveTo>
                      <a:pt x="10" y="22"/>
                    </a:moveTo>
                    <a:cubicBezTo>
                      <a:pt x="10" y="16"/>
                      <a:pt x="10" y="16"/>
                      <a:pt x="10" y="16"/>
                    </a:cubicBezTo>
                    <a:cubicBezTo>
                      <a:pt x="11" y="17"/>
                      <a:pt x="13" y="17"/>
                      <a:pt x="13" y="19"/>
                    </a:cubicBezTo>
                    <a:cubicBezTo>
                      <a:pt x="13" y="21"/>
                      <a:pt x="12" y="22"/>
                      <a:pt x="10" y="22"/>
                    </a:cubicBezTo>
                    <a:close/>
                  </a:path>
                </a:pathLst>
              </a:custGeom>
              <a:solidFill>
                <a:srgbClr val="FFFFFF"/>
              </a:solidFill>
              <a:ln w="9525">
                <a:noFill/>
                <a:round/>
                <a:headEnd/>
                <a:tailEnd/>
              </a:ln>
            </p:spPr>
            <p:txBody>
              <a:bodyPr/>
              <a:lstStyle/>
              <a:p>
                <a:pPr fontAlgn="base">
                  <a:spcBef>
                    <a:spcPct val="0"/>
                  </a:spcBef>
                  <a:spcAft>
                    <a:spcPct val="0"/>
                  </a:spcAft>
                  <a:defRPr/>
                </a:pPr>
                <a:endParaRPr lang="en-US" kern="0">
                  <a:solidFill>
                    <a:srgbClr val="0D0D0D"/>
                  </a:solidFill>
                </a:endParaRPr>
              </a:p>
            </p:txBody>
          </p:sp>
        </p:grpSp>
        <p:sp>
          <p:nvSpPr>
            <p:cNvPr id="13" name="TextBox 225"/>
            <p:cNvSpPr txBox="1">
              <a:spLocks noChangeArrowheads="1"/>
            </p:cNvSpPr>
            <p:nvPr/>
          </p:nvSpPr>
          <p:spPr bwMode="auto">
            <a:xfrm>
              <a:off x="1673556" y="5337840"/>
              <a:ext cx="1666504" cy="646436"/>
            </a:xfrm>
            <a:prstGeom prst="rect">
              <a:avLst/>
            </a:prstGeom>
            <a:noFill/>
            <a:ln w="9525">
              <a:noFill/>
              <a:miter lim="800000"/>
              <a:headEnd/>
              <a:tailEnd/>
            </a:ln>
          </p:spPr>
          <p:txBody>
            <a:bodyPr>
              <a:spAutoFit/>
            </a:bodyPr>
            <a:lstStyle/>
            <a:p>
              <a:pPr algn="ctr" fontAlgn="base">
                <a:spcBef>
                  <a:spcPct val="0"/>
                </a:spcBef>
                <a:spcAft>
                  <a:spcPct val="0"/>
                </a:spcAft>
                <a:defRPr/>
              </a:pPr>
              <a:r>
                <a:rPr lang="en-US" kern="0">
                  <a:solidFill>
                    <a:srgbClr val="0D0D0D"/>
                  </a:solidFill>
                </a:rPr>
                <a:t>Reduced Costs</a:t>
              </a:r>
            </a:p>
          </p:txBody>
        </p:sp>
      </p:grpSp>
      <p:grpSp>
        <p:nvGrpSpPr>
          <p:cNvPr id="16" name="Group 15"/>
          <p:cNvGrpSpPr/>
          <p:nvPr/>
        </p:nvGrpSpPr>
        <p:grpSpPr>
          <a:xfrm>
            <a:off x="6567512" y="1151192"/>
            <a:ext cx="1786194" cy="1655957"/>
            <a:chOff x="6567512" y="1587224"/>
            <a:chExt cx="1786194" cy="1655957"/>
          </a:xfrm>
        </p:grpSpPr>
        <p:grpSp>
          <p:nvGrpSpPr>
            <p:cNvPr id="17" name="Group 26"/>
            <p:cNvGrpSpPr>
              <a:grpSpLocks/>
            </p:cNvGrpSpPr>
            <p:nvPr/>
          </p:nvGrpSpPr>
          <p:grpSpPr bwMode="auto">
            <a:xfrm>
              <a:off x="6877942" y="1587224"/>
              <a:ext cx="1146064" cy="993253"/>
              <a:chOff x="330200" y="3075016"/>
              <a:chExt cx="862283" cy="746760"/>
            </a:xfrm>
          </p:grpSpPr>
          <p:sp>
            <p:nvSpPr>
              <p:cNvPr id="19" name="Down Arrow 18"/>
              <p:cNvSpPr>
                <a:spLocks noChangeArrowheads="1"/>
              </p:cNvSpPr>
              <p:nvPr/>
            </p:nvSpPr>
            <p:spPr bwMode="auto">
              <a:xfrm flipV="1">
                <a:off x="329740" y="3074773"/>
                <a:ext cx="862367" cy="747152"/>
              </a:xfrm>
              <a:prstGeom prst="downArrow">
                <a:avLst>
                  <a:gd name="adj1" fmla="val 66630"/>
                  <a:gd name="adj2" fmla="val 41898"/>
                </a:avLst>
              </a:prstGeom>
              <a:solidFill>
                <a:srgbClr val="7AC142"/>
              </a:solidFill>
              <a:ln>
                <a:noFill/>
              </a:ln>
              <a:effectLst>
                <a:outerShdw blurRad="63500" dist="38100" dir="2700000" algn="tl" rotWithShape="0">
                  <a:srgbClr val="000000">
                    <a:alpha val="39998"/>
                  </a:srgbClr>
                </a:outerShdw>
              </a:effectLst>
              <a:extLst/>
            </p:spPr>
            <p:txBody>
              <a:bodyPr rot="10800000"/>
              <a:lstStyle/>
              <a:p>
                <a:pPr>
                  <a:spcBef>
                    <a:spcPct val="50000"/>
                  </a:spcBef>
                  <a:defRPr/>
                </a:pPr>
                <a:endParaRPr lang="en-US" sz="1600" kern="0">
                  <a:solidFill>
                    <a:srgbClr val="0D0D0D"/>
                  </a:solidFill>
                  <a:cs typeface="Arial" pitchFamily="34" charset="0"/>
                </a:endParaRPr>
              </a:p>
            </p:txBody>
          </p:sp>
          <p:pic>
            <p:nvPicPr>
              <p:cNvPr id="20" name="Picture 6" descr="C:\Users\boyzuck\Pictures\HPSW-launch-people\Group2.png"/>
              <p:cNvPicPr>
                <a:picLocks noChangeAspect="1" noChangeArrowheads="1"/>
              </p:cNvPicPr>
              <p:nvPr/>
            </p:nvPicPr>
            <p:blipFill>
              <a:blip r:embed="rId3">
                <a:lum bright="100000"/>
              </a:blip>
              <a:srcRect l="49574"/>
              <a:stretch>
                <a:fillRect/>
              </a:stretch>
            </p:blipFill>
            <p:spPr bwMode="auto">
              <a:xfrm>
                <a:off x="573089" y="3265489"/>
                <a:ext cx="398461" cy="480154"/>
              </a:xfrm>
              <a:prstGeom prst="rect">
                <a:avLst/>
              </a:prstGeom>
              <a:noFill/>
              <a:ln w="9525">
                <a:noFill/>
                <a:miter lim="800000"/>
                <a:headEnd/>
                <a:tailEnd/>
              </a:ln>
            </p:spPr>
          </p:pic>
        </p:grpSp>
        <p:sp>
          <p:nvSpPr>
            <p:cNvPr id="18" name="TextBox 226"/>
            <p:cNvSpPr txBox="1">
              <a:spLocks noChangeArrowheads="1"/>
            </p:cNvSpPr>
            <p:nvPr/>
          </p:nvSpPr>
          <p:spPr bwMode="auto">
            <a:xfrm>
              <a:off x="6567512" y="2596745"/>
              <a:ext cx="1786194" cy="646436"/>
            </a:xfrm>
            <a:prstGeom prst="rect">
              <a:avLst/>
            </a:prstGeom>
            <a:noFill/>
            <a:ln w="9525">
              <a:noFill/>
              <a:miter lim="800000"/>
              <a:headEnd/>
              <a:tailEnd/>
            </a:ln>
          </p:spPr>
          <p:txBody>
            <a:bodyPr>
              <a:spAutoFit/>
            </a:bodyPr>
            <a:lstStyle/>
            <a:p>
              <a:pPr algn="ctr" fontAlgn="base">
                <a:spcBef>
                  <a:spcPct val="0"/>
                </a:spcBef>
                <a:spcAft>
                  <a:spcPct val="0"/>
                </a:spcAft>
                <a:defRPr/>
              </a:pPr>
              <a:r>
                <a:rPr lang="en-US" kern="0" dirty="0">
                  <a:solidFill>
                    <a:srgbClr val="0D0D0D"/>
                  </a:solidFill>
                </a:rPr>
                <a:t>Improved Collaboration</a:t>
              </a:r>
            </a:p>
          </p:txBody>
        </p:sp>
      </p:grpSp>
      <p:grpSp>
        <p:nvGrpSpPr>
          <p:cNvPr id="21" name="Group 20"/>
          <p:cNvGrpSpPr/>
          <p:nvPr/>
        </p:nvGrpSpPr>
        <p:grpSpPr>
          <a:xfrm>
            <a:off x="3602182" y="1130550"/>
            <a:ext cx="2070654" cy="1673811"/>
            <a:chOff x="3602182" y="1566582"/>
            <a:chExt cx="2070654" cy="1673811"/>
          </a:xfrm>
        </p:grpSpPr>
        <p:grpSp>
          <p:nvGrpSpPr>
            <p:cNvPr id="22" name="Group 83"/>
            <p:cNvGrpSpPr>
              <a:grpSpLocks/>
            </p:cNvGrpSpPr>
            <p:nvPr/>
          </p:nvGrpSpPr>
          <p:grpSpPr bwMode="auto">
            <a:xfrm>
              <a:off x="4041332" y="1566582"/>
              <a:ext cx="1146064" cy="993253"/>
              <a:chOff x="1877106" y="4285171"/>
              <a:chExt cx="863600" cy="747712"/>
            </a:xfrm>
          </p:grpSpPr>
          <p:sp>
            <p:nvSpPr>
              <p:cNvPr id="24" name="Down Arrow 23"/>
              <p:cNvSpPr>
                <a:spLocks noChangeArrowheads="1"/>
              </p:cNvSpPr>
              <p:nvPr/>
            </p:nvSpPr>
            <p:spPr bwMode="auto">
              <a:xfrm>
                <a:off x="1877652" y="4284932"/>
                <a:ext cx="862488" cy="748105"/>
              </a:xfrm>
              <a:prstGeom prst="downArrow">
                <a:avLst>
                  <a:gd name="adj1" fmla="val 66630"/>
                  <a:gd name="adj2" fmla="val 41898"/>
                </a:avLst>
              </a:prstGeom>
              <a:solidFill>
                <a:srgbClr val="7AC142"/>
              </a:solidFill>
              <a:ln>
                <a:noFill/>
              </a:ln>
              <a:effectLst>
                <a:outerShdw blurRad="63500" dist="38100" dir="2700000" algn="tl" rotWithShape="0">
                  <a:srgbClr val="000000">
                    <a:alpha val="39999"/>
                  </a:srgbClr>
                </a:outerShdw>
              </a:effectLst>
              <a:extLst/>
            </p:spPr>
            <p:txBody>
              <a:bodyPr/>
              <a:lstStyle/>
              <a:p>
                <a:pPr>
                  <a:spcBef>
                    <a:spcPct val="50000"/>
                  </a:spcBef>
                  <a:defRPr/>
                </a:pPr>
                <a:endParaRPr lang="en-US" sz="1600" kern="0">
                  <a:solidFill>
                    <a:srgbClr val="0D0D0D"/>
                  </a:solidFill>
                  <a:cs typeface="Arial" pitchFamily="34" charset="0"/>
                </a:endParaRPr>
              </a:p>
            </p:txBody>
          </p:sp>
          <p:grpSp>
            <p:nvGrpSpPr>
              <p:cNvPr id="25" name="Group 118"/>
              <p:cNvGrpSpPr>
                <a:grpSpLocks/>
              </p:cNvGrpSpPr>
              <p:nvPr/>
            </p:nvGrpSpPr>
            <p:grpSpPr bwMode="auto">
              <a:xfrm>
                <a:off x="2085432" y="4374069"/>
                <a:ext cx="446949" cy="406627"/>
                <a:chOff x="6019800" y="304800"/>
                <a:chExt cx="1249363" cy="1136650"/>
              </a:xfrm>
              <a:solidFill>
                <a:srgbClr val="FFFFFF"/>
              </a:solidFill>
            </p:grpSpPr>
            <p:sp>
              <p:nvSpPr>
                <p:cNvPr id="26" name="Freeform 45"/>
                <p:cNvSpPr>
                  <a:spLocks noEditPoints="1"/>
                </p:cNvSpPr>
                <p:nvPr/>
              </p:nvSpPr>
              <p:spPr bwMode="auto">
                <a:xfrm>
                  <a:off x="6019800" y="304800"/>
                  <a:ext cx="1249363" cy="1136650"/>
                </a:xfrm>
                <a:custGeom>
                  <a:avLst/>
                  <a:gdLst>
                    <a:gd name="T0" fmla="*/ 2147483647 w 110"/>
                    <a:gd name="T1" fmla="*/ 2147483647 h 100"/>
                    <a:gd name="T2" fmla="*/ 2147483647 w 110"/>
                    <a:gd name="T3" fmla="*/ 0 h 100"/>
                    <a:gd name="T4" fmla="*/ 2147483647 w 110"/>
                    <a:gd name="T5" fmla="*/ 0 h 100"/>
                    <a:gd name="T6" fmla="*/ 2147483647 w 110"/>
                    <a:gd name="T7" fmla="*/ 2147483647 h 100"/>
                    <a:gd name="T8" fmla="*/ 2147483647 w 110"/>
                    <a:gd name="T9" fmla="*/ 2147483647 h 100"/>
                    <a:gd name="T10" fmla="*/ 2147483647 w 110"/>
                    <a:gd name="T11" fmla="*/ 2147483647 h 100"/>
                    <a:gd name="T12" fmla="*/ 2147483647 w 110"/>
                    <a:gd name="T13" fmla="*/ 2147483647 h 100"/>
                    <a:gd name="T14" fmla="*/ 2147483647 w 110"/>
                    <a:gd name="T15" fmla="*/ 2147483647 h 100"/>
                    <a:gd name="T16" fmla="*/ 2147483647 w 110"/>
                    <a:gd name="T17" fmla="*/ 2147483647 h 100"/>
                    <a:gd name="T18" fmla="*/ 2147483647 w 110"/>
                    <a:gd name="T19" fmla="*/ 2147483647 h 100"/>
                    <a:gd name="T20" fmla="*/ 2147483647 w 110"/>
                    <a:gd name="T21" fmla="*/ 2147483647 h 100"/>
                    <a:gd name="T22" fmla="*/ 2147483647 w 110"/>
                    <a:gd name="T23" fmla="*/ 2147483647 h 100"/>
                    <a:gd name="T24" fmla="*/ 2147483647 w 110"/>
                    <a:gd name="T25" fmla="*/ 2147483647 h 100"/>
                    <a:gd name="T26" fmla="*/ 2147483647 w 110"/>
                    <a:gd name="T27" fmla="*/ 2147483647 h 100"/>
                    <a:gd name="T28" fmla="*/ 2147483647 w 110"/>
                    <a:gd name="T29" fmla="*/ 2147483647 h 100"/>
                    <a:gd name="T30" fmla="*/ 2147483647 w 110"/>
                    <a:gd name="T31" fmla="*/ 2147483647 h 100"/>
                    <a:gd name="T32" fmla="*/ 2147483647 w 110"/>
                    <a:gd name="T33" fmla="*/ 2147483647 h 100"/>
                    <a:gd name="T34" fmla="*/ 0 w 110"/>
                    <a:gd name="T35" fmla="*/ 2147483647 h 100"/>
                    <a:gd name="T36" fmla="*/ 0 w 110"/>
                    <a:gd name="T37" fmla="*/ 2147483647 h 100"/>
                    <a:gd name="T38" fmla="*/ 0 w 110"/>
                    <a:gd name="T39" fmla="*/ 2147483647 h 100"/>
                    <a:gd name="T40" fmla="*/ 0 w 110"/>
                    <a:gd name="T41" fmla="*/ 2147483647 h 100"/>
                    <a:gd name="T42" fmla="*/ 0 w 110"/>
                    <a:gd name="T43" fmla="*/ 2147483647 h 100"/>
                    <a:gd name="T44" fmla="*/ 2147483647 w 110"/>
                    <a:gd name="T45" fmla="*/ 2147483647 h 100"/>
                    <a:gd name="T46" fmla="*/ 2147483647 w 110"/>
                    <a:gd name="T47" fmla="*/ 2147483647 h 100"/>
                    <a:gd name="T48" fmla="*/ 2147483647 w 110"/>
                    <a:gd name="T49" fmla="*/ 2147483647 h 100"/>
                    <a:gd name="T50" fmla="*/ 2147483647 w 110"/>
                    <a:gd name="T51" fmla="*/ 2147483647 h 100"/>
                    <a:gd name="T52" fmla="*/ 2147483647 w 110"/>
                    <a:gd name="T53" fmla="*/ 2147483647 h 1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0"/>
                    <a:gd name="T82" fmla="*/ 0 h 100"/>
                    <a:gd name="T83" fmla="*/ 110 w 110"/>
                    <a:gd name="T84" fmla="*/ 100 h 1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0" h="100">
                      <a:moveTo>
                        <a:pt x="50" y="2"/>
                      </a:moveTo>
                      <a:cubicBezTo>
                        <a:pt x="51" y="1"/>
                        <a:pt x="52" y="0"/>
                        <a:pt x="55" y="0"/>
                      </a:cubicBezTo>
                      <a:cubicBezTo>
                        <a:pt x="55" y="0"/>
                        <a:pt x="55" y="0"/>
                        <a:pt x="55" y="0"/>
                      </a:cubicBezTo>
                      <a:cubicBezTo>
                        <a:pt x="57" y="0"/>
                        <a:pt x="58" y="1"/>
                        <a:pt x="59" y="2"/>
                      </a:cubicBezTo>
                      <a:cubicBezTo>
                        <a:pt x="59" y="2"/>
                        <a:pt x="59" y="2"/>
                        <a:pt x="59" y="2"/>
                      </a:cubicBezTo>
                      <a:cubicBezTo>
                        <a:pt x="59" y="2"/>
                        <a:pt x="59" y="2"/>
                        <a:pt x="59" y="2"/>
                      </a:cubicBezTo>
                      <a:cubicBezTo>
                        <a:pt x="109" y="93"/>
                        <a:pt x="109" y="93"/>
                        <a:pt x="109" y="93"/>
                      </a:cubicBezTo>
                      <a:cubicBezTo>
                        <a:pt x="109" y="93"/>
                        <a:pt x="110" y="94"/>
                        <a:pt x="110" y="95"/>
                      </a:cubicBezTo>
                      <a:cubicBezTo>
                        <a:pt x="110" y="95"/>
                        <a:pt x="110" y="95"/>
                        <a:pt x="110" y="95"/>
                      </a:cubicBezTo>
                      <a:cubicBezTo>
                        <a:pt x="110" y="96"/>
                        <a:pt x="109" y="98"/>
                        <a:pt x="108" y="99"/>
                      </a:cubicBezTo>
                      <a:cubicBezTo>
                        <a:pt x="108" y="99"/>
                        <a:pt x="108" y="99"/>
                        <a:pt x="108" y="99"/>
                      </a:cubicBezTo>
                      <a:cubicBezTo>
                        <a:pt x="107" y="100"/>
                        <a:pt x="106" y="100"/>
                        <a:pt x="105" y="100"/>
                      </a:cubicBezTo>
                      <a:cubicBezTo>
                        <a:pt x="105" y="100"/>
                        <a:pt x="105" y="100"/>
                        <a:pt x="105" y="100"/>
                      </a:cubicBezTo>
                      <a:cubicBezTo>
                        <a:pt x="5" y="100"/>
                        <a:pt x="5" y="100"/>
                        <a:pt x="5" y="100"/>
                      </a:cubicBezTo>
                      <a:cubicBezTo>
                        <a:pt x="5" y="100"/>
                        <a:pt x="5" y="100"/>
                        <a:pt x="5" y="100"/>
                      </a:cubicBezTo>
                      <a:cubicBezTo>
                        <a:pt x="4" y="100"/>
                        <a:pt x="3" y="100"/>
                        <a:pt x="1" y="99"/>
                      </a:cubicBezTo>
                      <a:cubicBezTo>
                        <a:pt x="1" y="99"/>
                        <a:pt x="1" y="99"/>
                        <a:pt x="1" y="99"/>
                      </a:cubicBezTo>
                      <a:cubicBezTo>
                        <a:pt x="0" y="98"/>
                        <a:pt x="0" y="96"/>
                        <a:pt x="0" y="95"/>
                      </a:cubicBezTo>
                      <a:cubicBezTo>
                        <a:pt x="0" y="95"/>
                        <a:pt x="0" y="95"/>
                        <a:pt x="0" y="95"/>
                      </a:cubicBezTo>
                      <a:cubicBezTo>
                        <a:pt x="0" y="94"/>
                        <a:pt x="0" y="93"/>
                        <a:pt x="0" y="93"/>
                      </a:cubicBezTo>
                      <a:cubicBezTo>
                        <a:pt x="0" y="93"/>
                        <a:pt x="0" y="93"/>
                        <a:pt x="0" y="93"/>
                      </a:cubicBezTo>
                      <a:cubicBezTo>
                        <a:pt x="0" y="93"/>
                        <a:pt x="0" y="93"/>
                        <a:pt x="0" y="93"/>
                      </a:cubicBezTo>
                      <a:cubicBezTo>
                        <a:pt x="50" y="2"/>
                        <a:pt x="50" y="2"/>
                        <a:pt x="50" y="2"/>
                      </a:cubicBezTo>
                      <a:close/>
                      <a:moveTo>
                        <a:pt x="100" y="92"/>
                      </a:moveTo>
                      <a:cubicBezTo>
                        <a:pt x="55" y="11"/>
                        <a:pt x="55" y="11"/>
                        <a:pt x="55" y="11"/>
                      </a:cubicBezTo>
                      <a:cubicBezTo>
                        <a:pt x="10" y="92"/>
                        <a:pt x="10" y="92"/>
                        <a:pt x="10" y="92"/>
                      </a:cubicBezTo>
                      <a:cubicBezTo>
                        <a:pt x="100" y="92"/>
                        <a:pt x="100" y="92"/>
                        <a:pt x="100" y="92"/>
                      </a:cubicBezTo>
                      <a:close/>
                    </a:path>
                  </a:pathLst>
                </a:custGeom>
                <a:grpFill/>
                <a:ln w="9525">
                  <a:noFill/>
                  <a:round/>
                  <a:headEnd/>
                  <a:tailEnd/>
                </a:ln>
              </p:spPr>
              <p:txBody>
                <a:bodyPr/>
                <a:lstStyle/>
                <a:p>
                  <a:pPr>
                    <a:defRPr/>
                  </a:pPr>
                  <a:endParaRPr lang="en-US" kern="0">
                    <a:solidFill>
                      <a:srgbClr val="0D0D0D"/>
                    </a:solidFill>
                    <a:cs typeface="Arial" pitchFamily="34" charset="0"/>
                  </a:endParaRPr>
                </a:p>
              </p:txBody>
            </p:sp>
            <p:sp>
              <p:nvSpPr>
                <p:cNvPr id="27" name="Rectangle 46"/>
                <p:cNvSpPr>
                  <a:spLocks noChangeArrowheads="1"/>
                </p:cNvSpPr>
                <p:nvPr/>
              </p:nvSpPr>
              <p:spPr bwMode="auto">
                <a:xfrm>
                  <a:off x="6577013" y="679450"/>
                  <a:ext cx="123825" cy="387350"/>
                </a:xfrm>
                <a:prstGeom prst="rect">
                  <a:avLst/>
                </a:prstGeom>
                <a:grpFill/>
                <a:ln w="9525">
                  <a:noFill/>
                  <a:miter lim="800000"/>
                  <a:headEnd/>
                  <a:tailEnd/>
                </a:ln>
              </p:spPr>
              <p:txBody>
                <a:bodyPr/>
                <a:lstStyle/>
                <a:p>
                  <a:pPr>
                    <a:defRPr/>
                  </a:pPr>
                  <a:endParaRPr lang="en-US" kern="0">
                    <a:solidFill>
                      <a:srgbClr val="0D0D0D"/>
                    </a:solidFill>
                    <a:cs typeface="Arial" pitchFamily="34" charset="0"/>
                  </a:endParaRPr>
                </a:p>
              </p:txBody>
            </p:sp>
            <p:sp>
              <p:nvSpPr>
                <p:cNvPr id="28" name="Oval 47"/>
                <p:cNvSpPr>
                  <a:spLocks noChangeArrowheads="1"/>
                </p:cNvSpPr>
                <p:nvPr/>
              </p:nvSpPr>
              <p:spPr bwMode="auto">
                <a:xfrm>
                  <a:off x="6564313" y="1135063"/>
                  <a:ext cx="160338" cy="158750"/>
                </a:xfrm>
                <a:prstGeom prst="ellipse">
                  <a:avLst/>
                </a:prstGeom>
                <a:grpFill/>
                <a:ln w="9525">
                  <a:noFill/>
                  <a:round/>
                  <a:headEnd/>
                  <a:tailEnd/>
                </a:ln>
              </p:spPr>
              <p:txBody>
                <a:bodyPr/>
                <a:lstStyle/>
                <a:p>
                  <a:pPr>
                    <a:defRPr/>
                  </a:pPr>
                  <a:endParaRPr lang="en-US" kern="0">
                    <a:solidFill>
                      <a:srgbClr val="0D0D0D"/>
                    </a:solidFill>
                    <a:cs typeface="Arial" pitchFamily="34" charset="0"/>
                  </a:endParaRPr>
                </a:p>
              </p:txBody>
            </p:sp>
          </p:grpSp>
        </p:grpSp>
        <p:sp>
          <p:nvSpPr>
            <p:cNvPr id="23" name="TextBox 227"/>
            <p:cNvSpPr txBox="1">
              <a:spLocks noChangeArrowheads="1"/>
            </p:cNvSpPr>
            <p:nvPr/>
          </p:nvSpPr>
          <p:spPr bwMode="auto">
            <a:xfrm>
              <a:off x="3602182" y="2593957"/>
              <a:ext cx="2070654" cy="646436"/>
            </a:xfrm>
            <a:prstGeom prst="rect">
              <a:avLst/>
            </a:prstGeom>
            <a:noFill/>
            <a:ln w="9525">
              <a:noFill/>
              <a:miter lim="800000"/>
              <a:headEnd/>
              <a:tailEnd/>
            </a:ln>
          </p:spPr>
          <p:txBody>
            <a:bodyPr>
              <a:spAutoFit/>
            </a:bodyPr>
            <a:lstStyle/>
            <a:p>
              <a:pPr algn="ctr" fontAlgn="base">
                <a:spcBef>
                  <a:spcPct val="0"/>
                </a:spcBef>
                <a:spcAft>
                  <a:spcPct val="0"/>
                </a:spcAft>
                <a:defRPr/>
              </a:pPr>
              <a:r>
                <a:rPr lang="en-US" kern="0" dirty="0">
                  <a:solidFill>
                    <a:srgbClr val="0D0D0D"/>
                  </a:solidFill>
                </a:rPr>
                <a:t>Reduced errors &amp; higher quality</a:t>
              </a:r>
            </a:p>
          </p:txBody>
        </p:sp>
      </p:grpSp>
      <p:grpSp>
        <p:nvGrpSpPr>
          <p:cNvPr id="29" name="Group 28"/>
          <p:cNvGrpSpPr/>
          <p:nvPr/>
        </p:nvGrpSpPr>
        <p:grpSpPr>
          <a:xfrm>
            <a:off x="5359876" y="2877028"/>
            <a:ext cx="1599430" cy="1658892"/>
            <a:chOff x="5696851" y="4306836"/>
            <a:chExt cx="1599430" cy="1658892"/>
          </a:xfrm>
        </p:grpSpPr>
        <p:grpSp>
          <p:nvGrpSpPr>
            <p:cNvPr id="30" name="Group 64"/>
            <p:cNvGrpSpPr>
              <a:grpSpLocks/>
            </p:cNvGrpSpPr>
            <p:nvPr/>
          </p:nvGrpSpPr>
          <p:grpSpPr bwMode="auto">
            <a:xfrm>
              <a:off x="5934008" y="4306836"/>
              <a:ext cx="1146064" cy="993252"/>
              <a:chOff x="616177" y="3785649"/>
              <a:chExt cx="863600" cy="747712"/>
            </a:xfrm>
          </p:grpSpPr>
          <p:sp>
            <p:nvSpPr>
              <p:cNvPr id="32" name="Down Arrow 56"/>
              <p:cNvSpPr>
                <a:spLocks noChangeArrowheads="1"/>
              </p:cNvSpPr>
              <p:nvPr/>
            </p:nvSpPr>
            <p:spPr bwMode="auto">
              <a:xfrm flipV="1">
                <a:off x="616439" y="3785237"/>
                <a:ext cx="863684" cy="748106"/>
              </a:xfrm>
              <a:prstGeom prst="downArrow">
                <a:avLst>
                  <a:gd name="adj1" fmla="val 66630"/>
                  <a:gd name="adj2" fmla="val 41898"/>
                </a:avLst>
              </a:prstGeom>
              <a:solidFill>
                <a:srgbClr val="7AC142"/>
              </a:solidFill>
              <a:ln>
                <a:noFill/>
              </a:ln>
              <a:effectLst>
                <a:outerShdw blurRad="63500" dist="38100" dir="2700000" algn="tl" rotWithShape="0">
                  <a:srgbClr val="000000">
                    <a:alpha val="39999"/>
                  </a:srgbClr>
                </a:outerShdw>
              </a:effectLst>
              <a:extLst/>
            </p:spPr>
            <p:txBody>
              <a:bodyPr/>
              <a:lstStyle/>
              <a:p>
                <a:pPr>
                  <a:spcBef>
                    <a:spcPct val="50000"/>
                  </a:spcBef>
                  <a:defRPr/>
                </a:pPr>
                <a:endParaRPr lang="en-US" sz="1600" kern="0">
                  <a:solidFill>
                    <a:srgbClr val="0D0D0D"/>
                  </a:solidFill>
                  <a:cs typeface="Arial" pitchFamily="34" charset="0"/>
                </a:endParaRPr>
              </a:p>
            </p:txBody>
          </p:sp>
          <p:grpSp>
            <p:nvGrpSpPr>
              <p:cNvPr id="33" name="Group 189"/>
              <p:cNvGrpSpPr>
                <a:grpSpLocks/>
              </p:cNvGrpSpPr>
              <p:nvPr/>
            </p:nvGrpSpPr>
            <p:grpSpPr bwMode="auto">
              <a:xfrm>
                <a:off x="786162" y="4021619"/>
                <a:ext cx="523631" cy="391885"/>
                <a:chOff x="0" y="2487"/>
                <a:chExt cx="566" cy="423"/>
              </a:xfrm>
              <a:solidFill>
                <a:srgbClr val="FFFFFF"/>
              </a:solidFill>
            </p:grpSpPr>
            <p:sp>
              <p:nvSpPr>
                <p:cNvPr id="34" name="Freeform 190"/>
                <p:cNvSpPr>
                  <a:spLocks/>
                </p:cNvSpPr>
                <p:nvPr/>
              </p:nvSpPr>
              <p:spPr bwMode="auto">
                <a:xfrm>
                  <a:off x="0" y="2487"/>
                  <a:ext cx="361" cy="360"/>
                </a:xfrm>
                <a:custGeom>
                  <a:avLst/>
                  <a:gdLst>
                    <a:gd name="T0" fmla="*/ 361 w 722"/>
                    <a:gd name="T1" fmla="*/ 178 h 720"/>
                    <a:gd name="T2" fmla="*/ 267 w 722"/>
                    <a:gd name="T3" fmla="*/ 179 h 720"/>
                    <a:gd name="T4" fmla="*/ 267 w 722"/>
                    <a:gd name="T5" fmla="*/ 179 h 720"/>
                    <a:gd name="T6" fmla="*/ 265 w 722"/>
                    <a:gd name="T7" fmla="*/ 197 h 720"/>
                    <a:gd name="T8" fmla="*/ 252 w 722"/>
                    <a:gd name="T9" fmla="*/ 228 h 720"/>
                    <a:gd name="T10" fmla="*/ 229 w 722"/>
                    <a:gd name="T11" fmla="*/ 252 h 720"/>
                    <a:gd name="T12" fmla="*/ 197 w 722"/>
                    <a:gd name="T13" fmla="*/ 265 h 720"/>
                    <a:gd name="T14" fmla="*/ 163 w 722"/>
                    <a:gd name="T15" fmla="*/ 265 h 720"/>
                    <a:gd name="T16" fmla="*/ 132 w 722"/>
                    <a:gd name="T17" fmla="*/ 252 h 720"/>
                    <a:gd name="T18" fmla="*/ 108 w 722"/>
                    <a:gd name="T19" fmla="*/ 228 h 720"/>
                    <a:gd name="T20" fmla="*/ 95 w 722"/>
                    <a:gd name="T21" fmla="*/ 197 h 720"/>
                    <a:gd name="T22" fmla="*/ 95 w 722"/>
                    <a:gd name="T23" fmla="*/ 163 h 720"/>
                    <a:gd name="T24" fmla="*/ 108 w 722"/>
                    <a:gd name="T25" fmla="*/ 132 h 720"/>
                    <a:gd name="T26" fmla="*/ 132 w 722"/>
                    <a:gd name="T27" fmla="*/ 108 h 720"/>
                    <a:gd name="T28" fmla="*/ 163 w 722"/>
                    <a:gd name="T29" fmla="*/ 95 h 720"/>
                    <a:gd name="T30" fmla="*/ 197 w 722"/>
                    <a:gd name="T31" fmla="*/ 95 h 720"/>
                    <a:gd name="T32" fmla="*/ 227 w 722"/>
                    <a:gd name="T33" fmla="*/ 107 h 720"/>
                    <a:gd name="T34" fmla="*/ 250 w 722"/>
                    <a:gd name="T35" fmla="*/ 130 h 720"/>
                    <a:gd name="T36" fmla="*/ 264 w 722"/>
                    <a:gd name="T37" fmla="*/ 160 h 720"/>
                    <a:gd name="T38" fmla="*/ 361 w 722"/>
                    <a:gd name="T39" fmla="*/ 178 h 720"/>
                    <a:gd name="T40" fmla="*/ 321 w 722"/>
                    <a:gd name="T41" fmla="*/ 145 h 720"/>
                    <a:gd name="T42" fmla="*/ 314 w 722"/>
                    <a:gd name="T43" fmla="*/ 124 h 720"/>
                    <a:gd name="T44" fmla="*/ 305 w 722"/>
                    <a:gd name="T45" fmla="*/ 105 h 720"/>
                    <a:gd name="T46" fmla="*/ 282 w 722"/>
                    <a:gd name="T47" fmla="*/ 29 h 720"/>
                    <a:gd name="T48" fmla="*/ 250 w 722"/>
                    <a:gd name="T49" fmla="*/ 53 h 720"/>
                    <a:gd name="T50" fmla="*/ 241 w 722"/>
                    <a:gd name="T51" fmla="*/ 48 h 720"/>
                    <a:gd name="T52" fmla="*/ 231 w 722"/>
                    <a:gd name="T53" fmla="*/ 45 h 720"/>
                    <a:gd name="T54" fmla="*/ 221 w 722"/>
                    <a:gd name="T55" fmla="*/ 41 h 720"/>
                    <a:gd name="T56" fmla="*/ 215 w 722"/>
                    <a:gd name="T57" fmla="*/ 0 h 720"/>
                    <a:gd name="T58" fmla="*/ 145 w 722"/>
                    <a:gd name="T59" fmla="*/ 39 h 720"/>
                    <a:gd name="T60" fmla="*/ 135 w 722"/>
                    <a:gd name="T61" fmla="*/ 43 h 720"/>
                    <a:gd name="T62" fmla="*/ 124 w 722"/>
                    <a:gd name="T63" fmla="*/ 46 h 720"/>
                    <a:gd name="T64" fmla="*/ 114 w 722"/>
                    <a:gd name="T65" fmla="*/ 50 h 720"/>
                    <a:gd name="T66" fmla="*/ 105 w 722"/>
                    <a:gd name="T67" fmla="*/ 56 h 720"/>
                    <a:gd name="T68" fmla="*/ 30 w 722"/>
                    <a:gd name="T69" fmla="*/ 80 h 720"/>
                    <a:gd name="T70" fmla="*/ 50 w 722"/>
                    <a:gd name="T71" fmla="*/ 114 h 720"/>
                    <a:gd name="T72" fmla="*/ 43 w 722"/>
                    <a:gd name="T73" fmla="*/ 135 h 720"/>
                    <a:gd name="T74" fmla="*/ 0 w 722"/>
                    <a:gd name="T75" fmla="*/ 145 h 720"/>
                    <a:gd name="T76" fmla="*/ 40 w 722"/>
                    <a:gd name="T77" fmla="*/ 215 h 720"/>
                    <a:gd name="T78" fmla="*/ 46 w 722"/>
                    <a:gd name="T79" fmla="*/ 235 h 720"/>
                    <a:gd name="T80" fmla="*/ 56 w 722"/>
                    <a:gd name="T81" fmla="*/ 254 h 720"/>
                    <a:gd name="T82" fmla="*/ 79 w 722"/>
                    <a:gd name="T83" fmla="*/ 332 h 720"/>
                    <a:gd name="T84" fmla="*/ 110 w 722"/>
                    <a:gd name="T85" fmla="*/ 307 h 720"/>
                    <a:gd name="T86" fmla="*/ 119 w 722"/>
                    <a:gd name="T87" fmla="*/ 312 h 720"/>
                    <a:gd name="T88" fmla="*/ 129 w 722"/>
                    <a:gd name="T89" fmla="*/ 316 h 720"/>
                    <a:gd name="T90" fmla="*/ 140 w 722"/>
                    <a:gd name="T91" fmla="*/ 320 h 720"/>
                    <a:gd name="T92" fmla="*/ 145 w 722"/>
                    <a:gd name="T93" fmla="*/ 360 h 720"/>
                    <a:gd name="T94" fmla="*/ 215 w 722"/>
                    <a:gd name="T95" fmla="*/ 321 h 720"/>
                    <a:gd name="T96" fmla="*/ 226 w 722"/>
                    <a:gd name="T97" fmla="*/ 318 h 720"/>
                    <a:gd name="T98" fmla="*/ 235 w 722"/>
                    <a:gd name="T99" fmla="*/ 314 h 720"/>
                    <a:gd name="T100" fmla="*/ 245 w 722"/>
                    <a:gd name="T101" fmla="*/ 310 h 720"/>
                    <a:gd name="T102" fmla="*/ 255 w 722"/>
                    <a:gd name="T103" fmla="*/ 305 h 720"/>
                    <a:gd name="T104" fmla="*/ 333 w 722"/>
                    <a:gd name="T105" fmla="*/ 283 h 720"/>
                    <a:gd name="T106" fmla="*/ 310 w 722"/>
                    <a:gd name="T107" fmla="*/ 245 h 720"/>
                    <a:gd name="T108" fmla="*/ 318 w 722"/>
                    <a:gd name="T109" fmla="*/ 225 h 720"/>
                    <a:gd name="T110" fmla="*/ 361 w 722"/>
                    <a:gd name="T111" fmla="*/ 215 h 72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2"/>
                    <a:gd name="T169" fmla="*/ 0 h 720"/>
                    <a:gd name="T170" fmla="*/ 722 w 722"/>
                    <a:gd name="T171" fmla="*/ 720 h 72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2" h="720">
                      <a:moveTo>
                        <a:pt x="722" y="430"/>
                      </a:moveTo>
                      <a:lnTo>
                        <a:pt x="722" y="356"/>
                      </a:lnTo>
                      <a:lnTo>
                        <a:pt x="534" y="356"/>
                      </a:lnTo>
                      <a:lnTo>
                        <a:pt x="534" y="357"/>
                      </a:lnTo>
                      <a:lnTo>
                        <a:pt x="534" y="358"/>
                      </a:lnTo>
                      <a:lnTo>
                        <a:pt x="534" y="360"/>
                      </a:lnTo>
                      <a:lnTo>
                        <a:pt x="530" y="394"/>
                      </a:lnTo>
                      <a:lnTo>
                        <a:pt x="520" y="428"/>
                      </a:lnTo>
                      <a:lnTo>
                        <a:pt x="504" y="456"/>
                      </a:lnTo>
                      <a:lnTo>
                        <a:pt x="483" y="483"/>
                      </a:lnTo>
                      <a:lnTo>
                        <a:pt x="458" y="504"/>
                      </a:lnTo>
                      <a:lnTo>
                        <a:pt x="428" y="520"/>
                      </a:lnTo>
                      <a:lnTo>
                        <a:pt x="395" y="530"/>
                      </a:lnTo>
                      <a:lnTo>
                        <a:pt x="361" y="534"/>
                      </a:lnTo>
                      <a:lnTo>
                        <a:pt x="325" y="530"/>
                      </a:lnTo>
                      <a:lnTo>
                        <a:pt x="293" y="520"/>
                      </a:lnTo>
                      <a:lnTo>
                        <a:pt x="263" y="504"/>
                      </a:lnTo>
                      <a:lnTo>
                        <a:pt x="237" y="483"/>
                      </a:lnTo>
                      <a:lnTo>
                        <a:pt x="217" y="456"/>
                      </a:lnTo>
                      <a:lnTo>
                        <a:pt x="201" y="428"/>
                      </a:lnTo>
                      <a:lnTo>
                        <a:pt x="190" y="394"/>
                      </a:lnTo>
                      <a:lnTo>
                        <a:pt x="187" y="360"/>
                      </a:lnTo>
                      <a:lnTo>
                        <a:pt x="190" y="325"/>
                      </a:lnTo>
                      <a:lnTo>
                        <a:pt x="201" y="293"/>
                      </a:lnTo>
                      <a:lnTo>
                        <a:pt x="217" y="263"/>
                      </a:lnTo>
                      <a:lnTo>
                        <a:pt x="237" y="237"/>
                      </a:lnTo>
                      <a:lnTo>
                        <a:pt x="263" y="217"/>
                      </a:lnTo>
                      <a:lnTo>
                        <a:pt x="293" y="201"/>
                      </a:lnTo>
                      <a:lnTo>
                        <a:pt x="325" y="190"/>
                      </a:lnTo>
                      <a:lnTo>
                        <a:pt x="361" y="187"/>
                      </a:lnTo>
                      <a:lnTo>
                        <a:pt x="394" y="190"/>
                      </a:lnTo>
                      <a:lnTo>
                        <a:pt x="425" y="199"/>
                      </a:lnTo>
                      <a:lnTo>
                        <a:pt x="454" y="214"/>
                      </a:lnTo>
                      <a:lnTo>
                        <a:pt x="480" y="235"/>
                      </a:lnTo>
                      <a:lnTo>
                        <a:pt x="500" y="259"/>
                      </a:lnTo>
                      <a:lnTo>
                        <a:pt x="518" y="288"/>
                      </a:lnTo>
                      <a:lnTo>
                        <a:pt x="528" y="320"/>
                      </a:lnTo>
                      <a:lnTo>
                        <a:pt x="534" y="356"/>
                      </a:lnTo>
                      <a:lnTo>
                        <a:pt x="722" y="356"/>
                      </a:lnTo>
                      <a:lnTo>
                        <a:pt x="722" y="289"/>
                      </a:lnTo>
                      <a:lnTo>
                        <a:pt x="642" y="289"/>
                      </a:lnTo>
                      <a:lnTo>
                        <a:pt x="636" y="269"/>
                      </a:lnTo>
                      <a:lnTo>
                        <a:pt x="628" y="248"/>
                      </a:lnTo>
                      <a:lnTo>
                        <a:pt x="620" y="229"/>
                      </a:lnTo>
                      <a:lnTo>
                        <a:pt x="610" y="211"/>
                      </a:lnTo>
                      <a:lnTo>
                        <a:pt x="663" y="158"/>
                      </a:lnTo>
                      <a:lnTo>
                        <a:pt x="564" y="58"/>
                      </a:lnTo>
                      <a:lnTo>
                        <a:pt x="510" y="112"/>
                      </a:lnTo>
                      <a:lnTo>
                        <a:pt x="500" y="106"/>
                      </a:lnTo>
                      <a:lnTo>
                        <a:pt x="491" y="101"/>
                      </a:lnTo>
                      <a:lnTo>
                        <a:pt x="482" y="97"/>
                      </a:lnTo>
                      <a:lnTo>
                        <a:pt x="471" y="92"/>
                      </a:lnTo>
                      <a:lnTo>
                        <a:pt x="462" y="89"/>
                      </a:lnTo>
                      <a:lnTo>
                        <a:pt x="452" y="85"/>
                      </a:lnTo>
                      <a:lnTo>
                        <a:pt x="442" y="82"/>
                      </a:lnTo>
                      <a:lnTo>
                        <a:pt x="431" y="78"/>
                      </a:lnTo>
                      <a:lnTo>
                        <a:pt x="431" y="0"/>
                      </a:lnTo>
                      <a:lnTo>
                        <a:pt x="289" y="0"/>
                      </a:lnTo>
                      <a:lnTo>
                        <a:pt x="289" y="78"/>
                      </a:lnTo>
                      <a:lnTo>
                        <a:pt x="279" y="82"/>
                      </a:lnTo>
                      <a:lnTo>
                        <a:pt x="269" y="85"/>
                      </a:lnTo>
                      <a:lnTo>
                        <a:pt x="258" y="89"/>
                      </a:lnTo>
                      <a:lnTo>
                        <a:pt x="249" y="92"/>
                      </a:lnTo>
                      <a:lnTo>
                        <a:pt x="239" y="97"/>
                      </a:lnTo>
                      <a:lnTo>
                        <a:pt x="229" y="101"/>
                      </a:lnTo>
                      <a:lnTo>
                        <a:pt x="220" y="106"/>
                      </a:lnTo>
                      <a:lnTo>
                        <a:pt x="211" y="112"/>
                      </a:lnTo>
                      <a:lnTo>
                        <a:pt x="161" y="60"/>
                      </a:lnTo>
                      <a:lnTo>
                        <a:pt x="61" y="160"/>
                      </a:lnTo>
                      <a:lnTo>
                        <a:pt x="112" y="211"/>
                      </a:lnTo>
                      <a:lnTo>
                        <a:pt x="101" y="229"/>
                      </a:lnTo>
                      <a:lnTo>
                        <a:pt x="93" y="248"/>
                      </a:lnTo>
                      <a:lnTo>
                        <a:pt x="85" y="269"/>
                      </a:lnTo>
                      <a:lnTo>
                        <a:pt x="80" y="289"/>
                      </a:lnTo>
                      <a:lnTo>
                        <a:pt x="0" y="289"/>
                      </a:lnTo>
                      <a:lnTo>
                        <a:pt x="0" y="430"/>
                      </a:lnTo>
                      <a:lnTo>
                        <a:pt x="80" y="430"/>
                      </a:lnTo>
                      <a:lnTo>
                        <a:pt x="85" y="451"/>
                      </a:lnTo>
                      <a:lnTo>
                        <a:pt x="93" y="470"/>
                      </a:lnTo>
                      <a:lnTo>
                        <a:pt x="101" y="490"/>
                      </a:lnTo>
                      <a:lnTo>
                        <a:pt x="112" y="508"/>
                      </a:lnTo>
                      <a:lnTo>
                        <a:pt x="59" y="562"/>
                      </a:lnTo>
                      <a:lnTo>
                        <a:pt x="158" y="663"/>
                      </a:lnTo>
                      <a:lnTo>
                        <a:pt x="211" y="609"/>
                      </a:lnTo>
                      <a:lnTo>
                        <a:pt x="220" y="614"/>
                      </a:lnTo>
                      <a:lnTo>
                        <a:pt x="229" y="619"/>
                      </a:lnTo>
                      <a:lnTo>
                        <a:pt x="239" y="624"/>
                      </a:lnTo>
                      <a:lnTo>
                        <a:pt x="249" y="628"/>
                      </a:lnTo>
                      <a:lnTo>
                        <a:pt x="258" y="632"/>
                      </a:lnTo>
                      <a:lnTo>
                        <a:pt x="269" y="635"/>
                      </a:lnTo>
                      <a:lnTo>
                        <a:pt x="279" y="639"/>
                      </a:lnTo>
                      <a:lnTo>
                        <a:pt x="289" y="641"/>
                      </a:lnTo>
                      <a:lnTo>
                        <a:pt x="289" y="720"/>
                      </a:lnTo>
                      <a:lnTo>
                        <a:pt x="431" y="720"/>
                      </a:lnTo>
                      <a:lnTo>
                        <a:pt x="431" y="641"/>
                      </a:lnTo>
                      <a:lnTo>
                        <a:pt x="442" y="639"/>
                      </a:lnTo>
                      <a:lnTo>
                        <a:pt x="452" y="635"/>
                      </a:lnTo>
                      <a:lnTo>
                        <a:pt x="462" y="632"/>
                      </a:lnTo>
                      <a:lnTo>
                        <a:pt x="471" y="628"/>
                      </a:lnTo>
                      <a:lnTo>
                        <a:pt x="482" y="624"/>
                      </a:lnTo>
                      <a:lnTo>
                        <a:pt x="491" y="619"/>
                      </a:lnTo>
                      <a:lnTo>
                        <a:pt x="500" y="614"/>
                      </a:lnTo>
                      <a:lnTo>
                        <a:pt x="510" y="609"/>
                      </a:lnTo>
                      <a:lnTo>
                        <a:pt x="566" y="665"/>
                      </a:lnTo>
                      <a:lnTo>
                        <a:pt x="665" y="565"/>
                      </a:lnTo>
                      <a:lnTo>
                        <a:pt x="610" y="508"/>
                      </a:lnTo>
                      <a:lnTo>
                        <a:pt x="620" y="490"/>
                      </a:lnTo>
                      <a:lnTo>
                        <a:pt x="628" y="470"/>
                      </a:lnTo>
                      <a:lnTo>
                        <a:pt x="636" y="451"/>
                      </a:lnTo>
                      <a:lnTo>
                        <a:pt x="642" y="430"/>
                      </a:lnTo>
                      <a:lnTo>
                        <a:pt x="722" y="430"/>
                      </a:lnTo>
                      <a:close/>
                    </a:path>
                  </a:pathLst>
                </a:custGeom>
                <a:grpFill/>
                <a:ln w="9525">
                  <a:noFill/>
                  <a:round/>
                  <a:headEnd/>
                  <a:tailEnd/>
                </a:ln>
              </p:spPr>
              <p:txBody>
                <a:bodyPr/>
                <a:lstStyle/>
                <a:p>
                  <a:pPr>
                    <a:defRPr/>
                  </a:pPr>
                  <a:endParaRPr lang="en-US" kern="0">
                    <a:solidFill>
                      <a:srgbClr val="0D0D0D"/>
                    </a:solidFill>
                    <a:cs typeface="Arial" pitchFamily="34" charset="0"/>
                  </a:endParaRPr>
                </a:p>
              </p:txBody>
            </p:sp>
            <p:sp>
              <p:nvSpPr>
                <p:cNvPr id="35" name="Freeform 191"/>
                <p:cNvSpPr>
                  <a:spLocks/>
                </p:cNvSpPr>
                <p:nvPr/>
              </p:nvSpPr>
              <p:spPr bwMode="auto">
                <a:xfrm>
                  <a:off x="403" y="2531"/>
                  <a:ext cx="151" cy="151"/>
                </a:xfrm>
                <a:custGeom>
                  <a:avLst/>
                  <a:gdLst>
                    <a:gd name="T0" fmla="*/ 149 w 301"/>
                    <a:gd name="T1" fmla="*/ 80 h 301"/>
                    <a:gd name="T2" fmla="*/ 112 w 301"/>
                    <a:gd name="T3" fmla="*/ 87 h 301"/>
                    <a:gd name="T4" fmla="*/ 106 w 301"/>
                    <a:gd name="T5" fmla="*/ 99 h 301"/>
                    <a:gd name="T6" fmla="*/ 96 w 301"/>
                    <a:gd name="T7" fmla="*/ 108 h 301"/>
                    <a:gd name="T8" fmla="*/ 83 w 301"/>
                    <a:gd name="T9" fmla="*/ 114 h 301"/>
                    <a:gd name="T10" fmla="*/ 68 w 301"/>
                    <a:gd name="T11" fmla="*/ 114 h 301"/>
                    <a:gd name="T12" fmla="*/ 54 w 301"/>
                    <a:gd name="T13" fmla="*/ 108 h 301"/>
                    <a:gd name="T14" fmla="*/ 44 w 301"/>
                    <a:gd name="T15" fmla="*/ 98 h 301"/>
                    <a:gd name="T16" fmla="*/ 38 w 301"/>
                    <a:gd name="T17" fmla="*/ 84 h 301"/>
                    <a:gd name="T18" fmla="*/ 38 w 301"/>
                    <a:gd name="T19" fmla="*/ 69 h 301"/>
                    <a:gd name="T20" fmla="*/ 43 w 301"/>
                    <a:gd name="T21" fmla="*/ 55 h 301"/>
                    <a:gd name="T22" fmla="*/ 53 w 301"/>
                    <a:gd name="T23" fmla="*/ 45 h 301"/>
                    <a:gd name="T24" fmla="*/ 66 w 301"/>
                    <a:gd name="T25" fmla="*/ 39 h 301"/>
                    <a:gd name="T26" fmla="*/ 82 w 301"/>
                    <a:gd name="T27" fmla="*/ 39 h 301"/>
                    <a:gd name="T28" fmla="*/ 96 w 301"/>
                    <a:gd name="T29" fmla="*/ 44 h 301"/>
                    <a:gd name="T30" fmla="*/ 106 w 301"/>
                    <a:gd name="T31" fmla="*/ 54 h 301"/>
                    <a:gd name="T32" fmla="*/ 113 w 301"/>
                    <a:gd name="T33" fmla="*/ 68 h 301"/>
                    <a:gd name="T34" fmla="*/ 114 w 301"/>
                    <a:gd name="T35" fmla="*/ 76 h 301"/>
                    <a:gd name="T36" fmla="*/ 113 w 301"/>
                    <a:gd name="T37" fmla="*/ 79 h 301"/>
                    <a:gd name="T38" fmla="*/ 149 w 301"/>
                    <a:gd name="T39" fmla="*/ 80 h 301"/>
                    <a:gd name="T40" fmla="*/ 135 w 301"/>
                    <a:gd name="T41" fmla="*/ 70 h 301"/>
                    <a:gd name="T42" fmla="*/ 133 w 301"/>
                    <a:gd name="T43" fmla="*/ 61 h 301"/>
                    <a:gd name="T44" fmla="*/ 130 w 301"/>
                    <a:gd name="T45" fmla="*/ 53 h 301"/>
                    <a:gd name="T46" fmla="*/ 126 w 301"/>
                    <a:gd name="T47" fmla="*/ 20 h 301"/>
                    <a:gd name="T48" fmla="*/ 110 w 301"/>
                    <a:gd name="T49" fmla="*/ 27 h 301"/>
                    <a:gd name="T50" fmla="*/ 102 w 301"/>
                    <a:gd name="T51" fmla="*/ 22 h 301"/>
                    <a:gd name="T52" fmla="*/ 101 w 301"/>
                    <a:gd name="T53" fmla="*/ 5 h 301"/>
                    <a:gd name="T54" fmla="*/ 69 w 301"/>
                    <a:gd name="T55" fmla="*/ 16 h 301"/>
                    <a:gd name="T56" fmla="*/ 65 w 301"/>
                    <a:gd name="T57" fmla="*/ 16 h 301"/>
                    <a:gd name="T58" fmla="*/ 61 w 301"/>
                    <a:gd name="T59" fmla="*/ 17 h 301"/>
                    <a:gd name="T60" fmla="*/ 57 w 301"/>
                    <a:gd name="T61" fmla="*/ 18 h 301"/>
                    <a:gd name="T62" fmla="*/ 52 w 301"/>
                    <a:gd name="T63" fmla="*/ 20 h 301"/>
                    <a:gd name="T64" fmla="*/ 19 w 301"/>
                    <a:gd name="T65" fmla="*/ 24 h 301"/>
                    <a:gd name="T66" fmla="*/ 26 w 301"/>
                    <a:gd name="T67" fmla="*/ 40 h 301"/>
                    <a:gd name="T68" fmla="*/ 22 w 301"/>
                    <a:gd name="T69" fmla="*/ 48 h 301"/>
                    <a:gd name="T70" fmla="*/ 5 w 301"/>
                    <a:gd name="T71" fmla="*/ 50 h 301"/>
                    <a:gd name="T72" fmla="*/ 15 w 301"/>
                    <a:gd name="T73" fmla="*/ 80 h 301"/>
                    <a:gd name="T74" fmla="*/ 16 w 301"/>
                    <a:gd name="T75" fmla="*/ 89 h 301"/>
                    <a:gd name="T76" fmla="*/ 19 w 301"/>
                    <a:gd name="T77" fmla="*/ 98 h 301"/>
                    <a:gd name="T78" fmla="*/ 23 w 301"/>
                    <a:gd name="T79" fmla="*/ 131 h 301"/>
                    <a:gd name="T80" fmla="*/ 40 w 301"/>
                    <a:gd name="T81" fmla="*/ 124 h 301"/>
                    <a:gd name="T82" fmla="*/ 47 w 301"/>
                    <a:gd name="T83" fmla="*/ 129 h 301"/>
                    <a:gd name="T84" fmla="*/ 49 w 301"/>
                    <a:gd name="T85" fmla="*/ 146 h 301"/>
                    <a:gd name="T86" fmla="*/ 80 w 301"/>
                    <a:gd name="T87" fmla="*/ 135 h 301"/>
                    <a:gd name="T88" fmla="*/ 89 w 301"/>
                    <a:gd name="T89" fmla="*/ 133 h 301"/>
                    <a:gd name="T90" fmla="*/ 97 w 301"/>
                    <a:gd name="T91" fmla="*/ 131 h 301"/>
                    <a:gd name="T92" fmla="*/ 130 w 301"/>
                    <a:gd name="T93" fmla="*/ 127 h 301"/>
                    <a:gd name="T94" fmla="*/ 124 w 301"/>
                    <a:gd name="T95" fmla="*/ 110 h 301"/>
                    <a:gd name="T96" fmla="*/ 128 w 301"/>
                    <a:gd name="T97" fmla="*/ 103 h 301"/>
                    <a:gd name="T98" fmla="*/ 146 w 301"/>
                    <a:gd name="T99" fmla="*/ 101 h 3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1"/>
                    <a:gd name="T151" fmla="*/ 0 h 301"/>
                    <a:gd name="T152" fmla="*/ 301 w 301"/>
                    <a:gd name="T153" fmla="*/ 301 h 3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1" h="301">
                      <a:moveTo>
                        <a:pt x="292" y="201"/>
                      </a:moveTo>
                      <a:lnTo>
                        <a:pt x="298" y="159"/>
                      </a:lnTo>
                      <a:lnTo>
                        <a:pt x="226" y="159"/>
                      </a:lnTo>
                      <a:lnTo>
                        <a:pt x="224" y="173"/>
                      </a:lnTo>
                      <a:lnTo>
                        <a:pt x="218" y="186"/>
                      </a:lnTo>
                      <a:lnTo>
                        <a:pt x="211" y="198"/>
                      </a:lnTo>
                      <a:lnTo>
                        <a:pt x="202" y="207"/>
                      </a:lnTo>
                      <a:lnTo>
                        <a:pt x="191" y="216"/>
                      </a:lnTo>
                      <a:lnTo>
                        <a:pt x="179" y="222"/>
                      </a:lnTo>
                      <a:lnTo>
                        <a:pt x="166" y="227"/>
                      </a:lnTo>
                      <a:lnTo>
                        <a:pt x="152" y="228"/>
                      </a:lnTo>
                      <a:lnTo>
                        <a:pt x="136" y="227"/>
                      </a:lnTo>
                      <a:lnTo>
                        <a:pt x="122" y="222"/>
                      </a:lnTo>
                      <a:lnTo>
                        <a:pt x="108" y="216"/>
                      </a:lnTo>
                      <a:lnTo>
                        <a:pt x="98" y="207"/>
                      </a:lnTo>
                      <a:lnTo>
                        <a:pt x="88" y="196"/>
                      </a:lnTo>
                      <a:lnTo>
                        <a:pt x="81" y="183"/>
                      </a:lnTo>
                      <a:lnTo>
                        <a:pt x="76" y="168"/>
                      </a:lnTo>
                      <a:lnTo>
                        <a:pt x="74" y="153"/>
                      </a:lnTo>
                      <a:lnTo>
                        <a:pt x="75" y="138"/>
                      </a:lnTo>
                      <a:lnTo>
                        <a:pt x="79" y="123"/>
                      </a:lnTo>
                      <a:lnTo>
                        <a:pt x="85" y="110"/>
                      </a:lnTo>
                      <a:lnTo>
                        <a:pt x="94" y="99"/>
                      </a:lnTo>
                      <a:lnTo>
                        <a:pt x="106" y="90"/>
                      </a:lnTo>
                      <a:lnTo>
                        <a:pt x="119" y="83"/>
                      </a:lnTo>
                      <a:lnTo>
                        <a:pt x="132" y="78"/>
                      </a:lnTo>
                      <a:lnTo>
                        <a:pt x="147" y="76"/>
                      </a:lnTo>
                      <a:lnTo>
                        <a:pt x="164" y="77"/>
                      </a:lnTo>
                      <a:lnTo>
                        <a:pt x="177" y="82"/>
                      </a:lnTo>
                      <a:lnTo>
                        <a:pt x="191" y="87"/>
                      </a:lnTo>
                      <a:lnTo>
                        <a:pt x="203" y="97"/>
                      </a:lnTo>
                      <a:lnTo>
                        <a:pt x="212" y="108"/>
                      </a:lnTo>
                      <a:lnTo>
                        <a:pt x="220" y="121"/>
                      </a:lnTo>
                      <a:lnTo>
                        <a:pt x="225" y="135"/>
                      </a:lnTo>
                      <a:lnTo>
                        <a:pt x="227" y="150"/>
                      </a:lnTo>
                      <a:lnTo>
                        <a:pt x="227" y="152"/>
                      </a:lnTo>
                      <a:lnTo>
                        <a:pt x="227" y="154"/>
                      </a:lnTo>
                      <a:lnTo>
                        <a:pt x="226" y="157"/>
                      </a:lnTo>
                      <a:lnTo>
                        <a:pt x="226" y="159"/>
                      </a:lnTo>
                      <a:lnTo>
                        <a:pt x="298" y="159"/>
                      </a:lnTo>
                      <a:lnTo>
                        <a:pt x="301" y="144"/>
                      </a:lnTo>
                      <a:lnTo>
                        <a:pt x="269" y="139"/>
                      </a:lnTo>
                      <a:lnTo>
                        <a:pt x="267" y="131"/>
                      </a:lnTo>
                      <a:lnTo>
                        <a:pt x="266" y="122"/>
                      </a:lnTo>
                      <a:lnTo>
                        <a:pt x="264" y="114"/>
                      </a:lnTo>
                      <a:lnTo>
                        <a:pt x="260" y="106"/>
                      </a:lnTo>
                      <a:lnTo>
                        <a:pt x="287" y="86"/>
                      </a:lnTo>
                      <a:lnTo>
                        <a:pt x="252" y="39"/>
                      </a:lnTo>
                      <a:lnTo>
                        <a:pt x="226" y="59"/>
                      </a:lnTo>
                      <a:lnTo>
                        <a:pt x="219" y="53"/>
                      </a:lnTo>
                      <a:lnTo>
                        <a:pt x="211" y="48"/>
                      </a:lnTo>
                      <a:lnTo>
                        <a:pt x="204" y="44"/>
                      </a:lnTo>
                      <a:lnTo>
                        <a:pt x="196" y="40"/>
                      </a:lnTo>
                      <a:lnTo>
                        <a:pt x="201" y="9"/>
                      </a:lnTo>
                      <a:lnTo>
                        <a:pt x="143" y="0"/>
                      </a:lnTo>
                      <a:lnTo>
                        <a:pt x="138" y="31"/>
                      </a:lnTo>
                      <a:lnTo>
                        <a:pt x="134" y="31"/>
                      </a:lnTo>
                      <a:lnTo>
                        <a:pt x="130" y="32"/>
                      </a:lnTo>
                      <a:lnTo>
                        <a:pt x="126" y="33"/>
                      </a:lnTo>
                      <a:lnTo>
                        <a:pt x="121" y="33"/>
                      </a:lnTo>
                      <a:lnTo>
                        <a:pt x="116" y="34"/>
                      </a:lnTo>
                      <a:lnTo>
                        <a:pt x="113" y="35"/>
                      </a:lnTo>
                      <a:lnTo>
                        <a:pt x="108" y="38"/>
                      </a:lnTo>
                      <a:lnTo>
                        <a:pt x="104" y="39"/>
                      </a:lnTo>
                      <a:lnTo>
                        <a:pt x="85" y="12"/>
                      </a:lnTo>
                      <a:lnTo>
                        <a:pt x="38" y="47"/>
                      </a:lnTo>
                      <a:lnTo>
                        <a:pt x="56" y="74"/>
                      </a:lnTo>
                      <a:lnTo>
                        <a:pt x="52" y="80"/>
                      </a:lnTo>
                      <a:lnTo>
                        <a:pt x="46" y="88"/>
                      </a:lnTo>
                      <a:lnTo>
                        <a:pt x="43" y="95"/>
                      </a:lnTo>
                      <a:lnTo>
                        <a:pt x="39" y="103"/>
                      </a:lnTo>
                      <a:lnTo>
                        <a:pt x="9" y="99"/>
                      </a:lnTo>
                      <a:lnTo>
                        <a:pt x="0" y="155"/>
                      </a:lnTo>
                      <a:lnTo>
                        <a:pt x="30" y="160"/>
                      </a:lnTo>
                      <a:lnTo>
                        <a:pt x="31" y="168"/>
                      </a:lnTo>
                      <a:lnTo>
                        <a:pt x="32" y="177"/>
                      </a:lnTo>
                      <a:lnTo>
                        <a:pt x="35" y="185"/>
                      </a:lnTo>
                      <a:lnTo>
                        <a:pt x="38" y="195"/>
                      </a:lnTo>
                      <a:lnTo>
                        <a:pt x="11" y="214"/>
                      </a:lnTo>
                      <a:lnTo>
                        <a:pt x="46" y="261"/>
                      </a:lnTo>
                      <a:lnTo>
                        <a:pt x="73" y="242"/>
                      </a:lnTo>
                      <a:lnTo>
                        <a:pt x="79" y="248"/>
                      </a:lnTo>
                      <a:lnTo>
                        <a:pt x="86" y="252"/>
                      </a:lnTo>
                      <a:lnTo>
                        <a:pt x="94" y="257"/>
                      </a:lnTo>
                      <a:lnTo>
                        <a:pt x="103" y="260"/>
                      </a:lnTo>
                      <a:lnTo>
                        <a:pt x="97" y="291"/>
                      </a:lnTo>
                      <a:lnTo>
                        <a:pt x="154" y="301"/>
                      </a:lnTo>
                      <a:lnTo>
                        <a:pt x="160" y="269"/>
                      </a:lnTo>
                      <a:lnTo>
                        <a:pt x="168" y="268"/>
                      </a:lnTo>
                      <a:lnTo>
                        <a:pt x="177" y="266"/>
                      </a:lnTo>
                      <a:lnTo>
                        <a:pt x="186" y="264"/>
                      </a:lnTo>
                      <a:lnTo>
                        <a:pt x="194" y="261"/>
                      </a:lnTo>
                      <a:lnTo>
                        <a:pt x="213" y="288"/>
                      </a:lnTo>
                      <a:lnTo>
                        <a:pt x="260" y="253"/>
                      </a:lnTo>
                      <a:lnTo>
                        <a:pt x="241" y="227"/>
                      </a:lnTo>
                      <a:lnTo>
                        <a:pt x="247" y="220"/>
                      </a:lnTo>
                      <a:lnTo>
                        <a:pt x="251" y="212"/>
                      </a:lnTo>
                      <a:lnTo>
                        <a:pt x="256" y="205"/>
                      </a:lnTo>
                      <a:lnTo>
                        <a:pt x="259" y="197"/>
                      </a:lnTo>
                      <a:lnTo>
                        <a:pt x="292" y="201"/>
                      </a:lnTo>
                      <a:close/>
                    </a:path>
                  </a:pathLst>
                </a:custGeom>
                <a:grpFill/>
                <a:ln w="9525">
                  <a:noFill/>
                  <a:round/>
                  <a:headEnd/>
                  <a:tailEnd/>
                </a:ln>
              </p:spPr>
              <p:txBody>
                <a:bodyPr/>
                <a:lstStyle/>
                <a:p>
                  <a:pPr>
                    <a:defRPr/>
                  </a:pPr>
                  <a:endParaRPr lang="en-US" kern="0">
                    <a:solidFill>
                      <a:srgbClr val="0D0D0D"/>
                    </a:solidFill>
                    <a:cs typeface="Arial" pitchFamily="34" charset="0"/>
                  </a:endParaRPr>
                </a:p>
              </p:txBody>
            </p:sp>
            <p:sp>
              <p:nvSpPr>
                <p:cNvPr id="36" name="Freeform 192"/>
                <p:cNvSpPr>
                  <a:spLocks/>
                </p:cNvSpPr>
                <p:nvPr/>
              </p:nvSpPr>
              <p:spPr bwMode="auto">
                <a:xfrm>
                  <a:off x="335" y="2678"/>
                  <a:ext cx="231" cy="232"/>
                </a:xfrm>
                <a:custGeom>
                  <a:avLst/>
                  <a:gdLst>
                    <a:gd name="T0" fmla="*/ 138 w 462"/>
                    <a:gd name="T1" fmla="*/ 123 h 463"/>
                    <a:gd name="T2" fmla="*/ 134 w 462"/>
                    <a:gd name="T3" fmla="*/ 131 h 463"/>
                    <a:gd name="T4" fmla="*/ 129 w 462"/>
                    <a:gd name="T5" fmla="*/ 137 h 463"/>
                    <a:gd name="T6" fmla="*/ 122 w 462"/>
                    <a:gd name="T7" fmla="*/ 141 h 463"/>
                    <a:gd name="T8" fmla="*/ 114 w 462"/>
                    <a:gd name="T9" fmla="*/ 142 h 463"/>
                    <a:gd name="T10" fmla="*/ 104 w 462"/>
                    <a:gd name="T11" fmla="*/ 140 h 463"/>
                    <a:gd name="T12" fmla="*/ 97 w 462"/>
                    <a:gd name="T13" fmla="*/ 134 h 463"/>
                    <a:gd name="T14" fmla="*/ 91 w 462"/>
                    <a:gd name="T15" fmla="*/ 127 h 463"/>
                    <a:gd name="T16" fmla="*/ 89 w 462"/>
                    <a:gd name="T17" fmla="*/ 117 h 463"/>
                    <a:gd name="T18" fmla="*/ 91 w 462"/>
                    <a:gd name="T19" fmla="*/ 108 h 463"/>
                    <a:gd name="T20" fmla="*/ 97 w 462"/>
                    <a:gd name="T21" fmla="*/ 100 h 463"/>
                    <a:gd name="T22" fmla="*/ 104 w 462"/>
                    <a:gd name="T23" fmla="*/ 94 h 463"/>
                    <a:gd name="T24" fmla="*/ 114 w 462"/>
                    <a:gd name="T25" fmla="*/ 92 h 463"/>
                    <a:gd name="T26" fmla="*/ 124 w 462"/>
                    <a:gd name="T27" fmla="*/ 94 h 463"/>
                    <a:gd name="T28" fmla="*/ 132 w 462"/>
                    <a:gd name="T29" fmla="*/ 100 h 463"/>
                    <a:gd name="T30" fmla="*/ 137 w 462"/>
                    <a:gd name="T31" fmla="*/ 108 h 463"/>
                    <a:gd name="T32" fmla="*/ 139 w 462"/>
                    <a:gd name="T33" fmla="*/ 117 h 463"/>
                    <a:gd name="T34" fmla="*/ 138 w 462"/>
                    <a:gd name="T35" fmla="*/ 121 h 463"/>
                    <a:gd name="T36" fmla="*/ 138 w 462"/>
                    <a:gd name="T37" fmla="*/ 123 h 463"/>
                    <a:gd name="T38" fmla="*/ 207 w 462"/>
                    <a:gd name="T39" fmla="*/ 122 h 463"/>
                    <a:gd name="T40" fmla="*/ 208 w 462"/>
                    <a:gd name="T41" fmla="*/ 116 h 463"/>
                    <a:gd name="T42" fmla="*/ 231 w 462"/>
                    <a:gd name="T43" fmla="*/ 107 h 463"/>
                    <a:gd name="T44" fmla="*/ 196 w 462"/>
                    <a:gd name="T45" fmla="*/ 71 h 463"/>
                    <a:gd name="T46" fmla="*/ 188 w 462"/>
                    <a:gd name="T47" fmla="*/ 59 h 463"/>
                    <a:gd name="T48" fmla="*/ 179 w 462"/>
                    <a:gd name="T49" fmla="*/ 50 h 463"/>
                    <a:gd name="T50" fmla="*/ 152 w 462"/>
                    <a:gd name="T51" fmla="*/ 7 h 463"/>
                    <a:gd name="T52" fmla="*/ 137 w 462"/>
                    <a:gd name="T53" fmla="*/ 27 h 463"/>
                    <a:gd name="T54" fmla="*/ 131 w 462"/>
                    <a:gd name="T55" fmla="*/ 25 h 463"/>
                    <a:gd name="T56" fmla="*/ 124 w 462"/>
                    <a:gd name="T57" fmla="*/ 25 h 463"/>
                    <a:gd name="T58" fmla="*/ 117 w 462"/>
                    <a:gd name="T59" fmla="*/ 24 h 463"/>
                    <a:gd name="T60" fmla="*/ 107 w 462"/>
                    <a:gd name="T61" fmla="*/ 0 h 463"/>
                    <a:gd name="T62" fmla="*/ 71 w 462"/>
                    <a:gd name="T63" fmla="*/ 36 h 463"/>
                    <a:gd name="T64" fmla="*/ 65 w 462"/>
                    <a:gd name="T65" fmla="*/ 40 h 463"/>
                    <a:gd name="T66" fmla="*/ 59 w 462"/>
                    <a:gd name="T67" fmla="*/ 43 h 463"/>
                    <a:gd name="T68" fmla="*/ 54 w 462"/>
                    <a:gd name="T69" fmla="*/ 48 h 463"/>
                    <a:gd name="T70" fmla="*/ 50 w 462"/>
                    <a:gd name="T71" fmla="*/ 53 h 463"/>
                    <a:gd name="T72" fmla="*/ 8 w 462"/>
                    <a:gd name="T73" fmla="*/ 80 h 463"/>
                    <a:gd name="T74" fmla="*/ 26 w 462"/>
                    <a:gd name="T75" fmla="*/ 97 h 463"/>
                    <a:gd name="T76" fmla="*/ 24 w 462"/>
                    <a:gd name="T77" fmla="*/ 111 h 463"/>
                    <a:gd name="T78" fmla="*/ 0 w 462"/>
                    <a:gd name="T79" fmla="*/ 125 h 463"/>
                    <a:gd name="T80" fmla="*/ 36 w 462"/>
                    <a:gd name="T81" fmla="*/ 161 h 463"/>
                    <a:gd name="T82" fmla="*/ 43 w 462"/>
                    <a:gd name="T83" fmla="*/ 172 h 463"/>
                    <a:gd name="T84" fmla="*/ 53 w 462"/>
                    <a:gd name="T85" fmla="*/ 182 h 463"/>
                    <a:gd name="T86" fmla="*/ 79 w 462"/>
                    <a:gd name="T87" fmla="*/ 225 h 463"/>
                    <a:gd name="T88" fmla="*/ 95 w 462"/>
                    <a:gd name="T89" fmla="*/ 205 h 463"/>
                    <a:gd name="T90" fmla="*/ 101 w 462"/>
                    <a:gd name="T91" fmla="*/ 206 h 463"/>
                    <a:gd name="T92" fmla="*/ 107 w 462"/>
                    <a:gd name="T93" fmla="*/ 207 h 463"/>
                    <a:gd name="T94" fmla="*/ 114 w 462"/>
                    <a:gd name="T95" fmla="*/ 208 h 463"/>
                    <a:gd name="T96" fmla="*/ 124 w 462"/>
                    <a:gd name="T97" fmla="*/ 232 h 463"/>
                    <a:gd name="T98" fmla="*/ 161 w 462"/>
                    <a:gd name="T99" fmla="*/ 195 h 463"/>
                    <a:gd name="T100" fmla="*/ 167 w 462"/>
                    <a:gd name="T101" fmla="*/ 192 h 463"/>
                    <a:gd name="T102" fmla="*/ 172 w 462"/>
                    <a:gd name="T103" fmla="*/ 188 h 463"/>
                    <a:gd name="T104" fmla="*/ 177 w 462"/>
                    <a:gd name="T105" fmla="*/ 184 h 463"/>
                    <a:gd name="T106" fmla="*/ 182 w 462"/>
                    <a:gd name="T107" fmla="*/ 179 h 463"/>
                    <a:gd name="T108" fmla="*/ 225 w 462"/>
                    <a:gd name="T109" fmla="*/ 153 h 463"/>
                    <a:gd name="T110" fmla="*/ 205 w 462"/>
                    <a:gd name="T111" fmla="*/ 136 h 463"/>
                    <a:gd name="T112" fmla="*/ 206 w 462"/>
                    <a:gd name="T113" fmla="*/ 127 h 4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62"/>
                    <a:gd name="T172" fmla="*/ 0 h 463"/>
                    <a:gd name="T173" fmla="*/ 462 w 462"/>
                    <a:gd name="T174" fmla="*/ 463 h 4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62" h="463">
                      <a:moveTo>
                        <a:pt x="414" y="246"/>
                      </a:moveTo>
                      <a:lnTo>
                        <a:pt x="275" y="246"/>
                      </a:lnTo>
                      <a:lnTo>
                        <a:pt x="273" y="254"/>
                      </a:lnTo>
                      <a:lnTo>
                        <a:pt x="268" y="261"/>
                      </a:lnTo>
                      <a:lnTo>
                        <a:pt x="264" y="267"/>
                      </a:lnTo>
                      <a:lnTo>
                        <a:pt x="258" y="273"/>
                      </a:lnTo>
                      <a:lnTo>
                        <a:pt x="251" y="277"/>
                      </a:lnTo>
                      <a:lnTo>
                        <a:pt x="244" y="281"/>
                      </a:lnTo>
                      <a:lnTo>
                        <a:pt x="236" y="282"/>
                      </a:lnTo>
                      <a:lnTo>
                        <a:pt x="228" y="283"/>
                      </a:lnTo>
                      <a:lnTo>
                        <a:pt x="218" y="282"/>
                      </a:lnTo>
                      <a:lnTo>
                        <a:pt x="208" y="280"/>
                      </a:lnTo>
                      <a:lnTo>
                        <a:pt x="200" y="275"/>
                      </a:lnTo>
                      <a:lnTo>
                        <a:pt x="193" y="268"/>
                      </a:lnTo>
                      <a:lnTo>
                        <a:pt x="186" y="261"/>
                      </a:lnTo>
                      <a:lnTo>
                        <a:pt x="182" y="253"/>
                      </a:lnTo>
                      <a:lnTo>
                        <a:pt x="180" y="244"/>
                      </a:lnTo>
                      <a:lnTo>
                        <a:pt x="178" y="234"/>
                      </a:lnTo>
                      <a:lnTo>
                        <a:pt x="180" y="224"/>
                      </a:lnTo>
                      <a:lnTo>
                        <a:pt x="182" y="215"/>
                      </a:lnTo>
                      <a:lnTo>
                        <a:pt x="186" y="206"/>
                      </a:lnTo>
                      <a:lnTo>
                        <a:pt x="193" y="199"/>
                      </a:lnTo>
                      <a:lnTo>
                        <a:pt x="200" y="193"/>
                      </a:lnTo>
                      <a:lnTo>
                        <a:pt x="208" y="188"/>
                      </a:lnTo>
                      <a:lnTo>
                        <a:pt x="218" y="185"/>
                      </a:lnTo>
                      <a:lnTo>
                        <a:pt x="228" y="184"/>
                      </a:lnTo>
                      <a:lnTo>
                        <a:pt x="238" y="185"/>
                      </a:lnTo>
                      <a:lnTo>
                        <a:pt x="248" y="188"/>
                      </a:lnTo>
                      <a:lnTo>
                        <a:pt x="256" y="193"/>
                      </a:lnTo>
                      <a:lnTo>
                        <a:pt x="264" y="199"/>
                      </a:lnTo>
                      <a:lnTo>
                        <a:pt x="269" y="206"/>
                      </a:lnTo>
                      <a:lnTo>
                        <a:pt x="274" y="215"/>
                      </a:lnTo>
                      <a:lnTo>
                        <a:pt x="276" y="224"/>
                      </a:lnTo>
                      <a:lnTo>
                        <a:pt x="278" y="234"/>
                      </a:lnTo>
                      <a:lnTo>
                        <a:pt x="278" y="236"/>
                      </a:lnTo>
                      <a:lnTo>
                        <a:pt x="276" y="241"/>
                      </a:lnTo>
                      <a:lnTo>
                        <a:pt x="275" y="244"/>
                      </a:lnTo>
                      <a:lnTo>
                        <a:pt x="275" y="246"/>
                      </a:lnTo>
                      <a:lnTo>
                        <a:pt x="414" y="246"/>
                      </a:lnTo>
                      <a:lnTo>
                        <a:pt x="414" y="243"/>
                      </a:lnTo>
                      <a:lnTo>
                        <a:pt x="415" y="237"/>
                      </a:lnTo>
                      <a:lnTo>
                        <a:pt x="415" y="231"/>
                      </a:lnTo>
                      <a:lnTo>
                        <a:pt x="415" y="228"/>
                      </a:lnTo>
                      <a:lnTo>
                        <a:pt x="462" y="214"/>
                      </a:lnTo>
                      <a:lnTo>
                        <a:pt x="439" y="129"/>
                      </a:lnTo>
                      <a:lnTo>
                        <a:pt x="391" y="141"/>
                      </a:lnTo>
                      <a:lnTo>
                        <a:pt x="384" y="130"/>
                      </a:lnTo>
                      <a:lnTo>
                        <a:pt x="376" y="118"/>
                      </a:lnTo>
                      <a:lnTo>
                        <a:pt x="367" y="108"/>
                      </a:lnTo>
                      <a:lnTo>
                        <a:pt x="358" y="99"/>
                      </a:lnTo>
                      <a:lnTo>
                        <a:pt x="381" y="57"/>
                      </a:lnTo>
                      <a:lnTo>
                        <a:pt x="304" y="13"/>
                      </a:lnTo>
                      <a:lnTo>
                        <a:pt x="281" y="55"/>
                      </a:lnTo>
                      <a:lnTo>
                        <a:pt x="274" y="54"/>
                      </a:lnTo>
                      <a:lnTo>
                        <a:pt x="268" y="52"/>
                      </a:lnTo>
                      <a:lnTo>
                        <a:pt x="261" y="50"/>
                      </a:lnTo>
                      <a:lnTo>
                        <a:pt x="255" y="49"/>
                      </a:lnTo>
                      <a:lnTo>
                        <a:pt x="248" y="49"/>
                      </a:lnTo>
                      <a:lnTo>
                        <a:pt x="241" y="48"/>
                      </a:lnTo>
                      <a:lnTo>
                        <a:pt x="235" y="48"/>
                      </a:lnTo>
                      <a:lnTo>
                        <a:pt x="228" y="48"/>
                      </a:lnTo>
                      <a:lnTo>
                        <a:pt x="214" y="0"/>
                      </a:lnTo>
                      <a:lnTo>
                        <a:pt x="128" y="24"/>
                      </a:lnTo>
                      <a:lnTo>
                        <a:pt x="142" y="72"/>
                      </a:lnTo>
                      <a:lnTo>
                        <a:pt x="136" y="76"/>
                      </a:lnTo>
                      <a:lnTo>
                        <a:pt x="130" y="79"/>
                      </a:lnTo>
                      <a:lnTo>
                        <a:pt x="124" y="83"/>
                      </a:lnTo>
                      <a:lnTo>
                        <a:pt x="118" y="86"/>
                      </a:lnTo>
                      <a:lnTo>
                        <a:pt x="114" y="91"/>
                      </a:lnTo>
                      <a:lnTo>
                        <a:pt x="108" y="95"/>
                      </a:lnTo>
                      <a:lnTo>
                        <a:pt x="103" y="100"/>
                      </a:lnTo>
                      <a:lnTo>
                        <a:pt x="99" y="105"/>
                      </a:lnTo>
                      <a:lnTo>
                        <a:pt x="60" y="81"/>
                      </a:lnTo>
                      <a:lnTo>
                        <a:pt x="16" y="160"/>
                      </a:lnTo>
                      <a:lnTo>
                        <a:pt x="55" y="182"/>
                      </a:lnTo>
                      <a:lnTo>
                        <a:pt x="52" y="194"/>
                      </a:lnTo>
                      <a:lnTo>
                        <a:pt x="50" y="208"/>
                      </a:lnTo>
                      <a:lnTo>
                        <a:pt x="48" y="221"/>
                      </a:lnTo>
                      <a:lnTo>
                        <a:pt x="48" y="235"/>
                      </a:lnTo>
                      <a:lnTo>
                        <a:pt x="0" y="249"/>
                      </a:lnTo>
                      <a:lnTo>
                        <a:pt x="24" y="334"/>
                      </a:lnTo>
                      <a:lnTo>
                        <a:pt x="71" y="321"/>
                      </a:lnTo>
                      <a:lnTo>
                        <a:pt x="78" y="333"/>
                      </a:lnTo>
                      <a:lnTo>
                        <a:pt x="86" y="343"/>
                      </a:lnTo>
                      <a:lnTo>
                        <a:pt x="95" y="354"/>
                      </a:lnTo>
                      <a:lnTo>
                        <a:pt x="105" y="363"/>
                      </a:lnTo>
                      <a:lnTo>
                        <a:pt x="80" y="405"/>
                      </a:lnTo>
                      <a:lnTo>
                        <a:pt x="158" y="449"/>
                      </a:lnTo>
                      <a:lnTo>
                        <a:pt x="182" y="408"/>
                      </a:lnTo>
                      <a:lnTo>
                        <a:pt x="189" y="409"/>
                      </a:lnTo>
                      <a:lnTo>
                        <a:pt x="195" y="411"/>
                      </a:lnTo>
                      <a:lnTo>
                        <a:pt x="201" y="412"/>
                      </a:lnTo>
                      <a:lnTo>
                        <a:pt x="208" y="412"/>
                      </a:lnTo>
                      <a:lnTo>
                        <a:pt x="214" y="413"/>
                      </a:lnTo>
                      <a:lnTo>
                        <a:pt x="221" y="415"/>
                      </a:lnTo>
                      <a:lnTo>
                        <a:pt x="228" y="415"/>
                      </a:lnTo>
                      <a:lnTo>
                        <a:pt x="235" y="415"/>
                      </a:lnTo>
                      <a:lnTo>
                        <a:pt x="249" y="463"/>
                      </a:lnTo>
                      <a:lnTo>
                        <a:pt x="334" y="439"/>
                      </a:lnTo>
                      <a:lnTo>
                        <a:pt x="321" y="390"/>
                      </a:lnTo>
                      <a:lnTo>
                        <a:pt x="327" y="387"/>
                      </a:lnTo>
                      <a:lnTo>
                        <a:pt x="333" y="383"/>
                      </a:lnTo>
                      <a:lnTo>
                        <a:pt x="338" y="380"/>
                      </a:lnTo>
                      <a:lnTo>
                        <a:pt x="343" y="375"/>
                      </a:lnTo>
                      <a:lnTo>
                        <a:pt x="349" y="372"/>
                      </a:lnTo>
                      <a:lnTo>
                        <a:pt x="354" y="367"/>
                      </a:lnTo>
                      <a:lnTo>
                        <a:pt x="358" y="363"/>
                      </a:lnTo>
                      <a:lnTo>
                        <a:pt x="363" y="358"/>
                      </a:lnTo>
                      <a:lnTo>
                        <a:pt x="407" y="382"/>
                      </a:lnTo>
                      <a:lnTo>
                        <a:pt x="450" y="305"/>
                      </a:lnTo>
                      <a:lnTo>
                        <a:pt x="408" y="281"/>
                      </a:lnTo>
                      <a:lnTo>
                        <a:pt x="409" y="272"/>
                      </a:lnTo>
                      <a:lnTo>
                        <a:pt x="411" y="264"/>
                      </a:lnTo>
                      <a:lnTo>
                        <a:pt x="412" y="254"/>
                      </a:lnTo>
                      <a:lnTo>
                        <a:pt x="414" y="246"/>
                      </a:lnTo>
                      <a:close/>
                    </a:path>
                  </a:pathLst>
                </a:custGeom>
                <a:grpFill/>
                <a:ln w="9525">
                  <a:noFill/>
                  <a:round/>
                  <a:headEnd/>
                  <a:tailEnd/>
                </a:ln>
              </p:spPr>
              <p:txBody>
                <a:bodyPr/>
                <a:lstStyle/>
                <a:p>
                  <a:pPr>
                    <a:defRPr/>
                  </a:pPr>
                  <a:endParaRPr lang="en-US" kern="0">
                    <a:solidFill>
                      <a:srgbClr val="0D0D0D"/>
                    </a:solidFill>
                    <a:cs typeface="Arial" pitchFamily="34" charset="0"/>
                  </a:endParaRPr>
                </a:p>
              </p:txBody>
            </p:sp>
          </p:grpSp>
        </p:grpSp>
        <p:sp>
          <p:nvSpPr>
            <p:cNvPr id="31" name="TextBox 228"/>
            <p:cNvSpPr txBox="1">
              <a:spLocks noChangeArrowheads="1"/>
            </p:cNvSpPr>
            <p:nvPr/>
          </p:nvSpPr>
          <p:spPr bwMode="auto">
            <a:xfrm>
              <a:off x="5696851" y="5319292"/>
              <a:ext cx="1599430" cy="646436"/>
            </a:xfrm>
            <a:prstGeom prst="rect">
              <a:avLst/>
            </a:prstGeom>
            <a:noFill/>
            <a:ln w="9525">
              <a:noFill/>
              <a:miter lim="800000"/>
              <a:headEnd/>
              <a:tailEnd/>
            </a:ln>
          </p:spPr>
          <p:txBody>
            <a:bodyPr>
              <a:spAutoFit/>
            </a:bodyPr>
            <a:lstStyle/>
            <a:p>
              <a:pPr algn="ctr" fontAlgn="base">
                <a:spcBef>
                  <a:spcPct val="0"/>
                </a:spcBef>
                <a:spcAft>
                  <a:spcPct val="0"/>
                </a:spcAft>
                <a:defRPr/>
              </a:pPr>
              <a:r>
                <a:rPr lang="en-US" kern="0" dirty="0">
                  <a:solidFill>
                    <a:srgbClr val="0D0D0D"/>
                  </a:solidFill>
                </a:rPr>
                <a:t>Improved utilization</a:t>
              </a:r>
            </a:p>
          </p:txBody>
        </p:sp>
      </p:grpSp>
    </p:spTree>
    <p:extLst>
      <p:ext uri="{BB962C8B-B14F-4D97-AF65-F5344CB8AC3E}">
        <p14:creationId xmlns:p14="http://schemas.microsoft.com/office/powerpoint/2010/main" val="39088328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rebuchet MS"/>
                <a:cs typeface="Trebuchet MS"/>
              </a:rPr>
              <a:t>Ship.io</a:t>
            </a:r>
            <a:r>
              <a:rPr lang="en-US" dirty="0" smtClean="0">
                <a:latin typeface="Trebuchet MS"/>
                <a:cs typeface="Trebuchet MS"/>
              </a:rPr>
              <a:t>: </a:t>
            </a:r>
            <a:r>
              <a:rPr lang="en-US" dirty="0">
                <a:cs typeface="Trebuchet MS"/>
              </a:rPr>
              <a:t>Hosted </a:t>
            </a:r>
            <a:r>
              <a:rPr lang="en-US" dirty="0" smtClean="0">
                <a:cs typeface="Trebuchet MS"/>
              </a:rPr>
              <a:t>CD </a:t>
            </a:r>
            <a:r>
              <a:rPr lang="en-US" dirty="0">
                <a:cs typeface="Trebuchet MS"/>
              </a:rPr>
              <a:t>for mobile apps</a:t>
            </a:r>
            <a:endParaRPr lang="en-US" dirty="0">
              <a:latin typeface="Trebuchet MS"/>
              <a:cs typeface="Trebuchet MS"/>
            </a:endParaRPr>
          </a:p>
        </p:txBody>
      </p:sp>
      <p:grpSp>
        <p:nvGrpSpPr>
          <p:cNvPr id="14" name="Group 13"/>
          <p:cNvGrpSpPr/>
          <p:nvPr/>
        </p:nvGrpSpPr>
        <p:grpSpPr>
          <a:xfrm>
            <a:off x="533400" y="3361954"/>
            <a:ext cx="8057193" cy="962396"/>
            <a:chOff x="685800" y="3361954"/>
            <a:chExt cx="8057193" cy="962396"/>
          </a:xfrm>
        </p:grpSpPr>
        <p:sp>
          <p:nvSpPr>
            <p:cNvPr id="6" name="Rectangle 5"/>
            <p:cNvSpPr/>
            <p:nvPr/>
          </p:nvSpPr>
          <p:spPr>
            <a:xfrm rot="10800000">
              <a:off x="2127487" y="3392737"/>
              <a:ext cx="82313" cy="85541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04040"/>
                </a:solidFill>
                <a:latin typeface="Trebuchet MS"/>
                <a:cs typeface="Trebuchet MS"/>
              </a:endParaRPr>
            </a:p>
          </p:txBody>
        </p:sp>
        <p:sp>
          <p:nvSpPr>
            <p:cNvPr id="9" name="TextBox 8"/>
            <p:cNvSpPr txBox="1"/>
            <p:nvPr/>
          </p:nvSpPr>
          <p:spPr>
            <a:xfrm>
              <a:off x="685800" y="3586404"/>
              <a:ext cx="1120820" cy="461665"/>
            </a:xfrm>
            <a:prstGeom prst="rect">
              <a:avLst/>
            </a:prstGeom>
            <a:noFill/>
          </p:spPr>
          <p:txBody>
            <a:bodyPr wrap="none" rtlCol="0">
              <a:spAutoFit/>
            </a:bodyPr>
            <a:lstStyle/>
            <a:p>
              <a:r>
                <a:rPr lang="en-US" sz="2400" dirty="0" smtClean="0">
                  <a:solidFill>
                    <a:schemeClr val="accent2"/>
                  </a:solidFill>
                  <a:latin typeface="Trebuchet MS"/>
                  <a:cs typeface="Trebuchet MS"/>
                </a:rPr>
                <a:t>Deploy</a:t>
              </a:r>
              <a:endParaRPr lang="en-US" sz="2400" dirty="0">
                <a:solidFill>
                  <a:schemeClr val="accent2"/>
                </a:solidFill>
                <a:latin typeface="Trebuchet MS"/>
                <a:cs typeface="Trebuchet MS"/>
              </a:endParaRPr>
            </a:p>
          </p:txBody>
        </p:sp>
        <p:sp>
          <p:nvSpPr>
            <p:cNvPr id="12" name="Content Placeholder 9"/>
            <p:cNvSpPr txBox="1">
              <a:spLocks/>
            </p:cNvSpPr>
            <p:nvPr/>
          </p:nvSpPr>
          <p:spPr>
            <a:xfrm>
              <a:off x="2514600" y="3361954"/>
              <a:ext cx="4974000" cy="9623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AC142"/>
                </a:buClr>
                <a:buFont typeface="Arial"/>
                <a:buChar char="•"/>
                <a:defRPr sz="3200" kern="1200">
                  <a:solidFill>
                    <a:schemeClr val="bg1"/>
                  </a:solidFill>
                  <a:latin typeface="Arial"/>
                  <a:ea typeface="+mn-ea"/>
                  <a:cs typeface="Arial"/>
                </a:defRPr>
              </a:lvl1pPr>
              <a:lvl2pPr marL="742950" indent="-285750" algn="l" defTabSz="457200" rtl="0" eaLnBrk="1" latinLnBrk="0" hangingPunct="1">
                <a:spcBef>
                  <a:spcPct val="20000"/>
                </a:spcBef>
                <a:buClr>
                  <a:srgbClr val="7AC142"/>
                </a:buClr>
                <a:buFont typeface="Arial"/>
                <a:buChar char="–"/>
                <a:defRPr sz="2800" kern="1200">
                  <a:solidFill>
                    <a:schemeClr val="bg1"/>
                  </a:solidFill>
                  <a:latin typeface="Arial"/>
                  <a:ea typeface="+mn-ea"/>
                  <a:cs typeface="Arial"/>
                </a:defRPr>
              </a:lvl2pPr>
              <a:lvl3pPr marL="1143000" indent="-228600" algn="l" defTabSz="457200" rtl="0" eaLnBrk="1" latinLnBrk="0" hangingPunct="1">
                <a:spcBef>
                  <a:spcPct val="20000"/>
                </a:spcBef>
                <a:buClr>
                  <a:srgbClr val="7AC142"/>
                </a:buClr>
                <a:buFont typeface="Arial"/>
                <a:buChar char="•"/>
                <a:defRPr sz="2400" kern="1200">
                  <a:solidFill>
                    <a:schemeClr val="bg1"/>
                  </a:solidFill>
                  <a:latin typeface="Arial"/>
                  <a:ea typeface="+mn-ea"/>
                  <a:cs typeface="Arial"/>
                </a:defRPr>
              </a:lvl3pPr>
              <a:lvl4pPr marL="1600200" indent="-228600" algn="l" defTabSz="457200" rtl="0" eaLnBrk="1" latinLnBrk="0" hangingPunct="1">
                <a:spcBef>
                  <a:spcPct val="20000"/>
                </a:spcBef>
                <a:buClr>
                  <a:srgbClr val="7AC142"/>
                </a:buClr>
                <a:buFont typeface="Arial"/>
                <a:buChar char="–"/>
                <a:defRPr sz="2000" kern="1200">
                  <a:solidFill>
                    <a:schemeClr val="bg1"/>
                  </a:solidFill>
                  <a:latin typeface="Arial"/>
                  <a:ea typeface="+mn-ea"/>
                  <a:cs typeface="Arial"/>
                </a:defRPr>
              </a:lvl4pPr>
              <a:lvl5pPr marL="2057400" indent="-228600" algn="l" defTabSz="457200" rtl="0" eaLnBrk="1" latinLnBrk="0" hangingPunct="1">
                <a:spcBef>
                  <a:spcPct val="20000"/>
                </a:spcBef>
                <a:buClr>
                  <a:srgbClr val="7AC142"/>
                </a:buClr>
                <a:buFont typeface="Arial"/>
                <a:buChar char="»"/>
                <a:defRPr sz="20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sz="1500" dirty="0">
                  <a:solidFill>
                    <a:schemeClr val="accent2"/>
                  </a:solidFill>
                  <a:latin typeface="Trebuchet MS"/>
                  <a:cs typeface="Trebuchet MS"/>
                </a:rPr>
                <a:t>One-click OTA </a:t>
              </a:r>
              <a:r>
                <a:rPr lang="en-US" sz="1500" dirty="0" smtClean="0">
                  <a:solidFill>
                    <a:srgbClr val="404040"/>
                  </a:solidFill>
                  <a:latin typeface="Trebuchet MS"/>
                  <a:cs typeface="Trebuchet MS"/>
                </a:rPr>
                <a:t>release dashboard.</a:t>
              </a:r>
            </a:p>
            <a:p>
              <a:pPr marL="0" indent="0">
                <a:lnSpc>
                  <a:spcPct val="90000"/>
                </a:lnSpc>
                <a:buFont typeface="Arial"/>
                <a:buNone/>
              </a:pPr>
              <a:r>
                <a:rPr lang="en-US" sz="1500" dirty="0" err="1">
                  <a:solidFill>
                    <a:schemeClr val="accent2"/>
                  </a:solidFill>
                  <a:latin typeface="Trebuchet MS"/>
                  <a:cs typeface="Trebuchet MS"/>
                </a:rPr>
                <a:t>TestFlight</a:t>
              </a:r>
              <a:r>
                <a:rPr lang="en-US" sz="1500" dirty="0">
                  <a:solidFill>
                    <a:schemeClr val="accent2"/>
                  </a:solidFill>
                  <a:latin typeface="Trebuchet MS"/>
                  <a:cs typeface="Trebuchet MS"/>
                </a:rPr>
                <a:t> </a:t>
              </a:r>
              <a:r>
                <a:rPr lang="en-US" sz="1500" dirty="0">
                  <a:solidFill>
                    <a:srgbClr val="404040"/>
                  </a:solidFill>
                  <a:latin typeface="Trebuchet MS"/>
                  <a:cs typeface="Trebuchet MS"/>
                </a:rPr>
                <a:t>and</a:t>
              </a:r>
              <a:r>
                <a:rPr lang="en-US" sz="1500" dirty="0">
                  <a:solidFill>
                    <a:schemeClr val="accent2"/>
                  </a:solidFill>
                  <a:latin typeface="Trebuchet MS"/>
                  <a:cs typeface="Trebuchet MS"/>
                </a:rPr>
                <a:t> </a:t>
              </a:r>
              <a:r>
                <a:rPr lang="en-US" sz="1500" dirty="0" err="1">
                  <a:solidFill>
                    <a:schemeClr val="accent2"/>
                  </a:solidFill>
                  <a:latin typeface="Trebuchet MS"/>
                  <a:cs typeface="Trebuchet MS"/>
                </a:rPr>
                <a:t>HockeyApp</a:t>
              </a:r>
              <a:r>
                <a:rPr lang="en-US" sz="1500" dirty="0" smtClean="0">
                  <a:solidFill>
                    <a:srgbClr val="5FBAFC"/>
                  </a:solidFill>
                  <a:latin typeface="Trebuchet MS"/>
                  <a:cs typeface="Trebuchet MS"/>
                </a:rPr>
                <a:t> </a:t>
              </a:r>
              <a:r>
                <a:rPr lang="en-US" sz="1500" dirty="0" smtClean="0">
                  <a:solidFill>
                    <a:srgbClr val="404040"/>
                  </a:solidFill>
                  <a:latin typeface="Trebuchet MS"/>
                  <a:cs typeface="Trebuchet MS"/>
                </a:rPr>
                <a:t>OTA services.</a:t>
              </a:r>
            </a:p>
            <a:p>
              <a:pPr marL="0" indent="0">
                <a:lnSpc>
                  <a:spcPct val="90000"/>
                </a:lnSpc>
                <a:buFont typeface="Arial"/>
                <a:buNone/>
              </a:pPr>
              <a:r>
                <a:rPr lang="en-US" sz="1500" dirty="0" smtClean="0">
                  <a:solidFill>
                    <a:srgbClr val="404040"/>
                  </a:solidFill>
                  <a:latin typeface="Trebuchet MS"/>
                  <a:cs typeface="Trebuchet MS"/>
                </a:rPr>
                <a:t>Fully </a:t>
              </a:r>
              <a:r>
                <a:rPr lang="en-US" sz="1500" dirty="0">
                  <a:solidFill>
                    <a:schemeClr val="accent2"/>
                  </a:solidFill>
                  <a:latin typeface="Trebuchet MS"/>
                  <a:cs typeface="Trebuchet MS"/>
                </a:rPr>
                <a:t>custom OTA </a:t>
              </a:r>
              <a:r>
                <a:rPr lang="en-US" sz="1500" dirty="0" smtClean="0">
                  <a:solidFill>
                    <a:srgbClr val="404040"/>
                  </a:solidFill>
                  <a:latin typeface="Trebuchet MS"/>
                  <a:cs typeface="Trebuchet MS"/>
                </a:rPr>
                <a:t>implementation.</a:t>
              </a:r>
              <a:endParaRPr lang="en-US" sz="1500" dirty="0">
                <a:solidFill>
                  <a:srgbClr val="404040"/>
                </a:solidFill>
                <a:latin typeface="Trebuchet MS"/>
                <a:cs typeface="Trebuchet MS"/>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00" y="3560553"/>
              <a:ext cx="1122993" cy="399398"/>
            </a:xfrm>
            <a:prstGeom prst="rect">
              <a:avLst/>
            </a:prstGeom>
          </p:spPr>
        </p:pic>
      </p:grpSp>
      <p:grpSp>
        <p:nvGrpSpPr>
          <p:cNvPr id="3" name="Group 2"/>
          <p:cNvGrpSpPr/>
          <p:nvPr/>
        </p:nvGrpSpPr>
        <p:grpSpPr>
          <a:xfrm>
            <a:off x="597509" y="1276350"/>
            <a:ext cx="7838536" cy="855413"/>
            <a:chOff x="749909" y="1276350"/>
            <a:chExt cx="7838536" cy="855413"/>
          </a:xfrm>
        </p:grpSpPr>
        <p:sp>
          <p:nvSpPr>
            <p:cNvPr id="4" name="Rectangle 3"/>
            <p:cNvSpPr/>
            <p:nvPr/>
          </p:nvSpPr>
          <p:spPr>
            <a:xfrm rot="10800000">
              <a:off x="2127487" y="1276350"/>
              <a:ext cx="82313" cy="85541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04040"/>
                </a:solidFill>
                <a:latin typeface="Trebuchet MS"/>
                <a:cs typeface="Trebuchet MS"/>
              </a:endParaRPr>
            </a:p>
          </p:txBody>
        </p:sp>
        <p:sp>
          <p:nvSpPr>
            <p:cNvPr id="7" name="TextBox 6"/>
            <p:cNvSpPr txBox="1"/>
            <p:nvPr/>
          </p:nvSpPr>
          <p:spPr>
            <a:xfrm>
              <a:off x="749909" y="1504950"/>
              <a:ext cx="877013" cy="461665"/>
            </a:xfrm>
            <a:prstGeom prst="rect">
              <a:avLst/>
            </a:prstGeom>
            <a:noFill/>
          </p:spPr>
          <p:txBody>
            <a:bodyPr wrap="none" rtlCol="0">
              <a:spAutoFit/>
            </a:bodyPr>
            <a:lstStyle/>
            <a:p>
              <a:r>
                <a:rPr lang="en-US" sz="2400" dirty="0" smtClean="0">
                  <a:solidFill>
                    <a:schemeClr val="accent1"/>
                  </a:solidFill>
                  <a:latin typeface="Trebuchet MS"/>
                  <a:cs typeface="Trebuchet MS"/>
                </a:rPr>
                <a:t>Build</a:t>
              </a:r>
              <a:endParaRPr lang="en-US" sz="2400" dirty="0">
                <a:solidFill>
                  <a:schemeClr val="accent1"/>
                </a:solidFill>
                <a:latin typeface="Trebuchet MS"/>
                <a:cs typeface="Trebuchet MS"/>
              </a:endParaRPr>
            </a:p>
          </p:txBody>
        </p:sp>
        <p:sp>
          <p:nvSpPr>
            <p:cNvPr id="10" name="Content Placeholder 9"/>
            <p:cNvSpPr txBox="1">
              <a:spLocks/>
            </p:cNvSpPr>
            <p:nvPr/>
          </p:nvSpPr>
          <p:spPr>
            <a:xfrm>
              <a:off x="2514600" y="1293985"/>
              <a:ext cx="4931106" cy="7584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AC142"/>
                </a:buClr>
                <a:buFont typeface="Arial"/>
                <a:buChar char="•"/>
                <a:defRPr sz="3200" kern="1200">
                  <a:solidFill>
                    <a:schemeClr val="bg1"/>
                  </a:solidFill>
                  <a:latin typeface="Arial"/>
                  <a:ea typeface="+mn-ea"/>
                  <a:cs typeface="Arial"/>
                </a:defRPr>
              </a:lvl1pPr>
              <a:lvl2pPr marL="742950" indent="-285750" algn="l" defTabSz="457200" rtl="0" eaLnBrk="1" latinLnBrk="0" hangingPunct="1">
                <a:spcBef>
                  <a:spcPct val="20000"/>
                </a:spcBef>
                <a:buClr>
                  <a:srgbClr val="7AC142"/>
                </a:buClr>
                <a:buFont typeface="Arial"/>
                <a:buChar char="–"/>
                <a:defRPr sz="2800" kern="1200">
                  <a:solidFill>
                    <a:schemeClr val="bg1"/>
                  </a:solidFill>
                  <a:latin typeface="Arial"/>
                  <a:ea typeface="+mn-ea"/>
                  <a:cs typeface="Arial"/>
                </a:defRPr>
              </a:lvl2pPr>
              <a:lvl3pPr marL="1143000" indent="-228600" algn="l" defTabSz="457200" rtl="0" eaLnBrk="1" latinLnBrk="0" hangingPunct="1">
                <a:spcBef>
                  <a:spcPct val="20000"/>
                </a:spcBef>
                <a:buClr>
                  <a:srgbClr val="7AC142"/>
                </a:buClr>
                <a:buFont typeface="Arial"/>
                <a:buChar char="•"/>
                <a:defRPr sz="2400" kern="1200">
                  <a:solidFill>
                    <a:schemeClr val="bg1"/>
                  </a:solidFill>
                  <a:latin typeface="Arial"/>
                  <a:ea typeface="+mn-ea"/>
                  <a:cs typeface="Arial"/>
                </a:defRPr>
              </a:lvl3pPr>
              <a:lvl4pPr marL="1600200" indent="-228600" algn="l" defTabSz="457200" rtl="0" eaLnBrk="1" latinLnBrk="0" hangingPunct="1">
                <a:spcBef>
                  <a:spcPct val="20000"/>
                </a:spcBef>
                <a:buClr>
                  <a:srgbClr val="7AC142"/>
                </a:buClr>
                <a:buFont typeface="Arial"/>
                <a:buChar char="–"/>
                <a:defRPr sz="2000" kern="1200">
                  <a:solidFill>
                    <a:schemeClr val="bg1"/>
                  </a:solidFill>
                  <a:latin typeface="Arial"/>
                  <a:ea typeface="+mn-ea"/>
                  <a:cs typeface="Arial"/>
                </a:defRPr>
              </a:lvl4pPr>
              <a:lvl5pPr marL="2057400" indent="-228600" algn="l" defTabSz="457200" rtl="0" eaLnBrk="1" latinLnBrk="0" hangingPunct="1">
                <a:spcBef>
                  <a:spcPct val="20000"/>
                </a:spcBef>
                <a:buClr>
                  <a:srgbClr val="7AC142"/>
                </a:buClr>
                <a:buFont typeface="Arial"/>
                <a:buChar char="»"/>
                <a:defRPr sz="20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sz="1500" dirty="0" smtClean="0">
                  <a:solidFill>
                    <a:schemeClr val="accent1"/>
                  </a:solidFill>
                  <a:latin typeface="Trebuchet MS"/>
                  <a:cs typeface="Trebuchet MS"/>
                </a:rPr>
                <a:t>Automatic</a:t>
              </a:r>
              <a:r>
                <a:rPr lang="en-US" sz="1500" dirty="0" smtClean="0">
                  <a:solidFill>
                    <a:schemeClr val="accent5"/>
                  </a:solidFill>
                  <a:latin typeface="Trebuchet MS"/>
                  <a:cs typeface="Trebuchet MS"/>
                </a:rPr>
                <a:t> </a:t>
              </a:r>
              <a:r>
                <a:rPr lang="en-US" sz="1500" dirty="0" smtClean="0">
                  <a:solidFill>
                    <a:srgbClr val="404040"/>
                  </a:solidFill>
                  <a:latin typeface="Trebuchet MS"/>
                  <a:cs typeface="Trebuchet MS"/>
                </a:rPr>
                <a:t>build process configuration.</a:t>
              </a:r>
            </a:p>
            <a:p>
              <a:pPr marL="0" indent="0">
                <a:lnSpc>
                  <a:spcPct val="90000"/>
                </a:lnSpc>
                <a:buFont typeface="Arial"/>
                <a:buNone/>
              </a:pPr>
              <a:r>
                <a:rPr lang="en-US" sz="1500" dirty="0" smtClean="0">
                  <a:solidFill>
                    <a:srgbClr val="404040"/>
                  </a:solidFill>
                  <a:latin typeface="Trebuchet MS"/>
                  <a:cs typeface="Trebuchet MS"/>
                </a:rPr>
                <a:t>Secure, hands-free compilation and </a:t>
              </a:r>
              <a:r>
                <a:rPr lang="en-US" sz="1500" dirty="0" smtClean="0">
                  <a:solidFill>
                    <a:schemeClr val="accent1"/>
                  </a:solidFill>
                  <a:latin typeface="Trebuchet MS"/>
                  <a:cs typeface="Trebuchet MS"/>
                </a:rPr>
                <a:t>code signing.</a:t>
              </a:r>
            </a:p>
            <a:p>
              <a:pPr marL="0" indent="0">
                <a:lnSpc>
                  <a:spcPct val="90000"/>
                </a:lnSpc>
                <a:buFont typeface="Arial"/>
                <a:buNone/>
              </a:pPr>
              <a:r>
                <a:rPr lang="en-US" sz="1500" dirty="0" smtClean="0">
                  <a:solidFill>
                    <a:srgbClr val="404040"/>
                  </a:solidFill>
                  <a:latin typeface="Trebuchet MS"/>
                  <a:cs typeface="Trebuchet MS"/>
                </a:rPr>
                <a:t>Tight </a:t>
              </a:r>
              <a:r>
                <a:rPr lang="en-US" sz="1500" dirty="0" err="1" smtClean="0">
                  <a:solidFill>
                    <a:schemeClr val="accent1"/>
                  </a:solidFill>
                  <a:latin typeface="Trebuchet MS"/>
                  <a:cs typeface="Trebuchet MS"/>
                </a:rPr>
                <a:t>GitHub</a:t>
              </a:r>
              <a:r>
                <a:rPr lang="en-US" sz="1500" dirty="0" smtClean="0">
                  <a:solidFill>
                    <a:srgbClr val="7CC04B"/>
                  </a:solidFill>
                  <a:latin typeface="Trebuchet MS"/>
                  <a:cs typeface="Trebuchet MS"/>
                </a:rPr>
                <a:t> </a:t>
              </a:r>
              <a:r>
                <a:rPr lang="en-US" sz="1500" dirty="0" smtClean="0">
                  <a:solidFill>
                    <a:srgbClr val="404040"/>
                  </a:solidFill>
                  <a:latin typeface="Trebuchet MS"/>
                  <a:cs typeface="Trebuchet MS"/>
                </a:rPr>
                <a:t>integration and support for any GIT SCM.</a:t>
              </a:r>
              <a:endParaRPr lang="en-US" sz="1500" dirty="0">
                <a:solidFill>
                  <a:srgbClr val="404040"/>
                </a:solidFill>
                <a:latin typeface="Trebuchet MS"/>
                <a:cs typeface="Trebuchet MS"/>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4548" y="1318555"/>
              <a:ext cx="813897" cy="674372"/>
            </a:xfrm>
            <a:prstGeom prst="rect">
              <a:avLst/>
            </a:prstGeom>
          </p:spPr>
        </p:pic>
      </p:grpSp>
      <p:grpSp>
        <p:nvGrpSpPr>
          <p:cNvPr id="13" name="Group 12"/>
          <p:cNvGrpSpPr/>
          <p:nvPr/>
        </p:nvGrpSpPr>
        <p:grpSpPr>
          <a:xfrm>
            <a:off x="632351" y="2341999"/>
            <a:ext cx="7887336" cy="855413"/>
            <a:chOff x="784751" y="2341999"/>
            <a:chExt cx="7887336" cy="855413"/>
          </a:xfrm>
        </p:grpSpPr>
        <p:sp>
          <p:nvSpPr>
            <p:cNvPr id="5" name="Rectangle 4"/>
            <p:cNvSpPr/>
            <p:nvPr/>
          </p:nvSpPr>
          <p:spPr>
            <a:xfrm rot="10800000">
              <a:off x="2127487" y="2341999"/>
              <a:ext cx="82313" cy="855413"/>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04040"/>
                </a:solidFill>
                <a:latin typeface="Trebuchet MS"/>
                <a:cs typeface="Trebuchet MS"/>
              </a:endParaRPr>
            </a:p>
          </p:txBody>
        </p:sp>
        <p:sp>
          <p:nvSpPr>
            <p:cNvPr id="8" name="TextBox 7"/>
            <p:cNvSpPr txBox="1"/>
            <p:nvPr/>
          </p:nvSpPr>
          <p:spPr>
            <a:xfrm>
              <a:off x="784751" y="2570599"/>
              <a:ext cx="739505" cy="461665"/>
            </a:xfrm>
            <a:prstGeom prst="rect">
              <a:avLst/>
            </a:prstGeom>
            <a:noFill/>
          </p:spPr>
          <p:txBody>
            <a:bodyPr wrap="none" rtlCol="0">
              <a:spAutoFit/>
            </a:bodyPr>
            <a:lstStyle/>
            <a:p>
              <a:r>
                <a:rPr lang="en-US" sz="2400" dirty="0" smtClean="0">
                  <a:solidFill>
                    <a:schemeClr val="accent3"/>
                  </a:solidFill>
                  <a:latin typeface="Trebuchet MS"/>
                  <a:cs typeface="Trebuchet MS"/>
                </a:rPr>
                <a:t>Test</a:t>
              </a:r>
              <a:endParaRPr lang="en-US" sz="2400" dirty="0">
                <a:solidFill>
                  <a:schemeClr val="accent3"/>
                </a:solidFill>
                <a:latin typeface="Trebuchet MS"/>
                <a:cs typeface="Trebuchet MS"/>
              </a:endParaRPr>
            </a:p>
          </p:txBody>
        </p:sp>
        <p:sp>
          <p:nvSpPr>
            <p:cNvPr id="11" name="Content Placeholder 9"/>
            <p:cNvSpPr txBox="1">
              <a:spLocks/>
            </p:cNvSpPr>
            <p:nvPr/>
          </p:nvSpPr>
          <p:spPr>
            <a:xfrm>
              <a:off x="2514600" y="2350816"/>
              <a:ext cx="4931106" cy="8465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7AC142"/>
                </a:buClr>
                <a:buFont typeface="Arial"/>
                <a:buChar char="•"/>
                <a:defRPr sz="3200" kern="1200">
                  <a:solidFill>
                    <a:schemeClr val="bg1"/>
                  </a:solidFill>
                  <a:latin typeface="Arial"/>
                  <a:ea typeface="+mn-ea"/>
                  <a:cs typeface="Arial"/>
                </a:defRPr>
              </a:lvl1pPr>
              <a:lvl2pPr marL="742950" indent="-285750" algn="l" defTabSz="457200" rtl="0" eaLnBrk="1" latinLnBrk="0" hangingPunct="1">
                <a:spcBef>
                  <a:spcPct val="20000"/>
                </a:spcBef>
                <a:buClr>
                  <a:srgbClr val="7AC142"/>
                </a:buClr>
                <a:buFont typeface="Arial"/>
                <a:buChar char="–"/>
                <a:defRPr sz="2800" kern="1200">
                  <a:solidFill>
                    <a:schemeClr val="bg1"/>
                  </a:solidFill>
                  <a:latin typeface="Arial"/>
                  <a:ea typeface="+mn-ea"/>
                  <a:cs typeface="Arial"/>
                </a:defRPr>
              </a:lvl2pPr>
              <a:lvl3pPr marL="1143000" indent="-228600" algn="l" defTabSz="457200" rtl="0" eaLnBrk="1" latinLnBrk="0" hangingPunct="1">
                <a:spcBef>
                  <a:spcPct val="20000"/>
                </a:spcBef>
                <a:buClr>
                  <a:srgbClr val="7AC142"/>
                </a:buClr>
                <a:buFont typeface="Arial"/>
                <a:buChar char="•"/>
                <a:defRPr sz="2400" kern="1200">
                  <a:solidFill>
                    <a:schemeClr val="bg1"/>
                  </a:solidFill>
                  <a:latin typeface="Arial"/>
                  <a:ea typeface="+mn-ea"/>
                  <a:cs typeface="Arial"/>
                </a:defRPr>
              </a:lvl3pPr>
              <a:lvl4pPr marL="1600200" indent="-228600" algn="l" defTabSz="457200" rtl="0" eaLnBrk="1" latinLnBrk="0" hangingPunct="1">
                <a:spcBef>
                  <a:spcPct val="20000"/>
                </a:spcBef>
                <a:buClr>
                  <a:srgbClr val="7AC142"/>
                </a:buClr>
                <a:buFont typeface="Arial"/>
                <a:buChar char="–"/>
                <a:defRPr sz="2000" kern="1200">
                  <a:solidFill>
                    <a:schemeClr val="bg1"/>
                  </a:solidFill>
                  <a:latin typeface="Arial"/>
                  <a:ea typeface="+mn-ea"/>
                  <a:cs typeface="Arial"/>
                </a:defRPr>
              </a:lvl4pPr>
              <a:lvl5pPr marL="2057400" indent="-228600" algn="l" defTabSz="457200" rtl="0" eaLnBrk="1" latinLnBrk="0" hangingPunct="1">
                <a:spcBef>
                  <a:spcPct val="20000"/>
                </a:spcBef>
                <a:buClr>
                  <a:srgbClr val="7AC142"/>
                </a:buClr>
                <a:buFont typeface="Arial"/>
                <a:buChar char="»"/>
                <a:defRPr sz="20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sz="1500" dirty="0" smtClean="0">
                  <a:solidFill>
                    <a:schemeClr val="accent3"/>
                  </a:solidFill>
                  <a:latin typeface="Trebuchet MS"/>
                  <a:cs typeface="Trebuchet MS"/>
                </a:rPr>
                <a:t>Simulator</a:t>
              </a:r>
              <a:r>
                <a:rPr lang="en-US" sz="1500" dirty="0" smtClean="0">
                  <a:solidFill>
                    <a:schemeClr val="accent6"/>
                  </a:solidFill>
                  <a:latin typeface="Trebuchet MS"/>
                  <a:cs typeface="Trebuchet MS"/>
                </a:rPr>
                <a:t> </a:t>
              </a:r>
              <a:r>
                <a:rPr lang="en-US" sz="1500" dirty="0">
                  <a:solidFill>
                    <a:schemeClr val="accent3"/>
                  </a:solidFill>
                  <a:latin typeface="Trebuchet MS"/>
                  <a:cs typeface="Trebuchet MS"/>
                </a:rPr>
                <a:t>and hardware </a:t>
              </a:r>
              <a:r>
                <a:rPr lang="en-US" sz="1500" dirty="0" smtClean="0">
                  <a:solidFill>
                    <a:srgbClr val="404040"/>
                  </a:solidFill>
                  <a:latin typeface="Trebuchet MS"/>
                  <a:cs typeface="Trebuchet MS"/>
                </a:rPr>
                <a:t>testing services.</a:t>
              </a:r>
            </a:p>
            <a:p>
              <a:pPr marL="0" indent="0">
                <a:lnSpc>
                  <a:spcPct val="90000"/>
                </a:lnSpc>
                <a:buFont typeface="Arial"/>
                <a:buNone/>
              </a:pPr>
              <a:r>
                <a:rPr lang="en-US" sz="1500" dirty="0" smtClean="0">
                  <a:solidFill>
                    <a:srgbClr val="404040"/>
                  </a:solidFill>
                  <a:latin typeface="Trebuchet MS"/>
                  <a:cs typeface="Trebuchet MS"/>
                </a:rPr>
                <a:t>Support for </a:t>
              </a:r>
              <a:r>
                <a:rPr lang="en-US" sz="1500" dirty="0">
                  <a:solidFill>
                    <a:schemeClr val="accent3"/>
                  </a:solidFill>
                  <a:latin typeface="Trebuchet MS"/>
                  <a:cs typeface="Trebuchet MS"/>
                </a:rPr>
                <a:t>functional and unit testing </a:t>
              </a:r>
              <a:r>
                <a:rPr lang="en-US" sz="1500" dirty="0" smtClean="0">
                  <a:solidFill>
                    <a:srgbClr val="404040"/>
                  </a:solidFill>
                  <a:latin typeface="Trebuchet MS"/>
                  <a:cs typeface="Trebuchet MS"/>
                </a:rPr>
                <a:t>frameworks.</a:t>
              </a:r>
            </a:p>
            <a:p>
              <a:pPr marL="0" indent="0">
                <a:lnSpc>
                  <a:spcPct val="90000"/>
                </a:lnSpc>
                <a:buFont typeface="Arial"/>
                <a:buNone/>
              </a:pPr>
              <a:r>
                <a:rPr lang="en-US" sz="1500" dirty="0">
                  <a:solidFill>
                    <a:schemeClr val="accent3"/>
                  </a:solidFill>
                  <a:latin typeface="Trebuchet MS"/>
                  <a:cs typeface="Trebuchet MS"/>
                </a:rPr>
                <a:t>Video</a:t>
              </a:r>
              <a:r>
                <a:rPr lang="en-US" sz="1500" dirty="0" smtClean="0">
                  <a:solidFill>
                    <a:srgbClr val="E68F1A"/>
                  </a:solidFill>
                  <a:latin typeface="Trebuchet MS"/>
                  <a:cs typeface="Trebuchet MS"/>
                </a:rPr>
                <a:t> </a:t>
              </a:r>
              <a:r>
                <a:rPr lang="en-US" sz="1500" dirty="0">
                  <a:solidFill>
                    <a:schemeClr val="accent3"/>
                  </a:solidFill>
                  <a:latin typeface="Trebuchet MS"/>
                  <a:cs typeface="Trebuchet MS"/>
                </a:rPr>
                <a:t>capture</a:t>
              </a:r>
              <a:r>
                <a:rPr lang="en-US" sz="1500" dirty="0" smtClean="0">
                  <a:solidFill>
                    <a:srgbClr val="E68F1A"/>
                  </a:solidFill>
                  <a:latin typeface="Trebuchet MS"/>
                  <a:cs typeface="Trebuchet MS"/>
                </a:rPr>
                <a:t> </a:t>
              </a:r>
              <a:r>
                <a:rPr lang="en-US" sz="1500" dirty="0" smtClean="0">
                  <a:solidFill>
                    <a:srgbClr val="404040"/>
                  </a:solidFill>
                  <a:latin typeface="Trebuchet MS"/>
                  <a:cs typeface="Trebuchet MS"/>
                </a:rPr>
                <a:t>and playback from testing sessions.</a:t>
              </a:r>
              <a:endParaRPr lang="en-US" sz="1500" dirty="0">
                <a:solidFill>
                  <a:srgbClr val="404040"/>
                </a:solidFill>
                <a:latin typeface="Trebuchet MS"/>
                <a:cs typeface="Trebuchet MS"/>
              </a:endParaRPr>
            </a:p>
          </p:txBody>
        </p:sp>
        <p:pic>
          <p:nvPicPr>
            <p:cNvPr id="20" name="Picture 19" descr="video-capture-31a565b19d502882e05f5f725c19bf9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0905" y="2452142"/>
              <a:ext cx="981182" cy="519793"/>
            </a:xfrm>
            <a:prstGeom prst="rect">
              <a:avLst/>
            </a:prstGeom>
          </p:spPr>
        </p:pic>
      </p:grpSp>
    </p:spTree>
    <p:extLst>
      <p:ext uri="{BB962C8B-B14F-4D97-AF65-F5344CB8AC3E}">
        <p14:creationId xmlns:p14="http://schemas.microsoft.com/office/powerpoint/2010/main" val="3894717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60509"/>
            <a:ext cx="8134350" cy="459581"/>
          </a:xfrm>
        </p:spPr>
        <p:txBody>
          <a:bodyPr/>
          <a:lstStyle/>
          <a:p>
            <a:r>
              <a:rPr lang="en-US" dirty="0" smtClean="0"/>
              <a:t>Why Electric Cloud</a:t>
            </a:r>
            <a:r>
              <a:rPr lang="en-US" dirty="0"/>
              <a:t>?</a:t>
            </a:r>
          </a:p>
        </p:txBody>
      </p:sp>
      <p:sp>
        <p:nvSpPr>
          <p:cNvPr id="5" name="Text Placeholder 2"/>
          <p:cNvSpPr>
            <a:spLocks noGrp="1"/>
          </p:cNvSpPr>
          <p:nvPr>
            <p:ph type="body" sz="quarter" idx="13"/>
          </p:nvPr>
        </p:nvSpPr>
        <p:spPr>
          <a:xfrm>
            <a:off x="304800" y="1047750"/>
            <a:ext cx="8137525" cy="3293269"/>
          </a:xfrm>
        </p:spPr>
        <p:txBody>
          <a:bodyPr/>
          <a:lstStyle/>
          <a:p>
            <a:pPr lvl="1"/>
            <a:r>
              <a:rPr lang="en-US" b="1" dirty="0"/>
              <a:t>Only unified Continuous Delivery platform </a:t>
            </a:r>
            <a:r>
              <a:rPr lang="en-US" dirty="0"/>
              <a:t>spanning the end-to-end build, test, and deployment </a:t>
            </a:r>
            <a:r>
              <a:rPr lang="en-US" dirty="0" smtClean="0"/>
              <a:t>lifecycle</a:t>
            </a:r>
          </a:p>
          <a:p>
            <a:pPr lvl="1"/>
            <a:endParaRPr lang="en-US" sz="500" dirty="0" smtClean="0"/>
          </a:p>
          <a:p>
            <a:pPr lvl="1"/>
            <a:r>
              <a:rPr lang="en-US" b="1" dirty="0" smtClean="0"/>
              <a:t>Proven </a:t>
            </a:r>
            <a:r>
              <a:rPr lang="en-US" b="1" dirty="0"/>
              <a:t>enterprise scale </a:t>
            </a:r>
            <a:r>
              <a:rPr lang="en-US" dirty="0" smtClean="0"/>
              <a:t>supporting up to 10</a:t>
            </a:r>
            <a:r>
              <a:rPr lang="en-US" dirty="0"/>
              <a:t>’s of thousands of globally distributed </a:t>
            </a:r>
            <a:r>
              <a:rPr lang="en-US" dirty="0" smtClean="0"/>
              <a:t>developers and servers </a:t>
            </a:r>
            <a:endParaRPr lang="en-US" sz="500" dirty="0" smtClean="0"/>
          </a:p>
          <a:p>
            <a:pPr marL="52388" lvl="1" indent="0">
              <a:buNone/>
            </a:pPr>
            <a:endParaRPr lang="en-US" sz="500" dirty="0" smtClean="0"/>
          </a:p>
          <a:p>
            <a:pPr lvl="1"/>
            <a:r>
              <a:rPr lang="en-US" b="1" dirty="0" smtClean="0"/>
              <a:t>Patented</a:t>
            </a:r>
            <a:r>
              <a:rPr lang="en-US" dirty="0" smtClean="0"/>
              <a:t> </a:t>
            </a:r>
            <a:r>
              <a:rPr lang="en-US" b="1" dirty="0"/>
              <a:t>technology</a:t>
            </a:r>
            <a:r>
              <a:rPr lang="en-US" dirty="0"/>
              <a:t> delivering unmatched acceleration and automation that dramatically shrinks cycle times</a:t>
            </a:r>
          </a:p>
          <a:p>
            <a:pPr marL="52388" lvl="1" indent="0">
              <a:buNone/>
            </a:pPr>
            <a:endParaRPr lang="en-US" sz="500" dirty="0" smtClean="0"/>
          </a:p>
          <a:p>
            <a:pPr lvl="1"/>
            <a:r>
              <a:rPr lang="en-US" b="1" dirty="0" smtClean="0"/>
              <a:t>Transformative</a:t>
            </a:r>
            <a:r>
              <a:rPr lang="en-US" dirty="0" smtClean="0"/>
              <a:t> </a:t>
            </a:r>
            <a:r>
              <a:rPr lang="en-US" b="1" dirty="0"/>
              <a:t>results</a:t>
            </a:r>
            <a:r>
              <a:rPr lang="en-US" dirty="0"/>
              <a:t> for hundreds of customers, including segment leaders in networking, mobile devices, automotive, financial services, and </a:t>
            </a:r>
            <a:r>
              <a:rPr lang="en-US" dirty="0" smtClean="0"/>
              <a:t>semiconductors</a:t>
            </a:r>
          </a:p>
        </p:txBody>
      </p:sp>
    </p:spTree>
    <p:extLst>
      <p:ext uri="{BB962C8B-B14F-4D97-AF65-F5344CB8AC3E}">
        <p14:creationId xmlns:p14="http://schemas.microsoft.com/office/powerpoint/2010/main" val="4264496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Transformative Benefits</a:t>
            </a:r>
            <a:endParaRPr lang="en-US" dirty="0"/>
          </a:p>
        </p:txBody>
      </p:sp>
      <p:sp>
        <p:nvSpPr>
          <p:cNvPr id="4" name="Rectangle 3"/>
          <p:cNvSpPr/>
          <p:nvPr/>
        </p:nvSpPr>
        <p:spPr>
          <a:xfrm>
            <a:off x="2266902" y="1104422"/>
            <a:ext cx="6877098" cy="600164"/>
          </a:xfrm>
          <a:prstGeom prst="rect">
            <a:avLst/>
          </a:prstGeom>
        </p:spPr>
        <p:txBody>
          <a:bodyPr wrap="square">
            <a:spAutoFit/>
          </a:bodyPr>
          <a:lstStyle/>
          <a:p>
            <a:r>
              <a:rPr lang="en-US" sz="1100" dirty="0" smtClean="0">
                <a:solidFill>
                  <a:srgbClr val="6DAA40"/>
                </a:solidFill>
                <a:latin typeface="Ubuntu"/>
                <a:cs typeface="Ubuntu"/>
              </a:rPr>
              <a:t>10 min</a:t>
            </a:r>
            <a:r>
              <a:rPr lang="en-US" sz="1100" dirty="0" smtClean="0">
                <a:solidFill>
                  <a:schemeClr val="tx1">
                    <a:lumMod val="60000"/>
                    <a:lumOff val="40000"/>
                  </a:schemeClr>
                </a:solidFill>
                <a:latin typeface="Ubuntu"/>
                <a:cs typeface="Ubuntu"/>
              </a:rPr>
              <a:t>			</a:t>
            </a:r>
            <a:r>
              <a:rPr lang="en-US" sz="1100" b="1" dirty="0" smtClean="0">
                <a:solidFill>
                  <a:schemeClr val="tx2"/>
                </a:solidFill>
                <a:latin typeface="Ubuntu"/>
                <a:cs typeface="Ubuntu"/>
              </a:rPr>
              <a:t>FASTER DEVELOP TO DEPLOY	</a:t>
            </a:r>
            <a:r>
              <a:rPr lang="en-US" sz="1100" dirty="0" smtClean="0">
                <a:solidFill>
                  <a:schemeClr val="tx2"/>
                </a:solidFill>
                <a:latin typeface="Ubuntu"/>
                <a:cs typeface="Ubuntu"/>
              </a:rPr>
              <a:t>	</a:t>
            </a:r>
            <a:r>
              <a:rPr lang="en-US" sz="1100" dirty="0" smtClean="0">
                <a:solidFill>
                  <a:schemeClr val="tx1">
                    <a:lumMod val="60000"/>
                    <a:lumOff val="40000"/>
                  </a:schemeClr>
                </a:solidFill>
                <a:latin typeface="Ubuntu"/>
                <a:cs typeface="Ubuntu"/>
              </a:rPr>
              <a:t>	</a:t>
            </a:r>
            <a:r>
              <a:rPr lang="en-US" sz="1100" dirty="0" smtClean="0">
                <a:solidFill>
                  <a:srgbClr val="800000"/>
                </a:solidFill>
                <a:latin typeface="Ubuntu"/>
                <a:cs typeface="Ubuntu"/>
              </a:rPr>
              <a:t>90 days</a:t>
            </a:r>
          </a:p>
          <a:p>
            <a:endParaRPr lang="en-US" sz="1100" dirty="0">
              <a:solidFill>
                <a:schemeClr val="tx1">
                  <a:lumMod val="60000"/>
                  <a:lumOff val="40000"/>
                </a:schemeClr>
              </a:solidFill>
              <a:latin typeface="Ubuntu"/>
              <a:cs typeface="Ubuntu"/>
            </a:endParaRPr>
          </a:p>
          <a:p>
            <a:r>
              <a:rPr lang="en-US" sz="1100" dirty="0" smtClean="0">
                <a:solidFill>
                  <a:srgbClr val="6DAA40"/>
                </a:solidFill>
                <a:latin typeface="Ubuntu"/>
                <a:cs typeface="Ubuntu"/>
              </a:rPr>
              <a:t>			99% improvement</a:t>
            </a:r>
          </a:p>
        </p:txBody>
      </p:sp>
      <p:cxnSp>
        <p:nvCxnSpPr>
          <p:cNvPr id="5" name="Straight Connector 4"/>
          <p:cNvCxnSpPr/>
          <p:nvPr/>
        </p:nvCxnSpPr>
        <p:spPr>
          <a:xfrm>
            <a:off x="368300" y="1413067"/>
            <a:ext cx="8318511" cy="0"/>
          </a:xfrm>
          <a:prstGeom prst="line">
            <a:avLst/>
          </a:prstGeom>
          <a:ln w="28575" cap="flat" cmpd="sng" algn="ctr">
            <a:solidFill>
              <a:schemeClr val="tx2"/>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982911" y="1096064"/>
            <a:ext cx="863432" cy="630936"/>
            <a:chOff x="732968" y="2428745"/>
            <a:chExt cx="863432" cy="630936"/>
          </a:xfrm>
        </p:grpSpPr>
        <p:sp>
          <p:nvSpPr>
            <p:cNvPr id="7" name="Oval 6"/>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Ubuntu"/>
                <a:cs typeface="Ubuntu"/>
              </a:endParaRPr>
            </a:p>
          </p:txBody>
        </p:sp>
        <p:sp>
          <p:nvSpPr>
            <p:cNvPr id="8" name="TextBox 7"/>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Ubuntu"/>
                  <a:cs typeface="Ubuntu"/>
                </a:rPr>
                <a:t>TIME</a:t>
              </a:r>
            </a:p>
          </p:txBody>
        </p:sp>
      </p:grpSp>
      <p:sp>
        <p:nvSpPr>
          <p:cNvPr id="9" name="Rectangle 8"/>
          <p:cNvSpPr/>
          <p:nvPr/>
        </p:nvSpPr>
        <p:spPr>
          <a:xfrm>
            <a:off x="144195" y="1052978"/>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Ubuntu"/>
              <a:cs typeface="Ubuntu"/>
            </a:endParaRPr>
          </a:p>
        </p:txBody>
      </p:sp>
      <p:pic>
        <p:nvPicPr>
          <p:cNvPr id="10" name="Picture 9"/>
          <p:cNvPicPr>
            <a:picLocks noChangeAspect="1"/>
          </p:cNvPicPr>
          <p:nvPr/>
        </p:nvPicPr>
        <p:blipFill>
          <a:blip r:embed="rId2"/>
          <a:stretch>
            <a:fillRect/>
          </a:stretch>
        </p:blipFill>
        <p:spPr>
          <a:xfrm>
            <a:off x="475248" y="1189780"/>
            <a:ext cx="1476963" cy="383959"/>
          </a:xfrm>
          <a:prstGeom prst="rect">
            <a:avLst/>
          </a:prstGeom>
        </p:spPr>
      </p:pic>
      <p:sp>
        <p:nvSpPr>
          <p:cNvPr id="11" name="Rectangle 10"/>
          <p:cNvSpPr/>
          <p:nvPr/>
        </p:nvSpPr>
        <p:spPr>
          <a:xfrm>
            <a:off x="2266902" y="1867790"/>
            <a:ext cx="6877098" cy="600164"/>
          </a:xfrm>
          <a:prstGeom prst="rect">
            <a:avLst/>
          </a:prstGeom>
        </p:spPr>
        <p:txBody>
          <a:bodyPr wrap="square">
            <a:spAutoFit/>
          </a:bodyPr>
          <a:lstStyle/>
          <a:p>
            <a:r>
              <a:rPr lang="en-US" sz="1100" dirty="0" smtClean="0">
                <a:solidFill>
                  <a:srgbClr val="6DAA40"/>
                </a:solidFill>
                <a:latin typeface="Ubuntu"/>
                <a:cs typeface="Ubuntu"/>
              </a:rPr>
              <a:t>	0 errors</a:t>
            </a:r>
            <a:r>
              <a:rPr lang="en-US" sz="1100" dirty="0" smtClean="0">
                <a:solidFill>
                  <a:schemeClr val="tx1">
                    <a:lumMod val="60000"/>
                    <a:lumOff val="40000"/>
                  </a:schemeClr>
                </a:solidFill>
                <a:latin typeface="Ubuntu"/>
                <a:cs typeface="Ubuntu"/>
              </a:rPr>
              <a:t>		</a:t>
            </a:r>
            <a:r>
              <a:rPr lang="en-US" sz="1100" b="1" dirty="0" smtClean="0">
                <a:solidFill>
                  <a:schemeClr val="tx2"/>
                </a:solidFill>
                <a:latin typeface="Ubuntu"/>
                <a:cs typeface="Ubuntu"/>
              </a:rPr>
              <a:t>LESS ERRORS</a:t>
            </a:r>
            <a:r>
              <a:rPr lang="en-US" sz="1100" dirty="0" smtClean="0">
                <a:solidFill>
                  <a:schemeClr val="tx2"/>
                </a:solidFill>
                <a:latin typeface="Ubuntu"/>
                <a:cs typeface="Ubuntu"/>
              </a:rPr>
              <a:t> per cycle</a:t>
            </a:r>
            <a:r>
              <a:rPr lang="en-US" sz="1100" dirty="0" smtClean="0">
                <a:solidFill>
                  <a:schemeClr val="tx1">
                    <a:lumMod val="60000"/>
                    <a:lumOff val="40000"/>
                  </a:schemeClr>
                </a:solidFill>
                <a:latin typeface="Ubuntu"/>
                <a:cs typeface="Ubuntu"/>
              </a:rPr>
              <a:t>		</a:t>
            </a:r>
            <a:r>
              <a:rPr lang="en-US" sz="1100" dirty="0">
                <a:solidFill>
                  <a:schemeClr val="tx1">
                    <a:lumMod val="60000"/>
                    <a:lumOff val="40000"/>
                  </a:schemeClr>
                </a:solidFill>
                <a:latin typeface="Ubuntu"/>
                <a:cs typeface="Ubuntu"/>
              </a:rPr>
              <a:t>	</a:t>
            </a:r>
            <a:r>
              <a:rPr lang="en-US" sz="1100" dirty="0" smtClean="0">
                <a:solidFill>
                  <a:schemeClr val="tx1">
                    <a:lumMod val="60000"/>
                    <a:lumOff val="40000"/>
                  </a:schemeClr>
                </a:solidFill>
                <a:latin typeface="Ubuntu"/>
                <a:cs typeface="Ubuntu"/>
              </a:rPr>
              <a:t>	</a:t>
            </a:r>
            <a:r>
              <a:rPr lang="en-US" sz="1100" dirty="0" smtClean="0">
                <a:solidFill>
                  <a:srgbClr val="800000"/>
                </a:solidFill>
                <a:latin typeface="Ubuntu"/>
                <a:cs typeface="Ubuntu"/>
              </a:rPr>
              <a:t>10 errors</a:t>
            </a:r>
          </a:p>
          <a:p>
            <a:endParaRPr lang="en-US" sz="1100" dirty="0" smtClean="0">
              <a:solidFill>
                <a:srgbClr val="800000"/>
              </a:solidFill>
              <a:latin typeface="Ubuntu"/>
              <a:cs typeface="Ubuntu"/>
            </a:endParaRPr>
          </a:p>
          <a:p>
            <a:r>
              <a:rPr lang="en-US" sz="1100" dirty="0" smtClean="0">
                <a:solidFill>
                  <a:srgbClr val="6DAA40"/>
                </a:solidFill>
                <a:latin typeface="Ubuntu"/>
                <a:cs typeface="Ubuntu"/>
              </a:rPr>
              <a:t>		</a:t>
            </a:r>
            <a:r>
              <a:rPr lang="en-US" sz="1100" dirty="0">
                <a:solidFill>
                  <a:srgbClr val="6DAA40"/>
                </a:solidFill>
                <a:latin typeface="Ubuntu"/>
                <a:cs typeface="Ubuntu"/>
              </a:rPr>
              <a:t>	</a:t>
            </a:r>
            <a:r>
              <a:rPr lang="en-US" sz="1100" dirty="0" smtClean="0">
                <a:solidFill>
                  <a:srgbClr val="6DAA40"/>
                </a:solidFill>
                <a:latin typeface="Ubuntu"/>
                <a:cs typeface="Ubuntu"/>
              </a:rPr>
              <a:t>90+% improvement</a:t>
            </a:r>
          </a:p>
        </p:txBody>
      </p:sp>
      <p:cxnSp>
        <p:nvCxnSpPr>
          <p:cNvPr id="12" name="Straight Connector 11"/>
          <p:cNvCxnSpPr/>
          <p:nvPr/>
        </p:nvCxnSpPr>
        <p:spPr>
          <a:xfrm>
            <a:off x="368300" y="2176435"/>
            <a:ext cx="8318511" cy="0"/>
          </a:xfrm>
          <a:prstGeom prst="line">
            <a:avLst/>
          </a:prstGeom>
          <a:ln w="28575" cap="flat" cmpd="sng" algn="ctr">
            <a:solidFill>
              <a:schemeClr val="tx2"/>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982911" y="1859432"/>
            <a:ext cx="863432" cy="630936"/>
            <a:chOff x="732968" y="2428745"/>
            <a:chExt cx="863432" cy="630936"/>
          </a:xfrm>
        </p:grpSpPr>
        <p:sp>
          <p:nvSpPr>
            <p:cNvPr id="14" name="Oval 13"/>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Ubuntu"/>
                <a:cs typeface="Ubuntu"/>
              </a:endParaRPr>
            </a:p>
          </p:txBody>
        </p:sp>
        <p:sp>
          <p:nvSpPr>
            <p:cNvPr id="15" name="TextBox 14"/>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Ubuntu"/>
                  <a:cs typeface="Ubuntu"/>
                </a:rPr>
                <a:t>ERRORS</a:t>
              </a:r>
            </a:p>
          </p:txBody>
        </p:sp>
      </p:grpSp>
      <p:sp>
        <p:nvSpPr>
          <p:cNvPr id="16" name="Rectangle 15"/>
          <p:cNvSpPr/>
          <p:nvPr/>
        </p:nvSpPr>
        <p:spPr>
          <a:xfrm>
            <a:off x="144195" y="1816346"/>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Ubuntu"/>
              <a:cs typeface="Ubuntu"/>
            </a:endParaRPr>
          </a:p>
        </p:txBody>
      </p:sp>
      <p:pic>
        <p:nvPicPr>
          <p:cNvPr id="17" name="Picture 16" descr="EQIX_logoPNG_largeTransparent.png.scaled50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2685" y="1953662"/>
            <a:ext cx="1053466" cy="405901"/>
          </a:xfrm>
          <a:prstGeom prst="rect">
            <a:avLst/>
          </a:prstGeom>
          <a:noFill/>
          <a:ln>
            <a:noFill/>
          </a:ln>
        </p:spPr>
      </p:pic>
      <p:sp>
        <p:nvSpPr>
          <p:cNvPr id="18" name="Rectangle 17"/>
          <p:cNvSpPr/>
          <p:nvPr/>
        </p:nvSpPr>
        <p:spPr>
          <a:xfrm>
            <a:off x="2266902" y="2645870"/>
            <a:ext cx="6877098" cy="600164"/>
          </a:xfrm>
          <a:prstGeom prst="rect">
            <a:avLst/>
          </a:prstGeom>
        </p:spPr>
        <p:txBody>
          <a:bodyPr wrap="square">
            <a:spAutoFit/>
          </a:bodyPr>
          <a:lstStyle/>
          <a:p>
            <a:r>
              <a:rPr lang="en-US" sz="1100" dirty="0" smtClean="0">
                <a:solidFill>
                  <a:srgbClr val="6DAA40"/>
                </a:solidFill>
                <a:latin typeface="Ubuntu"/>
                <a:cs typeface="Ubuntu"/>
              </a:rPr>
              <a:t>15 min	</a:t>
            </a:r>
            <a:r>
              <a:rPr lang="en-US" sz="1100" dirty="0" smtClean="0">
                <a:solidFill>
                  <a:schemeClr val="tx1">
                    <a:lumMod val="60000"/>
                    <a:lumOff val="40000"/>
                  </a:schemeClr>
                </a:solidFill>
                <a:latin typeface="Ubuntu"/>
                <a:cs typeface="Ubuntu"/>
              </a:rPr>
              <a:t>		</a:t>
            </a:r>
            <a:r>
              <a:rPr lang="en-US" sz="1100" b="1" dirty="0" smtClean="0">
                <a:solidFill>
                  <a:schemeClr val="tx2"/>
                </a:solidFill>
                <a:latin typeface="Ubuntu"/>
                <a:cs typeface="Ubuntu"/>
              </a:rPr>
              <a:t>FASTER DEPLOYMENTS</a:t>
            </a:r>
            <a:r>
              <a:rPr lang="en-US" sz="1100" dirty="0" smtClean="0">
                <a:solidFill>
                  <a:schemeClr val="tx1">
                    <a:lumMod val="60000"/>
                    <a:lumOff val="40000"/>
                  </a:schemeClr>
                </a:solidFill>
                <a:latin typeface="Ubuntu"/>
                <a:cs typeface="Ubuntu"/>
              </a:rPr>
              <a:t>				</a:t>
            </a:r>
            <a:r>
              <a:rPr lang="en-US" sz="1100" dirty="0" smtClean="0">
                <a:solidFill>
                  <a:srgbClr val="800000"/>
                </a:solidFill>
                <a:latin typeface="Ubuntu"/>
                <a:cs typeface="Ubuntu"/>
              </a:rPr>
              <a:t>90+ min</a:t>
            </a:r>
          </a:p>
          <a:p>
            <a:endParaRPr lang="en-US" sz="1100" dirty="0" smtClean="0">
              <a:solidFill>
                <a:srgbClr val="800000"/>
              </a:solidFill>
              <a:latin typeface="Ubuntu"/>
              <a:cs typeface="Ubuntu"/>
            </a:endParaRPr>
          </a:p>
          <a:p>
            <a:r>
              <a:rPr lang="en-US" sz="1100" dirty="0" smtClean="0">
                <a:solidFill>
                  <a:srgbClr val="6DAA40"/>
                </a:solidFill>
                <a:latin typeface="Ubuntu"/>
                <a:cs typeface="Ubuntu"/>
              </a:rPr>
              <a:t>			80+% improvement</a:t>
            </a:r>
          </a:p>
        </p:txBody>
      </p:sp>
      <p:cxnSp>
        <p:nvCxnSpPr>
          <p:cNvPr id="19" name="Straight Connector 18"/>
          <p:cNvCxnSpPr/>
          <p:nvPr/>
        </p:nvCxnSpPr>
        <p:spPr>
          <a:xfrm>
            <a:off x="368300" y="2954515"/>
            <a:ext cx="8318511" cy="0"/>
          </a:xfrm>
          <a:prstGeom prst="line">
            <a:avLst/>
          </a:prstGeom>
          <a:ln w="28575" cap="flat" cmpd="sng" algn="ctr">
            <a:solidFill>
              <a:schemeClr val="tx2"/>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982911" y="2637512"/>
            <a:ext cx="863432" cy="630936"/>
            <a:chOff x="732968" y="2428745"/>
            <a:chExt cx="863432" cy="630936"/>
          </a:xfrm>
        </p:grpSpPr>
        <p:sp>
          <p:nvSpPr>
            <p:cNvPr id="21" name="Oval 20"/>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Ubuntu"/>
                <a:cs typeface="Ubuntu"/>
              </a:endParaRPr>
            </a:p>
          </p:txBody>
        </p:sp>
        <p:sp>
          <p:nvSpPr>
            <p:cNvPr id="22" name="TextBox 21"/>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Ubuntu"/>
                  <a:cs typeface="Ubuntu"/>
                </a:rPr>
                <a:t>TIME</a:t>
              </a:r>
            </a:p>
          </p:txBody>
        </p:sp>
      </p:grpSp>
      <p:sp>
        <p:nvSpPr>
          <p:cNvPr id="23" name="Rectangle 22"/>
          <p:cNvSpPr/>
          <p:nvPr/>
        </p:nvSpPr>
        <p:spPr>
          <a:xfrm>
            <a:off x="144195" y="2594426"/>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Ubuntu"/>
              <a:cs typeface="Ubuntu"/>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628" y="2766719"/>
            <a:ext cx="1260003" cy="360860"/>
          </a:xfrm>
          <a:prstGeom prst="rect">
            <a:avLst/>
          </a:prstGeom>
          <a:noFill/>
          <a:ln>
            <a:noFill/>
          </a:ln>
        </p:spPr>
      </p:pic>
      <p:sp>
        <p:nvSpPr>
          <p:cNvPr id="25" name="Rectangle 24"/>
          <p:cNvSpPr/>
          <p:nvPr/>
        </p:nvSpPr>
        <p:spPr>
          <a:xfrm>
            <a:off x="2266902" y="3422671"/>
            <a:ext cx="6877098" cy="600164"/>
          </a:xfrm>
          <a:prstGeom prst="rect">
            <a:avLst/>
          </a:prstGeom>
        </p:spPr>
        <p:txBody>
          <a:bodyPr wrap="square">
            <a:spAutoFit/>
          </a:bodyPr>
          <a:lstStyle/>
          <a:p>
            <a:r>
              <a:rPr lang="en-US" sz="1100" dirty="0" smtClean="0">
                <a:solidFill>
                  <a:srgbClr val="6DAA40"/>
                </a:solidFill>
                <a:latin typeface="Ubuntu"/>
                <a:cs typeface="Ubuntu"/>
              </a:rPr>
              <a:t>6 hours</a:t>
            </a:r>
            <a:r>
              <a:rPr lang="en-US" sz="1100" dirty="0" smtClean="0">
                <a:solidFill>
                  <a:schemeClr val="tx1">
                    <a:lumMod val="60000"/>
                    <a:lumOff val="40000"/>
                  </a:schemeClr>
                </a:solidFill>
                <a:latin typeface="Ubuntu"/>
                <a:cs typeface="Ubuntu"/>
              </a:rPr>
              <a:t>			</a:t>
            </a:r>
            <a:r>
              <a:rPr lang="en-US" sz="1100" b="1" dirty="0" smtClean="0">
                <a:solidFill>
                  <a:schemeClr val="tx2"/>
                </a:solidFill>
                <a:latin typeface="Ubuntu"/>
                <a:cs typeface="Ubuntu"/>
              </a:rPr>
              <a:t>FASTER DEVELOP TO DEPLOY</a:t>
            </a:r>
            <a:r>
              <a:rPr lang="en-US" sz="1100" dirty="0" smtClean="0">
                <a:solidFill>
                  <a:schemeClr val="tx2"/>
                </a:solidFill>
                <a:latin typeface="Ubuntu"/>
                <a:cs typeface="Ubuntu"/>
              </a:rPr>
              <a:t>	</a:t>
            </a:r>
            <a:r>
              <a:rPr lang="en-US" sz="1100" dirty="0" smtClean="0">
                <a:solidFill>
                  <a:schemeClr val="tx1">
                    <a:lumMod val="60000"/>
                    <a:lumOff val="40000"/>
                  </a:schemeClr>
                </a:solidFill>
                <a:latin typeface="Ubuntu"/>
                <a:cs typeface="Ubuntu"/>
              </a:rPr>
              <a:t>		</a:t>
            </a:r>
            <a:r>
              <a:rPr lang="en-US" sz="1100" dirty="0" smtClean="0">
                <a:solidFill>
                  <a:srgbClr val="800000"/>
                </a:solidFill>
                <a:latin typeface="Ubuntu"/>
                <a:cs typeface="Ubuntu"/>
              </a:rPr>
              <a:t>24 hours</a:t>
            </a:r>
          </a:p>
          <a:p>
            <a:endParaRPr lang="en-US" sz="1100" dirty="0">
              <a:solidFill>
                <a:schemeClr val="tx1">
                  <a:lumMod val="60000"/>
                  <a:lumOff val="40000"/>
                </a:schemeClr>
              </a:solidFill>
              <a:latin typeface="Ubuntu"/>
              <a:cs typeface="Ubuntu"/>
            </a:endParaRPr>
          </a:p>
          <a:p>
            <a:r>
              <a:rPr lang="en-US" sz="1100" dirty="0" smtClean="0">
                <a:solidFill>
                  <a:srgbClr val="6DAA40"/>
                </a:solidFill>
                <a:latin typeface="Ubuntu"/>
                <a:cs typeface="Ubuntu"/>
              </a:rPr>
              <a:t>			75% improvement</a:t>
            </a:r>
          </a:p>
        </p:txBody>
      </p:sp>
      <p:cxnSp>
        <p:nvCxnSpPr>
          <p:cNvPr id="26" name="Straight Connector 25"/>
          <p:cNvCxnSpPr/>
          <p:nvPr/>
        </p:nvCxnSpPr>
        <p:spPr>
          <a:xfrm>
            <a:off x="368300" y="3731316"/>
            <a:ext cx="8318511" cy="0"/>
          </a:xfrm>
          <a:prstGeom prst="line">
            <a:avLst/>
          </a:prstGeom>
          <a:ln w="28575" cap="flat" cmpd="sng" algn="ctr">
            <a:solidFill>
              <a:schemeClr val="tx2"/>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6982911" y="3414313"/>
            <a:ext cx="863432" cy="630936"/>
            <a:chOff x="732968" y="2428745"/>
            <a:chExt cx="863432" cy="630936"/>
          </a:xfrm>
        </p:grpSpPr>
        <p:sp>
          <p:nvSpPr>
            <p:cNvPr id="28" name="Oval 27"/>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Ubuntu"/>
                <a:cs typeface="Ubuntu"/>
              </a:endParaRPr>
            </a:p>
          </p:txBody>
        </p:sp>
        <p:sp>
          <p:nvSpPr>
            <p:cNvPr id="29" name="TextBox 28"/>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Ubuntu"/>
                  <a:cs typeface="Ubuntu"/>
                </a:rPr>
                <a:t>TIME</a:t>
              </a:r>
            </a:p>
          </p:txBody>
        </p:sp>
      </p:grpSp>
      <p:sp>
        <p:nvSpPr>
          <p:cNvPr id="30" name="Rectangle 29"/>
          <p:cNvSpPr/>
          <p:nvPr/>
        </p:nvSpPr>
        <p:spPr>
          <a:xfrm>
            <a:off x="144195" y="3371227"/>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Ubuntu"/>
              <a:cs typeface="Ubuntu"/>
            </a:endParaRPr>
          </a:p>
        </p:txBody>
      </p:sp>
      <p:pic>
        <p:nvPicPr>
          <p:cNvPr id="31" name="Picture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4880" y="3465198"/>
            <a:ext cx="504990" cy="494357"/>
          </a:xfrm>
          <a:prstGeom prst="rect">
            <a:avLst/>
          </a:prstGeom>
          <a:noFill/>
          <a:ln>
            <a:noFill/>
          </a:ln>
        </p:spPr>
      </p:pic>
      <p:sp>
        <p:nvSpPr>
          <p:cNvPr id="32" name="Rectangle 31"/>
          <p:cNvSpPr/>
          <p:nvPr/>
        </p:nvSpPr>
        <p:spPr>
          <a:xfrm>
            <a:off x="2266902" y="4183719"/>
            <a:ext cx="6877098" cy="600164"/>
          </a:xfrm>
          <a:prstGeom prst="rect">
            <a:avLst/>
          </a:prstGeom>
        </p:spPr>
        <p:txBody>
          <a:bodyPr wrap="square">
            <a:spAutoFit/>
          </a:bodyPr>
          <a:lstStyle/>
          <a:p>
            <a:r>
              <a:rPr lang="en-US" sz="1100" dirty="0" smtClean="0">
                <a:solidFill>
                  <a:srgbClr val="6DAA40"/>
                </a:solidFill>
                <a:latin typeface="Ubuntu"/>
                <a:cs typeface="Ubuntu"/>
              </a:rPr>
              <a:t>minutes</a:t>
            </a:r>
            <a:r>
              <a:rPr lang="en-US" sz="1100" dirty="0" smtClean="0">
                <a:solidFill>
                  <a:schemeClr val="tx1">
                    <a:lumMod val="60000"/>
                    <a:lumOff val="40000"/>
                  </a:schemeClr>
                </a:solidFill>
                <a:latin typeface="Ubuntu"/>
                <a:cs typeface="Ubuntu"/>
              </a:rPr>
              <a:t>			</a:t>
            </a:r>
            <a:r>
              <a:rPr lang="en-US" sz="1100" b="1" dirty="0" smtClean="0">
                <a:solidFill>
                  <a:schemeClr val="tx2"/>
                </a:solidFill>
                <a:latin typeface="Ubuntu"/>
                <a:cs typeface="Ubuntu"/>
              </a:rPr>
              <a:t>FASTER AUDITABILITY </a:t>
            </a:r>
            <a:r>
              <a:rPr lang="en-US" sz="1100" dirty="0" smtClean="0">
                <a:solidFill>
                  <a:schemeClr val="tx2"/>
                </a:solidFill>
                <a:latin typeface="Ubuntu"/>
                <a:cs typeface="Ubuntu"/>
              </a:rPr>
              <a:t>who, what, when, how		</a:t>
            </a:r>
            <a:r>
              <a:rPr lang="en-US" sz="1100" dirty="0" smtClean="0">
                <a:solidFill>
                  <a:srgbClr val="800000"/>
                </a:solidFill>
                <a:latin typeface="Ubuntu"/>
                <a:cs typeface="Ubuntu"/>
              </a:rPr>
              <a:t>20 days</a:t>
            </a:r>
          </a:p>
          <a:p>
            <a:endParaRPr lang="en-US" sz="1100" dirty="0">
              <a:solidFill>
                <a:schemeClr val="tx1">
                  <a:lumMod val="60000"/>
                  <a:lumOff val="40000"/>
                </a:schemeClr>
              </a:solidFill>
              <a:latin typeface="Ubuntu"/>
              <a:cs typeface="Ubuntu"/>
            </a:endParaRPr>
          </a:p>
          <a:p>
            <a:r>
              <a:rPr lang="en-US" sz="1100" dirty="0" smtClean="0">
                <a:solidFill>
                  <a:srgbClr val="6DAA40"/>
                </a:solidFill>
                <a:latin typeface="Ubuntu"/>
                <a:cs typeface="Ubuntu"/>
              </a:rPr>
              <a:t>			90% improvement</a:t>
            </a:r>
          </a:p>
        </p:txBody>
      </p:sp>
      <p:cxnSp>
        <p:nvCxnSpPr>
          <p:cNvPr id="33" name="Straight Connector 32"/>
          <p:cNvCxnSpPr/>
          <p:nvPr/>
        </p:nvCxnSpPr>
        <p:spPr>
          <a:xfrm>
            <a:off x="368300" y="4492364"/>
            <a:ext cx="8318511" cy="0"/>
          </a:xfrm>
          <a:prstGeom prst="line">
            <a:avLst/>
          </a:prstGeom>
          <a:ln w="28575" cap="flat" cmpd="sng" algn="ctr">
            <a:solidFill>
              <a:schemeClr val="tx2"/>
            </a:solidFill>
            <a:prstDash val="solid"/>
            <a:roun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6982911" y="4175361"/>
            <a:ext cx="863432" cy="630936"/>
            <a:chOff x="732968" y="2428745"/>
            <a:chExt cx="863432" cy="630936"/>
          </a:xfrm>
        </p:grpSpPr>
        <p:sp>
          <p:nvSpPr>
            <p:cNvPr id="35" name="Oval 34"/>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00" dirty="0" smtClean="0">
                <a:ln>
                  <a:solidFill>
                    <a:schemeClr val="tx2"/>
                  </a:solidFill>
                </a:ln>
                <a:latin typeface="Ubuntu"/>
                <a:cs typeface="Ubuntu"/>
              </a:endParaRPr>
            </a:p>
          </p:txBody>
        </p:sp>
        <p:sp>
          <p:nvSpPr>
            <p:cNvPr id="36" name="TextBox 35"/>
            <p:cNvSpPr txBox="1"/>
            <p:nvPr/>
          </p:nvSpPr>
          <p:spPr>
            <a:xfrm>
              <a:off x="732968" y="2621674"/>
              <a:ext cx="863432" cy="215444"/>
            </a:xfrm>
            <a:prstGeom prst="rect">
              <a:avLst/>
            </a:prstGeom>
            <a:noFill/>
          </p:spPr>
          <p:txBody>
            <a:bodyPr wrap="square" rtlCol="0" anchor="ctr">
              <a:spAutoFit/>
            </a:bodyPr>
            <a:lstStyle/>
            <a:p>
              <a:pPr algn="ctr"/>
              <a:r>
                <a:rPr lang="en-US" sz="800" dirty="0" smtClean="0">
                  <a:solidFill>
                    <a:schemeClr val="bg1">
                      <a:lumMod val="50000"/>
                    </a:schemeClr>
                  </a:solidFill>
                  <a:latin typeface="Ubuntu"/>
                  <a:cs typeface="Ubuntu"/>
                </a:rPr>
                <a:t>TIME</a:t>
              </a:r>
            </a:p>
          </p:txBody>
        </p:sp>
      </p:grpSp>
      <p:sp>
        <p:nvSpPr>
          <p:cNvPr id="37" name="Rectangle 36"/>
          <p:cNvSpPr/>
          <p:nvPr/>
        </p:nvSpPr>
        <p:spPr>
          <a:xfrm>
            <a:off x="144195" y="4132275"/>
            <a:ext cx="2122707" cy="656160"/>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223838"/>
            <a:endParaRPr lang="en-US" sz="2400" i="1" dirty="0">
              <a:solidFill>
                <a:srgbClr val="023B64"/>
              </a:solidFill>
              <a:latin typeface="Ubuntu"/>
              <a:cs typeface="Ubuntu"/>
            </a:endParaRPr>
          </a:p>
        </p:txBody>
      </p:sp>
      <p:pic>
        <p:nvPicPr>
          <p:cNvPr id="38" name="Picture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3325" y="4193879"/>
            <a:ext cx="835634" cy="542416"/>
          </a:xfrm>
          <a:prstGeom prst="rect">
            <a:avLst/>
          </a:prstGeom>
          <a:noFill/>
          <a:ln>
            <a:noFill/>
          </a:ln>
        </p:spPr>
      </p:pic>
    </p:spTree>
    <p:extLst>
      <p:ext uri="{BB962C8B-B14F-4D97-AF65-F5344CB8AC3E}">
        <p14:creationId xmlns:p14="http://schemas.microsoft.com/office/powerpoint/2010/main" val="35113259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19271E-6 L -0.48091 0.00186 " pathEditMode="relative" rAng="0" ptsTypes="AA">
                                      <p:cBhvr>
                                        <p:cTn id="6" dur="2000" fill="hold"/>
                                        <p:tgtEl>
                                          <p:spTgt spid="6"/>
                                        </p:tgtEl>
                                        <p:attrNameLst>
                                          <p:attrName>ppt_x</p:attrName>
                                          <p:attrName>ppt_y</p:attrName>
                                        </p:attrNameLst>
                                      </p:cBhvr>
                                      <p:rCtr x="-24045" y="93"/>
                                    </p:animMotion>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42" presetClass="path" presetSubtype="0" accel="50000" decel="50000" fill="hold" nodeType="withEffect">
                                  <p:stCondLst>
                                    <p:cond delay="0"/>
                                  </p:stCondLst>
                                  <p:childTnLst>
                                    <p:animMotion origin="layout" path="M 2.5E-6 -6.79432E-7 L -0.52656 0.00031 " pathEditMode="relative" rAng="0" ptsTypes="AA">
                                      <p:cBhvr>
                                        <p:cTn id="11" dur="2000" fill="hold"/>
                                        <p:tgtEl>
                                          <p:spTgt spid="13"/>
                                        </p:tgtEl>
                                        <p:attrNameLst>
                                          <p:attrName>ppt_x</p:attrName>
                                          <p:attrName>ppt_y</p:attrName>
                                        </p:attrNameLst>
                                      </p:cBhvr>
                                      <p:rCtr x="-26337" y="0"/>
                                    </p:animMotion>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accel="50000" decel="50000" fill="hold" nodeType="withEffect">
                                  <p:stCondLst>
                                    <p:cond delay="0"/>
                                  </p:stCondLst>
                                  <p:childTnLst>
                                    <p:animMotion origin="layout" path="M 2.5E-6 1.34033E-6 L -0.46545 -0.00371 " pathEditMode="relative" rAng="0" ptsTypes="AA">
                                      <p:cBhvr>
                                        <p:cTn id="16" dur="2000" fill="hold"/>
                                        <p:tgtEl>
                                          <p:spTgt spid="20"/>
                                        </p:tgtEl>
                                        <p:attrNameLst>
                                          <p:attrName>ppt_x</p:attrName>
                                          <p:attrName>ppt_y</p:attrName>
                                        </p:attrNameLst>
                                      </p:cBhvr>
                                      <p:rCtr x="-23281" y="-185"/>
                                    </p:animMotion>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42" presetClass="path" presetSubtype="0" accel="50000" decel="50000" fill="hold" nodeType="withEffect">
                                  <p:stCondLst>
                                    <p:cond delay="0"/>
                                  </p:stCondLst>
                                  <p:childTnLst>
                                    <p:animMotion origin="layout" path="M 2.5E-6 -2.19271E-6 L -0.42344 0.00186 " pathEditMode="relative" rAng="0" ptsTypes="AA">
                                      <p:cBhvr>
                                        <p:cTn id="21" dur="2000" fill="hold"/>
                                        <p:tgtEl>
                                          <p:spTgt spid="27"/>
                                        </p:tgtEl>
                                        <p:attrNameLst>
                                          <p:attrName>ppt_x</p:attrName>
                                          <p:attrName>ppt_y</p:attrName>
                                        </p:attrNameLst>
                                      </p:cBhvr>
                                      <p:rCtr x="-21181" y="93"/>
                                    </p:animMotion>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42" presetClass="path" presetSubtype="0" accel="50000" decel="50000" fill="hold" nodeType="withEffect">
                                  <p:stCondLst>
                                    <p:cond delay="0"/>
                                  </p:stCondLst>
                                  <p:childTnLst>
                                    <p:animMotion origin="layout" path="M 2.5E-6 2.5386E-6 L -0.48091 -0.00031 " pathEditMode="relative" rAng="0" ptsTypes="AA">
                                      <p:cBhvr>
                                        <p:cTn id="26" dur="2000" fill="hold"/>
                                        <p:tgtEl>
                                          <p:spTgt spid="34"/>
                                        </p:tgtEl>
                                        <p:attrNameLst>
                                          <p:attrName>ppt_x</p:attrName>
                                          <p:attrName>ppt_y</p:attrName>
                                        </p:attrNameLst>
                                      </p:cBhvr>
                                      <p:rCtr x="-24045" y="-31"/>
                                    </p:animMotion>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8" grpId="0"/>
      <p:bldP spid="25"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4" descr="http://tbn0.google.com/images?q=tbn:J0BCxskKEjC_vM:http://www.htsalg.com/Bestill/ericsson_logo_darkblue.gif">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8063" y="1968129"/>
            <a:ext cx="990093" cy="20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7721" y="2238454"/>
            <a:ext cx="802879" cy="257096"/>
          </a:xfrm>
          <a:prstGeom prst="rect">
            <a:avLst/>
          </a:prstGeom>
        </p:spPr>
      </p:pic>
      <p:pic>
        <p:nvPicPr>
          <p:cNvPr id="82" name="Picture 8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515" y="2444660"/>
            <a:ext cx="891759" cy="337158"/>
          </a:xfrm>
          <a:prstGeom prst="rect">
            <a:avLst/>
          </a:prstGeom>
        </p:spPr>
      </p:pic>
      <p:pic>
        <p:nvPicPr>
          <p:cNvPr id="3"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29163" y="1377921"/>
            <a:ext cx="706688" cy="448747"/>
          </a:xfrm>
          <a:prstGeom prst="rect">
            <a:avLst/>
          </a:prstGeom>
        </p:spPr>
      </p:pic>
      <p:sp>
        <p:nvSpPr>
          <p:cNvPr id="2" name="Title 1"/>
          <p:cNvSpPr>
            <a:spLocks noGrp="1"/>
          </p:cNvSpPr>
          <p:nvPr>
            <p:ph type="title"/>
          </p:nvPr>
        </p:nvSpPr>
        <p:spPr/>
        <p:txBody>
          <a:bodyPr/>
          <a:lstStyle/>
          <a:p>
            <a:r>
              <a:rPr lang="en-US" noProof="0" dirty="0">
                <a:latin typeface="Trebuchet MS"/>
                <a:cs typeface="Trebuchet MS"/>
              </a:rPr>
              <a:t>Segment leaders love Electric Cloud</a:t>
            </a:r>
          </a:p>
        </p:txBody>
      </p:sp>
      <p:pic>
        <p:nvPicPr>
          <p:cNvPr id="6" name="Picture 15" descr="http://2.bp.blogspot.com/_UZImdYAiry8/SDWoydyts9I/AAAAAAAAGLs/YLv0SgdCHM4/s320/philips.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40648" y="3473844"/>
            <a:ext cx="957330" cy="54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cisco"/>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10781" t="11333" r="10480" b="8447"/>
          <a:stretch/>
        </p:blipFill>
        <p:spPr bwMode="auto">
          <a:xfrm>
            <a:off x="294470" y="1390240"/>
            <a:ext cx="740211" cy="49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225363" y="938929"/>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Networking</a:t>
            </a:r>
          </a:p>
        </p:txBody>
      </p:sp>
      <p:sp>
        <p:nvSpPr>
          <p:cNvPr id="9" name="Rectangle 8"/>
          <p:cNvSpPr>
            <a:spLocks noChangeArrowheads="1"/>
          </p:cNvSpPr>
          <p:nvPr/>
        </p:nvSpPr>
        <p:spPr bwMode="auto">
          <a:xfrm>
            <a:off x="742060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Other Systems</a:t>
            </a:r>
            <a:endParaRPr lang="en-US" sz="800" b="1" dirty="0">
              <a:solidFill>
                <a:schemeClr val="bg1"/>
              </a:solidFill>
              <a:latin typeface="Trebuchet MS"/>
              <a:cs typeface="Trebuchet MS"/>
            </a:endParaRPr>
          </a:p>
        </p:txBody>
      </p:sp>
      <p:sp>
        <p:nvSpPr>
          <p:cNvPr id="10" name="Rectangle 9"/>
          <p:cNvSpPr>
            <a:spLocks noChangeArrowheads="1"/>
          </p:cNvSpPr>
          <p:nvPr/>
        </p:nvSpPr>
        <p:spPr bwMode="auto">
          <a:xfrm>
            <a:off x="5619836"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ISV, Internet </a:t>
            </a:r>
            <a:br>
              <a:rPr lang="en-US" sz="800" b="1" dirty="0" smtClean="0">
                <a:solidFill>
                  <a:schemeClr val="bg1"/>
                </a:solidFill>
                <a:latin typeface="Trebuchet MS"/>
                <a:cs typeface="Trebuchet MS"/>
              </a:rPr>
            </a:br>
            <a:r>
              <a:rPr lang="en-US" sz="800" b="1" dirty="0" smtClean="0">
                <a:solidFill>
                  <a:schemeClr val="bg1"/>
                </a:solidFill>
                <a:latin typeface="Trebuchet MS"/>
                <a:cs typeface="Trebuchet MS"/>
              </a:rPr>
              <a:t>&amp; Entertainment</a:t>
            </a:r>
            <a:endParaRPr lang="en-US" sz="800" b="1" dirty="0">
              <a:solidFill>
                <a:schemeClr val="bg1"/>
              </a:solidFill>
              <a:latin typeface="Trebuchet MS"/>
              <a:cs typeface="Trebuchet MS"/>
            </a:endParaRPr>
          </a:p>
        </p:txBody>
      </p:sp>
      <p:sp>
        <p:nvSpPr>
          <p:cNvPr id="11" name="Line 11"/>
          <p:cNvSpPr>
            <a:spLocks noChangeShapeType="1"/>
          </p:cNvSpPr>
          <p:nvPr/>
        </p:nvSpPr>
        <p:spPr bwMode="auto">
          <a:xfrm>
            <a:off x="545043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sp>
        <p:nvSpPr>
          <p:cNvPr id="12" name="Line 12"/>
          <p:cNvSpPr>
            <a:spLocks noChangeShapeType="1"/>
          </p:cNvSpPr>
          <p:nvPr/>
        </p:nvSpPr>
        <p:spPr bwMode="auto">
          <a:xfrm>
            <a:off x="7242274"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sp>
        <p:nvSpPr>
          <p:cNvPr id="13" name="Line 13"/>
          <p:cNvSpPr>
            <a:spLocks noChangeShapeType="1"/>
          </p:cNvSpPr>
          <p:nvPr/>
        </p:nvSpPr>
        <p:spPr bwMode="auto">
          <a:xfrm>
            <a:off x="186675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pic>
        <p:nvPicPr>
          <p:cNvPr id="18" name="Picture 12" descr="http://tbn0.google.com/images?q=tbn:evZTc_XRtk9rGM:http://www.samsung.com/gr/presscenter/images/samsung-logo.jpg">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140648" y="1361876"/>
            <a:ext cx="817358" cy="43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http://tbn0.google.com/images?q=tbn:n4WQCNjZ-38tKM:http://www.jazzsemi.com/images/services/cadence_logo1.gif">
            <a:hlinkClick r:id="rId13"/>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334001" y="2186562"/>
            <a:ext cx="619927" cy="30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intuit"/>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251986" y="2583548"/>
            <a:ext cx="756757" cy="15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descr="http://tbn0.google.com/images?q=tbn:1BFc3BLdQmvZeM:http://www.swdinc.com/images/Delphi%2520Logo.gif">
            <a:hlinkClick r:id="rId16"/>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41169" y="3427651"/>
            <a:ext cx="870596" cy="16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5" descr="motorola"/>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942605" y="1891896"/>
            <a:ext cx="522574" cy="3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9"/>
          <p:cNvSpPr>
            <a:spLocks noChangeArrowheads="1"/>
          </p:cNvSpPr>
          <p:nvPr/>
        </p:nvSpPr>
        <p:spPr bwMode="auto">
          <a:xfrm>
            <a:off x="562179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Heavy Industry</a:t>
            </a:r>
          </a:p>
        </p:txBody>
      </p:sp>
      <p:sp>
        <p:nvSpPr>
          <p:cNvPr id="24" name="Rectangle 9"/>
          <p:cNvSpPr>
            <a:spLocks noChangeArrowheads="1"/>
          </p:cNvSpPr>
          <p:nvPr/>
        </p:nvSpPr>
        <p:spPr bwMode="auto">
          <a:xfrm>
            <a:off x="741217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Financial </a:t>
            </a:r>
          </a:p>
          <a:p>
            <a:pPr algn="ctr">
              <a:defRPr/>
            </a:pPr>
            <a:r>
              <a:rPr lang="en-US" sz="800" b="1" kern="600" dirty="0">
                <a:solidFill>
                  <a:schemeClr val="bg1"/>
                </a:solidFill>
                <a:latin typeface="Trebuchet MS"/>
                <a:ea typeface="+mn-ea"/>
                <a:cs typeface="Trebuchet MS"/>
              </a:rPr>
              <a:t>Services</a:t>
            </a:r>
          </a:p>
        </p:txBody>
      </p:sp>
      <p:sp>
        <p:nvSpPr>
          <p:cNvPr id="25" name="Rectangle 9"/>
          <p:cNvSpPr>
            <a:spLocks noChangeArrowheads="1"/>
          </p:cNvSpPr>
          <p:nvPr/>
        </p:nvSpPr>
        <p:spPr bwMode="auto">
          <a:xfrm>
            <a:off x="225363"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Automotive</a:t>
            </a:r>
          </a:p>
        </p:txBody>
      </p:sp>
      <p:sp>
        <p:nvSpPr>
          <p:cNvPr id="26" name="Rectangle 9"/>
          <p:cNvSpPr>
            <a:spLocks noChangeArrowheads="1"/>
          </p:cNvSpPr>
          <p:nvPr/>
        </p:nvSpPr>
        <p:spPr bwMode="auto">
          <a:xfrm>
            <a:off x="2024172"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Medical Devices</a:t>
            </a:r>
          </a:p>
        </p:txBody>
      </p:sp>
      <p:pic>
        <p:nvPicPr>
          <p:cNvPr id="27" name="Picture 6" descr="http://blog.quantumwimax.com/wp-content/uploads/2009/04/huawei-logo1.jp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241856" y="1387576"/>
            <a:ext cx="456763" cy="45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6"/>
          <p:cNvSpPr>
            <a:spLocks noChangeArrowheads="1"/>
          </p:cNvSpPr>
          <p:nvPr/>
        </p:nvSpPr>
        <p:spPr bwMode="auto">
          <a:xfrm>
            <a:off x="3827499"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Semiconductor</a:t>
            </a:r>
          </a:p>
        </p:txBody>
      </p:sp>
      <p:pic>
        <p:nvPicPr>
          <p:cNvPr id="30" name="Picture 12"/>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859085" y="2081512"/>
            <a:ext cx="594130" cy="28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aphicFrame>
        <p:nvGraphicFramePr>
          <p:cNvPr id="31" name="Object 16"/>
          <p:cNvGraphicFramePr>
            <a:graphicFrameLocks noChangeAspect="1"/>
          </p:cNvGraphicFramePr>
          <p:nvPr>
            <p:extLst>
              <p:ext uri="{D42A27DB-BD31-4B8C-83A1-F6EECF244321}">
                <p14:modId xmlns:p14="http://schemas.microsoft.com/office/powerpoint/2010/main" val="3059463244"/>
              </p:ext>
            </p:extLst>
          </p:nvPr>
        </p:nvGraphicFramePr>
        <p:xfrm>
          <a:off x="4010921" y="1398049"/>
          <a:ext cx="992136" cy="214874"/>
        </p:xfrm>
        <a:graphic>
          <a:graphicData uri="http://schemas.openxmlformats.org/presentationml/2006/ole">
            <mc:AlternateContent xmlns:mc="http://schemas.openxmlformats.org/markup-compatibility/2006">
              <mc:Choice xmlns:v="urn:schemas-microsoft-com:vml" Requires="v">
                <p:oleObj spid="_x0000_s3065" name="Image" r:id="rId21" imgW="3809524" imgH="825106" progId="Photoshop.Image.8">
                  <p:embed/>
                </p:oleObj>
              </mc:Choice>
              <mc:Fallback>
                <p:oleObj name="Image" r:id="rId21" imgW="3809524" imgH="825106" progId="Photoshop.Image.8">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0921" y="1398049"/>
                        <a:ext cx="992136" cy="214874"/>
                      </a:xfrm>
                      <a:prstGeom prst="rect">
                        <a:avLst/>
                      </a:prstGeom>
                      <a:noFill/>
                      <a:ln>
                        <a:noFill/>
                      </a:ln>
                      <a:effectLst/>
                      <a:extLst/>
                    </p:spPr>
                  </p:pic>
                </p:oleObj>
              </mc:Fallback>
            </mc:AlternateContent>
          </a:graphicData>
        </a:graphic>
      </p:graphicFrame>
      <p:pic>
        <p:nvPicPr>
          <p:cNvPr id="32" name="Picture 8" descr="http://tbn0.google.com/images?q=tbn:-1cY3MH1qEOLPM:http://www.cellmaking.com/images/cell_phone_logos/texas-instruments.jpg">
            <a:hlinkClick r:id="rId23"/>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961735" y="1695323"/>
            <a:ext cx="676528" cy="38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3" descr="http://www.finfacts.com/artman/uploads/1/gm-logoFeb122008.jpg"/>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48161" y="3719811"/>
            <a:ext cx="383514" cy="32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descr="http://t0.gstatic.com/images?q=tbn:ApE020YLoI3RzM:http://www.elite.net/castle-air/images/LOGO%2520-%2520general%2520dynamics.gif"/>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4203509" y="3645478"/>
            <a:ext cx="869511" cy="24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7" descr="http://www.primeoncology.org/Files/Image/LOGOS/roche_logo.jpg"/>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2422053" y="4496126"/>
            <a:ext cx="510648" cy="2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9"/>
          <p:cNvSpPr>
            <a:spLocks noChangeArrowheads="1"/>
          </p:cNvSpPr>
          <p:nvPr/>
        </p:nvSpPr>
        <p:spPr bwMode="auto">
          <a:xfrm>
            <a:off x="3822981"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smtClean="0">
                <a:solidFill>
                  <a:schemeClr val="bg1"/>
                </a:solidFill>
                <a:latin typeface="Trebuchet MS"/>
                <a:ea typeface="+mn-ea"/>
                <a:cs typeface="Trebuchet MS"/>
              </a:rPr>
              <a:t>Aerospace /</a:t>
            </a:r>
            <a:br>
              <a:rPr lang="en-US" sz="800" b="1" kern="600" dirty="0" smtClean="0">
                <a:solidFill>
                  <a:schemeClr val="bg1"/>
                </a:solidFill>
                <a:latin typeface="Trebuchet MS"/>
                <a:ea typeface="+mn-ea"/>
                <a:cs typeface="Trebuchet MS"/>
              </a:rPr>
            </a:br>
            <a:r>
              <a:rPr lang="en-US" sz="800" b="1" kern="600" dirty="0" smtClean="0">
                <a:solidFill>
                  <a:schemeClr val="bg1"/>
                </a:solidFill>
                <a:latin typeface="Trebuchet MS"/>
                <a:ea typeface="+mn-ea"/>
                <a:cs typeface="Trebuchet MS"/>
              </a:rPr>
              <a:t>Defense</a:t>
            </a:r>
            <a:endParaRPr lang="en-US" sz="800" b="1" kern="600" dirty="0">
              <a:solidFill>
                <a:schemeClr val="bg1"/>
              </a:solidFill>
              <a:latin typeface="Trebuchet MS"/>
              <a:ea typeface="+mn-ea"/>
              <a:cs typeface="Trebuchet MS"/>
            </a:endParaRPr>
          </a:p>
        </p:txBody>
      </p:sp>
      <p:sp>
        <p:nvSpPr>
          <p:cNvPr id="38" name="Rectangle 8"/>
          <p:cNvSpPr>
            <a:spLocks noChangeArrowheads="1"/>
          </p:cNvSpPr>
          <p:nvPr/>
        </p:nvSpPr>
        <p:spPr bwMode="auto">
          <a:xfrm>
            <a:off x="203516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Mobile Devices</a:t>
            </a:r>
            <a:endParaRPr lang="en-US" sz="800" b="1" dirty="0">
              <a:solidFill>
                <a:schemeClr val="bg1"/>
              </a:solidFill>
              <a:latin typeface="Trebuchet MS"/>
              <a:cs typeface="Trebuchet MS"/>
            </a:endParaRPr>
          </a:p>
        </p:txBody>
      </p:sp>
      <p:pic>
        <p:nvPicPr>
          <p:cNvPr id="39" name="Picture 4" descr="http://t0.gstatic.com/images?q=tbn:Ll-sUrpjkNapuM:http://www.iamjoshbrown.com/blog/wp-content/uploads/2007/01/DIRECTV.jpg">
            <a:hlinkClick r:id="rId28"/>
          </p:cNvPr>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7523433" y="3538283"/>
            <a:ext cx="439661" cy="32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descr="http://museum.mit.edu/150/items/teradynelogo.jp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7468787" y="4165134"/>
            <a:ext cx="883007" cy="2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 descr="http://www.homeauvi.com/wp-content/uploads/2009/10/bose.jp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7688633" y="4482826"/>
            <a:ext cx="959498" cy="21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2" descr="http://t0.gstatic.com/images?q=tbn:EFtg0twRh4QqHM:http://www.mediabistro.com/news/original/GE%2520Logo.jpg">
            <a:hlinkClick r:id="rId32"/>
          </p:cNvPr>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5688157" y="3427653"/>
            <a:ext cx="438223" cy="4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descr="http://warehousenews.co.uk/wp-content/uploads/2009/06/swisslog-logo.jpg"/>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5736075" y="4015372"/>
            <a:ext cx="780609" cy="19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8" descr="http://www.masterclassroboticurology.com/wp-content/uploads/logo_intuitive_black.gif"/>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2192694" y="3928600"/>
            <a:ext cx="905289"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2" descr="http://www.missionperformance.com/images/Pages/Who_for/Our_Clients/Logo32.gif"/>
          <p:cNvPicPr>
            <a:picLocks noChangeAspect="1" noChangeArrowheads="1"/>
          </p:cNvPicPr>
          <p:nvPr/>
        </p:nvPicPr>
        <p:blipFill rotWithShape="1">
          <a:blip r:embed="rId36" cstate="email">
            <a:extLst>
              <a:ext uri="{28A0092B-C50C-407E-A947-70E740481C1C}">
                <a14:useLocalDpi xmlns:a14="http://schemas.microsoft.com/office/drawing/2010/main"/>
              </a:ext>
            </a:extLst>
          </a:blip>
          <a:srcRect t="16667" b="26245"/>
          <a:stretch/>
        </p:blipFill>
        <p:spPr bwMode="auto">
          <a:xfrm>
            <a:off x="3756748" y="4031761"/>
            <a:ext cx="1040812" cy="40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4" descr="http://huntprofessionalinc.com/images/Mediatek_logo.gif"/>
          <p:cNvPicPr>
            <a:picLocks noChangeAspect="1" noChangeArrowheads="1"/>
          </p:cNvPicPr>
          <p:nvPr/>
        </p:nvPicPr>
        <p:blipFill rotWithShape="1">
          <a:blip r:embed="rId37" cstate="email">
            <a:extLst>
              <a:ext uri="{28A0092B-C50C-407E-A947-70E740481C1C}">
                <a14:useLocalDpi xmlns:a14="http://schemas.microsoft.com/office/drawing/2010/main"/>
              </a:ext>
            </a:extLst>
          </a:blip>
          <a:srcRect b="19761"/>
          <a:stretch/>
        </p:blipFill>
        <p:spPr bwMode="auto">
          <a:xfrm>
            <a:off x="4230394" y="2498727"/>
            <a:ext cx="988771" cy="20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6" descr="http://www.pycomall.com/images/P/Nokia_logo2.jpg"/>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2214155" y="2310715"/>
            <a:ext cx="743859" cy="16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8" descr="http://www.tukans.com/images/polycom_logo_sm.gif"/>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8018881" y="3499506"/>
            <a:ext cx="869557" cy="19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814429" y="3719815"/>
            <a:ext cx="728821" cy="397975"/>
          </a:xfrm>
          <a:prstGeom prst="rect">
            <a:avLst/>
          </a:prstGeom>
        </p:spPr>
      </p:pic>
      <p:pic>
        <p:nvPicPr>
          <p:cNvPr id="50" name="Picture 49"/>
          <p:cNvPicPr>
            <a:picLocks noChangeAspect="1"/>
          </p:cNvPicPr>
          <p:nvPr/>
        </p:nvPicPr>
        <p:blipFill rotWithShape="1">
          <a:blip r:embed="rId41" cstate="email">
            <a:extLst>
              <a:ext uri="{28A0092B-C50C-407E-A947-70E740481C1C}">
                <a14:useLocalDpi xmlns:a14="http://schemas.microsoft.com/office/drawing/2010/main"/>
              </a:ext>
            </a:extLst>
          </a:blip>
          <a:srcRect/>
          <a:stretch/>
        </p:blipFill>
        <p:spPr>
          <a:xfrm>
            <a:off x="7912287" y="2477695"/>
            <a:ext cx="920554" cy="235850"/>
          </a:xfrm>
          <a:prstGeom prst="rect">
            <a:avLst/>
          </a:prstGeom>
        </p:spPr>
      </p:pic>
      <p:pic>
        <p:nvPicPr>
          <p:cNvPr id="51" name="Picture 50"/>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5680025" y="1823054"/>
            <a:ext cx="367696" cy="367696"/>
          </a:xfrm>
          <a:prstGeom prst="rect">
            <a:avLst/>
          </a:prstGeom>
        </p:spPr>
      </p:pic>
      <p:pic>
        <p:nvPicPr>
          <p:cNvPr id="52" name="Picture 51"/>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5695056" y="2218588"/>
            <a:ext cx="352952" cy="352952"/>
          </a:xfrm>
          <a:prstGeom prst="rect">
            <a:avLst/>
          </a:prstGeom>
        </p:spPr>
      </p:pic>
      <p:pic>
        <p:nvPicPr>
          <p:cNvPr id="54" name="Picture 53"/>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4740852" y="1640656"/>
            <a:ext cx="409759" cy="270203"/>
          </a:xfrm>
          <a:prstGeom prst="rect">
            <a:avLst/>
          </a:prstGeom>
        </p:spPr>
      </p:pic>
      <p:pic>
        <p:nvPicPr>
          <p:cNvPr id="56" name="Picture 55"/>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7910283" y="1809750"/>
            <a:ext cx="1021654" cy="255414"/>
          </a:xfrm>
          <a:prstGeom prst="rect">
            <a:avLst/>
          </a:prstGeom>
        </p:spPr>
      </p:pic>
      <p:pic>
        <p:nvPicPr>
          <p:cNvPr id="57" name="Picture 56"/>
          <p:cNvPicPr>
            <a:picLocks noChangeAspect="1"/>
          </p:cNvPicPr>
          <p:nvPr/>
        </p:nvPicPr>
        <p:blipFill rotWithShape="1">
          <a:blip r:embed="rId46" cstate="email">
            <a:extLst>
              <a:ext uri="{28A0092B-C50C-407E-A947-70E740481C1C}">
                <a14:useLocalDpi xmlns:a14="http://schemas.microsoft.com/office/drawing/2010/main"/>
              </a:ext>
            </a:extLst>
          </a:blip>
          <a:srcRect/>
          <a:stretch/>
        </p:blipFill>
        <p:spPr>
          <a:xfrm>
            <a:off x="2290256" y="1856056"/>
            <a:ext cx="722312" cy="291632"/>
          </a:xfrm>
          <a:prstGeom prst="rect">
            <a:avLst/>
          </a:prstGeom>
        </p:spPr>
      </p:pic>
      <p:pic>
        <p:nvPicPr>
          <p:cNvPr id="58" name="Picture 5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6151708" y="1897789"/>
            <a:ext cx="766639" cy="298137"/>
          </a:xfrm>
          <a:prstGeom prst="rect">
            <a:avLst/>
          </a:prstGeom>
        </p:spPr>
      </p:pic>
      <p:pic>
        <p:nvPicPr>
          <p:cNvPr id="59" name="Picture 58"/>
          <p:cNvPicPr>
            <a:picLocks noChangeAspect="1"/>
          </p:cNvPicPr>
          <p:nvPr/>
        </p:nvPicPr>
        <p:blipFill rotWithShape="1">
          <a:blip r:embed="rId48" cstate="email">
            <a:extLst>
              <a:ext uri="{28A0092B-C50C-407E-A947-70E740481C1C}">
                <a14:useLocalDpi xmlns:a14="http://schemas.microsoft.com/office/drawing/2010/main"/>
              </a:ext>
            </a:extLst>
          </a:blip>
          <a:srcRect/>
          <a:stretch/>
        </p:blipFill>
        <p:spPr>
          <a:xfrm>
            <a:off x="6394907" y="3385583"/>
            <a:ext cx="508566" cy="519789"/>
          </a:xfrm>
          <a:prstGeom prst="rect">
            <a:avLst/>
          </a:prstGeom>
        </p:spPr>
      </p:pic>
      <p:pic>
        <p:nvPicPr>
          <p:cNvPr id="60" name="Picture 59"/>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8019035" y="3891587"/>
            <a:ext cx="957188" cy="198441"/>
          </a:xfrm>
          <a:prstGeom prst="rect">
            <a:avLst/>
          </a:prstGeom>
        </p:spPr>
      </p:pic>
      <p:pic>
        <p:nvPicPr>
          <p:cNvPr id="61" name="Picture 60"/>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4288994" y="4601540"/>
            <a:ext cx="815669" cy="154977"/>
          </a:xfrm>
          <a:prstGeom prst="rect">
            <a:avLst/>
          </a:prstGeom>
        </p:spPr>
      </p:pic>
      <p:pic>
        <p:nvPicPr>
          <p:cNvPr id="62" name="Picture 61"/>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1154374" y="3427650"/>
            <a:ext cx="486937" cy="292162"/>
          </a:xfrm>
          <a:prstGeom prst="rect">
            <a:avLst/>
          </a:prstGeom>
        </p:spPr>
      </p:pic>
      <p:pic>
        <p:nvPicPr>
          <p:cNvPr id="63" name="Picture 62"/>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18515" y="4489646"/>
            <a:ext cx="835527" cy="248015"/>
          </a:xfrm>
          <a:prstGeom prst="rect">
            <a:avLst/>
          </a:prstGeom>
        </p:spPr>
      </p:pic>
      <p:pic>
        <p:nvPicPr>
          <p:cNvPr id="64" name="Picture 50" descr="http://t1.gstatic.com/images?q=tbn:YMxBIsC8Kk3KHM:http://www.mikesappliances.co.uk/images/Bosch-Logo-1.jpg">
            <a:hlinkClick r:id="rId53"/>
          </p:cNvPr>
          <p:cNvPicPr>
            <a:picLocks noChangeAspect="1" noChangeArrowheads="1"/>
          </p:cNvPicPr>
          <p:nvPr/>
        </p:nvPicPr>
        <p:blipFill>
          <a:blip r:embed="rId54" cstate="email">
            <a:extLst>
              <a:ext uri="{28A0092B-C50C-407E-A947-70E740481C1C}">
                <a14:useLocalDpi xmlns:a14="http://schemas.microsoft.com/office/drawing/2010/main"/>
              </a:ext>
            </a:extLst>
          </a:blip>
          <a:srcRect/>
          <a:stretch>
            <a:fillRect/>
          </a:stretch>
        </p:blipFill>
        <p:spPr bwMode="auto">
          <a:xfrm>
            <a:off x="215215" y="4227469"/>
            <a:ext cx="627286" cy="18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Line 10"/>
          <p:cNvSpPr>
            <a:spLocks noChangeShapeType="1"/>
          </p:cNvSpPr>
          <p:nvPr/>
        </p:nvSpPr>
        <p:spPr bwMode="auto">
          <a:xfrm>
            <a:off x="365859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pic>
        <p:nvPicPr>
          <p:cNvPr id="67" name="Picture 66"/>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4504495" y="2075868"/>
            <a:ext cx="817891" cy="314052"/>
          </a:xfrm>
          <a:prstGeom prst="rect">
            <a:avLst/>
          </a:prstGeom>
        </p:spPr>
      </p:pic>
      <p:pic>
        <p:nvPicPr>
          <p:cNvPr id="68" name="Picture 67"/>
          <p:cNvPicPr>
            <a:picLocks noChangeAspect="1"/>
          </p:cNvPicPr>
          <p:nvPr/>
        </p:nvPicPr>
        <p:blipFill rotWithShape="1">
          <a:blip r:embed="rId56" cstate="email">
            <a:extLst>
              <a:ext uri="{28A0092B-C50C-407E-A947-70E740481C1C}">
                <a14:useLocalDpi xmlns:a14="http://schemas.microsoft.com/office/drawing/2010/main"/>
              </a:ext>
            </a:extLst>
          </a:blip>
          <a:srcRect/>
          <a:stretch/>
        </p:blipFill>
        <p:spPr>
          <a:xfrm>
            <a:off x="5563540" y="4305697"/>
            <a:ext cx="1029502" cy="182936"/>
          </a:xfrm>
          <a:prstGeom prst="rect">
            <a:avLst/>
          </a:prstGeom>
        </p:spPr>
      </p:pic>
      <p:pic>
        <p:nvPicPr>
          <p:cNvPr id="69" name="Picture 68"/>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8363524" y="1435070"/>
            <a:ext cx="612707" cy="211721"/>
          </a:xfrm>
          <a:prstGeom prst="rect">
            <a:avLst/>
          </a:prstGeom>
        </p:spPr>
      </p:pic>
      <p:pic>
        <p:nvPicPr>
          <p:cNvPr id="70" name="Picture 69"/>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7603968" y="2261253"/>
            <a:ext cx="759548" cy="152431"/>
          </a:xfrm>
          <a:prstGeom prst="rect">
            <a:avLst/>
          </a:prstGeom>
        </p:spPr>
      </p:pic>
      <p:pic>
        <p:nvPicPr>
          <p:cNvPr id="71" name="Picture 70"/>
          <p:cNvPicPr>
            <a:picLocks noChangeAspect="1"/>
          </p:cNvPicPr>
          <p:nvPr/>
        </p:nvPicPr>
        <p:blipFill rotWithShape="1">
          <a:blip r:embed="rId59" cstate="email">
            <a:extLst>
              <a:ext uri="{28A0092B-C50C-407E-A947-70E740481C1C}">
                <a14:useLocalDpi xmlns:a14="http://schemas.microsoft.com/office/drawing/2010/main"/>
              </a:ext>
            </a:extLst>
          </a:blip>
          <a:srcRect/>
          <a:stretch/>
        </p:blipFill>
        <p:spPr>
          <a:xfrm>
            <a:off x="6029126" y="4584540"/>
            <a:ext cx="789026" cy="156862"/>
          </a:xfrm>
          <a:prstGeom prst="rect">
            <a:avLst/>
          </a:prstGeom>
        </p:spPr>
      </p:pic>
      <p:pic>
        <p:nvPicPr>
          <p:cNvPr id="72" name="Picture 71"/>
          <p:cNvPicPr>
            <a:picLocks noChangeAspect="1"/>
          </p:cNvPicPr>
          <p:nvPr/>
        </p:nvPicPr>
        <p:blipFill rotWithShape="1">
          <a:blip r:embed="rId60" cstate="email">
            <a:extLst>
              <a:ext uri="{28A0092B-C50C-407E-A947-70E740481C1C}">
                <a14:useLocalDpi xmlns:a14="http://schemas.microsoft.com/office/drawing/2010/main"/>
              </a:ext>
            </a:extLst>
          </a:blip>
          <a:srcRect/>
          <a:stretch/>
        </p:blipFill>
        <p:spPr>
          <a:xfrm>
            <a:off x="2979375" y="1434190"/>
            <a:ext cx="540416" cy="386443"/>
          </a:xfrm>
          <a:prstGeom prst="rect">
            <a:avLst/>
          </a:prstGeom>
        </p:spPr>
      </p:pic>
      <p:pic>
        <p:nvPicPr>
          <p:cNvPr id="73" name="Picture 72"/>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3826915" y="3411447"/>
            <a:ext cx="1011840" cy="124794"/>
          </a:xfrm>
          <a:prstGeom prst="rect">
            <a:avLst/>
          </a:prstGeom>
        </p:spPr>
      </p:pic>
      <p:pic>
        <p:nvPicPr>
          <p:cNvPr id="74" name="Picture 19" descr="http://www.headwayinvestmentbanking.co.uk/images/NYSE_logo.bmp"/>
          <p:cNvPicPr>
            <a:picLocks noChangeAspect="1" noChangeArrowheads="1"/>
          </p:cNvPicPr>
          <p:nvPr/>
        </p:nvPicPr>
        <p:blipFill>
          <a:blip r:embed="rId62" cstate="email">
            <a:extLst>
              <a:ext uri="{28A0092B-C50C-407E-A947-70E740481C1C}">
                <a14:useLocalDpi xmlns:a14="http://schemas.microsoft.com/office/drawing/2010/main"/>
              </a:ext>
            </a:extLst>
          </a:blip>
          <a:srcRect/>
          <a:stretch>
            <a:fillRect/>
          </a:stretch>
        </p:blipFill>
        <p:spPr bwMode="auto">
          <a:xfrm>
            <a:off x="7496845" y="1402309"/>
            <a:ext cx="731989" cy="27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7" descr="http://www.fused-mobility.com/images/siemens_logo.jpg"/>
          <p:cNvPicPr>
            <a:picLocks noChangeAspect="1" noChangeArrowheads="1"/>
          </p:cNvPicPr>
          <p:nvPr/>
        </p:nvPicPr>
        <p:blipFill>
          <a:blip r:embed="rId63"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2301640" y="3146766"/>
            <a:ext cx="718810" cy="5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5806265" y="1402309"/>
            <a:ext cx="445721" cy="313278"/>
          </a:xfrm>
          <a:prstGeom prst="rect">
            <a:avLst/>
          </a:prstGeom>
        </p:spPr>
      </p:pic>
      <p:pic>
        <p:nvPicPr>
          <p:cNvPr id="77" name="Picture 76"/>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2436674" y="2567324"/>
            <a:ext cx="1153295" cy="252810"/>
          </a:xfrm>
          <a:prstGeom prst="rect">
            <a:avLst/>
          </a:prstGeom>
        </p:spPr>
      </p:pic>
      <p:sp>
        <p:nvSpPr>
          <p:cNvPr id="78" name="Rectangle 77"/>
          <p:cNvSpPr/>
          <p:nvPr/>
        </p:nvSpPr>
        <p:spPr>
          <a:xfrm>
            <a:off x="0" y="781541"/>
            <a:ext cx="9143999" cy="4361961"/>
          </a:xfrm>
          <a:prstGeom prst="rect">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a:cs typeface="Trebuchet MS"/>
            </a:endParaRPr>
          </a:p>
        </p:txBody>
      </p:sp>
      <p:pic>
        <p:nvPicPr>
          <p:cNvPr id="81" name="Picture 80"/>
          <p:cNvPicPr>
            <a:picLocks noChangeAspect="1"/>
          </p:cNvPicPr>
          <p:nvPr/>
        </p:nvPicPr>
        <p:blipFill>
          <a:blip r:embed="rId66"/>
          <a:stretch>
            <a:fillRect/>
          </a:stretch>
        </p:blipFill>
        <p:spPr>
          <a:xfrm>
            <a:off x="1837814" y="1702084"/>
            <a:ext cx="5170399" cy="758856"/>
          </a:xfrm>
          <a:prstGeom prst="rect">
            <a:avLst/>
          </a:prstGeom>
        </p:spPr>
      </p:pic>
      <p:sp>
        <p:nvSpPr>
          <p:cNvPr id="80" name="Content Placeholder 2"/>
          <p:cNvSpPr txBox="1">
            <a:spLocks/>
          </p:cNvSpPr>
          <p:nvPr/>
        </p:nvSpPr>
        <p:spPr>
          <a:xfrm>
            <a:off x="1047288" y="2800350"/>
            <a:ext cx="7049406" cy="1448143"/>
          </a:xfrm>
          <a:prstGeom prst="rect">
            <a:avLst/>
          </a:prstGeom>
          <a:ln>
            <a:noFill/>
          </a:ln>
        </p:spPr>
        <p:txBody>
          <a:bodyPr/>
          <a:lstStyle>
            <a:lvl1pPr marL="233363" indent="-233363" algn="l" defTabSz="457200" rtl="0" eaLnBrk="1" latinLnBrk="0" hangingPunct="1">
              <a:spcBef>
                <a:spcPct val="20000"/>
              </a:spcBef>
              <a:buClr>
                <a:srgbClr val="7CC04B"/>
              </a:buClr>
              <a:buFont typeface="Arial"/>
              <a:buChar char="•"/>
              <a:defRPr sz="2000" kern="1200">
                <a:solidFill>
                  <a:schemeClr val="tx2">
                    <a:lumMod val="75000"/>
                  </a:schemeClr>
                </a:solidFill>
                <a:latin typeface="+mn-lt"/>
                <a:ea typeface="+mn-ea"/>
                <a:cs typeface="+mn-cs"/>
              </a:defRPr>
            </a:lvl1pPr>
            <a:lvl2pPr marL="457200" indent="-228600" algn="l" defTabSz="457200" rtl="0" eaLnBrk="1" latinLnBrk="0" hangingPunct="1">
              <a:spcBef>
                <a:spcPct val="20000"/>
              </a:spcBef>
              <a:buClr>
                <a:srgbClr val="7CC04B"/>
              </a:buClr>
              <a:buFont typeface="Arial"/>
              <a:buChar char="•"/>
              <a:defRPr sz="1800" kern="1200">
                <a:solidFill>
                  <a:srgbClr val="8C8C8C"/>
                </a:solidFill>
                <a:latin typeface="+mn-lt"/>
                <a:ea typeface="+mn-ea"/>
                <a:cs typeface="+mn-cs"/>
              </a:defRPr>
            </a:lvl2pPr>
            <a:lvl3pPr marL="635000" indent="-228600" algn="l" defTabSz="457200" rtl="0" eaLnBrk="1" latinLnBrk="0" hangingPunct="1">
              <a:spcBef>
                <a:spcPct val="20000"/>
              </a:spcBef>
              <a:buClr>
                <a:srgbClr val="7CC04B"/>
              </a:buClr>
              <a:buFont typeface="Arial"/>
              <a:buChar char="•"/>
              <a:defRPr sz="1600" kern="1200">
                <a:solidFill>
                  <a:schemeClr val="tx1">
                    <a:lumMod val="60000"/>
                    <a:lumOff val="40000"/>
                  </a:schemeClr>
                </a:solidFill>
                <a:latin typeface="+mn-lt"/>
                <a:ea typeface="+mn-ea"/>
                <a:cs typeface="+mn-cs"/>
              </a:defRPr>
            </a:lvl3pPr>
            <a:lvl4pPr marL="800100" indent="-177800" algn="l" defTabSz="457200" rtl="0" eaLnBrk="1" latinLnBrk="0" hangingPunct="1">
              <a:spcBef>
                <a:spcPct val="20000"/>
              </a:spcBef>
              <a:buClr>
                <a:srgbClr val="7CC04B"/>
              </a:buClr>
              <a:buFont typeface="Arial"/>
              <a:buChar char="•"/>
              <a:defRPr sz="1600" kern="1200">
                <a:solidFill>
                  <a:schemeClr val="tx1">
                    <a:lumMod val="40000"/>
                    <a:lumOff val="60000"/>
                  </a:schemeClr>
                </a:solidFill>
                <a:latin typeface="+mn-lt"/>
                <a:ea typeface="+mn-ea"/>
                <a:cs typeface="+mn-cs"/>
              </a:defRPr>
            </a:lvl4pPr>
            <a:lvl5pPr marL="977900" indent="-177800" algn="l" defTabSz="457200" rtl="0" eaLnBrk="1" latinLnBrk="0" hangingPunct="1">
              <a:spcBef>
                <a:spcPct val="20000"/>
              </a:spcBef>
              <a:buClr>
                <a:srgbClr val="7CC04B"/>
              </a:buClr>
              <a:buFont typeface="Arial"/>
              <a:buChar char="•"/>
              <a:defRPr sz="1600" kern="1200">
                <a:solidFill>
                  <a:srgbClr val="B3B3B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smtClean="0">
                <a:solidFill>
                  <a:schemeClr val="tx2"/>
                </a:solidFill>
                <a:effectLst>
                  <a:outerShdw blurRad="622300" sx="102000" sy="102000" algn="ctr" rotWithShape="0">
                    <a:prstClr val="black">
                      <a:alpha val="39000"/>
                    </a:prstClr>
                  </a:outerShdw>
                </a:effectLst>
                <a:latin typeface="Trebuchet MS"/>
                <a:cs typeface="Trebuchet MS"/>
              </a:rPr>
              <a:t>Powering Continuous Delivery</a:t>
            </a:r>
            <a:endParaRPr lang="en-US" sz="3600" b="1" dirty="0">
              <a:solidFill>
                <a:schemeClr val="tx2"/>
              </a:solidFill>
              <a:effectLst>
                <a:outerShdw blurRad="622300" sx="102000" sy="102000" algn="ctr" rotWithShape="0">
                  <a:prstClr val="black">
                    <a:alpha val="39000"/>
                  </a:prstClr>
                </a:outerShdw>
              </a:effectLst>
              <a:latin typeface="Trebuchet MS"/>
              <a:cs typeface="Trebuchet MS"/>
            </a:endParaRPr>
          </a:p>
        </p:txBody>
      </p:sp>
    </p:spTree>
    <p:extLst>
      <p:ext uri="{BB962C8B-B14F-4D97-AF65-F5344CB8AC3E}">
        <p14:creationId xmlns:p14="http://schemas.microsoft.com/office/powerpoint/2010/main" val="4053743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par>
                          <p:cTn id="15" fill="hold">
                            <p:stCondLst>
                              <p:cond delay="1000"/>
                            </p:stCondLst>
                            <p:childTnLst>
                              <p:par>
                                <p:cTn id="16" presetID="37" presetClass="entr" presetSubtype="0" fill="hold"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1000"/>
                                        <p:tgtEl>
                                          <p:spTgt spid="79"/>
                                        </p:tgtEl>
                                      </p:cBhvr>
                                    </p:animEffect>
                                    <p:anim calcmode="lin" valueType="num">
                                      <p:cBhvr>
                                        <p:cTn id="19" dur="1000" fill="hold"/>
                                        <p:tgtEl>
                                          <p:spTgt spid="79"/>
                                        </p:tgtEl>
                                        <p:attrNameLst>
                                          <p:attrName>ppt_x</p:attrName>
                                        </p:attrNameLst>
                                      </p:cBhvr>
                                      <p:tavLst>
                                        <p:tav tm="0">
                                          <p:val>
                                            <p:strVal val="#ppt_x"/>
                                          </p:val>
                                        </p:tav>
                                        <p:tav tm="100000">
                                          <p:val>
                                            <p:strVal val="#ppt_x"/>
                                          </p:val>
                                        </p:tav>
                                      </p:tavLst>
                                    </p:anim>
                                    <p:anim calcmode="lin" valueType="num">
                                      <p:cBhvr>
                                        <p:cTn id="20" dur="900" decel="100000" fill="hold"/>
                                        <p:tgtEl>
                                          <p:spTgt spid="7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7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4" descr="http://tbn0.google.com/images?q=tbn:J0BCxskKEjC_vM:http://www.htsalg.com/Bestill/ericsson_logo_darkblue.gif">
            <a:hlinkClick r:id="rId4"/>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8063" y="1968129"/>
            <a:ext cx="990093" cy="20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87721" y="2238454"/>
            <a:ext cx="802879" cy="257096"/>
          </a:xfrm>
          <a:prstGeom prst="rect">
            <a:avLst/>
          </a:prstGeom>
        </p:spPr>
      </p:pic>
      <p:pic>
        <p:nvPicPr>
          <p:cNvPr id="82" name="Picture 8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8515" y="2444660"/>
            <a:ext cx="891759" cy="337158"/>
          </a:xfrm>
          <a:prstGeom prst="rect">
            <a:avLst/>
          </a:prstGeom>
        </p:spPr>
      </p:pic>
      <p:pic>
        <p:nvPicPr>
          <p:cNvPr id="3"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29163" y="1377921"/>
            <a:ext cx="706688" cy="448747"/>
          </a:xfrm>
          <a:prstGeom prst="rect">
            <a:avLst/>
          </a:prstGeom>
        </p:spPr>
      </p:pic>
      <p:sp>
        <p:nvSpPr>
          <p:cNvPr id="2" name="Title 1"/>
          <p:cNvSpPr>
            <a:spLocks noGrp="1"/>
          </p:cNvSpPr>
          <p:nvPr>
            <p:ph type="title"/>
          </p:nvPr>
        </p:nvSpPr>
        <p:spPr/>
        <p:txBody>
          <a:bodyPr/>
          <a:lstStyle/>
          <a:p>
            <a:r>
              <a:rPr lang="en-US" noProof="0" dirty="0" smtClean="0">
                <a:latin typeface="Trebuchet MS"/>
                <a:cs typeface="Trebuchet MS"/>
              </a:rPr>
              <a:t>Thank you</a:t>
            </a:r>
            <a:endParaRPr lang="en-US" noProof="0" dirty="0">
              <a:latin typeface="Trebuchet MS"/>
              <a:cs typeface="Trebuchet MS"/>
            </a:endParaRPr>
          </a:p>
        </p:txBody>
      </p:sp>
      <p:pic>
        <p:nvPicPr>
          <p:cNvPr id="6" name="Picture 15" descr="http://2.bp.blogspot.com/_UZImdYAiry8/SDWoydyts9I/AAAAAAAAGLs/YLv0SgdCHM4/s320/philips.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40648" y="3473844"/>
            <a:ext cx="957330" cy="54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1" descr="cisco"/>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10781" t="11333" r="10480" b="8447"/>
          <a:stretch/>
        </p:blipFill>
        <p:spPr bwMode="auto">
          <a:xfrm>
            <a:off x="294470" y="1390240"/>
            <a:ext cx="740211" cy="49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225363" y="938929"/>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Networking</a:t>
            </a:r>
          </a:p>
        </p:txBody>
      </p:sp>
      <p:sp>
        <p:nvSpPr>
          <p:cNvPr id="9" name="Rectangle 8"/>
          <p:cNvSpPr>
            <a:spLocks noChangeArrowheads="1"/>
          </p:cNvSpPr>
          <p:nvPr/>
        </p:nvSpPr>
        <p:spPr bwMode="auto">
          <a:xfrm>
            <a:off x="742060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Other Systems</a:t>
            </a:r>
            <a:endParaRPr lang="en-US" sz="800" b="1" dirty="0">
              <a:solidFill>
                <a:schemeClr val="bg1"/>
              </a:solidFill>
              <a:latin typeface="Trebuchet MS"/>
              <a:cs typeface="Trebuchet MS"/>
            </a:endParaRPr>
          </a:p>
        </p:txBody>
      </p:sp>
      <p:sp>
        <p:nvSpPr>
          <p:cNvPr id="10" name="Rectangle 9"/>
          <p:cNvSpPr>
            <a:spLocks noChangeArrowheads="1"/>
          </p:cNvSpPr>
          <p:nvPr/>
        </p:nvSpPr>
        <p:spPr bwMode="auto">
          <a:xfrm>
            <a:off x="5619836"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ISV, Internet </a:t>
            </a:r>
            <a:br>
              <a:rPr lang="en-US" sz="800" b="1" dirty="0" smtClean="0">
                <a:solidFill>
                  <a:schemeClr val="bg1"/>
                </a:solidFill>
                <a:latin typeface="Trebuchet MS"/>
                <a:cs typeface="Trebuchet MS"/>
              </a:rPr>
            </a:br>
            <a:r>
              <a:rPr lang="en-US" sz="800" b="1" dirty="0" smtClean="0">
                <a:solidFill>
                  <a:schemeClr val="bg1"/>
                </a:solidFill>
                <a:latin typeface="Trebuchet MS"/>
                <a:cs typeface="Trebuchet MS"/>
              </a:rPr>
              <a:t>&amp; Entertainment</a:t>
            </a:r>
            <a:endParaRPr lang="en-US" sz="800" b="1" dirty="0">
              <a:solidFill>
                <a:schemeClr val="bg1"/>
              </a:solidFill>
              <a:latin typeface="Trebuchet MS"/>
              <a:cs typeface="Trebuchet MS"/>
            </a:endParaRPr>
          </a:p>
        </p:txBody>
      </p:sp>
      <p:sp>
        <p:nvSpPr>
          <p:cNvPr id="11" name="Line 11"/>
          <p:cNvSpPr>
            <a:spLocks noChangeShapeType="1"/>
          </p:cNvSpPr>
          <p:nvPr/>
        </p:nvSpPr>
        <p:spPr bwMode="auto">
          <a:xfrm>
            <a:off x="545043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sp>
        <p:nvSpPr>
          <p:cNvPr id="12" name="Line 12"/>
          <p:cNvSpPr>
            <a:spLocks noChangeShapeType="1"/>
          </p:cNvSpPr>
          <p:nvPr/>
        </p:nvSpPr>
        <p:spPr bwMode="auto">
          <a:xfrm>
            <a:off x="7242274"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sp>
        <p:nvSpPr>
          <p:cNvPr id="13" name="Line 13"/>
          <p:cNvSpPr>
            <a:spLocks noChangeShapeType="1"/>
          </p:cNvSpPr>
          <p:nvPr/>
        </p:nvSpPr>
        <p:spPr bwMode="auto">
          <a:xfrm>
            <a:off x="186675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pic>
        <p:nvPicPr>
          <p:cNvPr id="18" name="Picture 12" descr="http://tbn0.google.com/images?q=tbn:evZTc_XRtk9rGM:http://www.samsung.com/gr/presscenter/images/samsung-logo.jpg">
            <a:hlinkClick r:id="rId11"/>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140648" y="1361876"/>
            <a:ext cx="817358" cy="438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http://tbn0.google.com/images?q=tbn:n4WQCNjZ-38tKM:http://www.jazzsemi.com/images/services/cadence_logo1.gif">
            <a:hlinkClick r:id="rId13"/>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334001" y="2186562"/>
            <a:ext cx="619927" cy="30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intuit"/>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251986" y="2583548"/>
            <a:ext cx="756757" cy="15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descr="http://tbn0.google.com/images?q=tbn:1BFc3BLdQmvZeM:http://www.swdinc.com/images/Delphi%2520Logo.gif">
            <a:hlinkClick r:id="rId16"/>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41169" y="3427651"/>
            <a:ext cx="870596" cy="16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5" descr="motorola"/>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942605" y="1891896"/>
            <a:ext cx="522574" cy="3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9"/>
          <p:cNvSpPr>
            <a:spLocks noChangeArrowheads="1"/>
          </p:cNvSpPr>
          <p:nvPr/>
        </p:nvSpPr>
        <p:spPr bwMode="auto">
          <a:xfrm>
            <a:off x="5621790"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Heavy Industry</a:t>
            </a:r>
          </a:p>
        </p:txBody>
      </p:sp>
      <p:sp>
        <p:nvSpPr>
          <p:cNvPr id="24" name="Rectangle 9"/>
          <p:cNvSpPr>
            <a:spLocks noChangeArrowheads="1"/>
          </p:cNvSpPr>
          <p:nvPr/>
        </p:nvSpPr>
        <p:spPr bwMode="auto">
          <a:xfrm>
            <a:off x="741217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Financial </a:t>
            </a:r>
          </a:p>
          <a:p>
            <a:pPr algn="ctr">
              <a:defRPr/>
            </a:pPr>
            <a:r>
              <a:rPr lang="en-US" sz="800" b="1" kern="600" dirty="0">
                <a:solidFill>
                  <a:schemeClr val="bg1"/>
                </a:solidFill>
                <a:latin typeface="Trebuchet MS"/>
                <a:ea typeface="+mn-ea"/>
                <a:cs typeface="Trebuchet MS"/>
              </a:rPr>
              <a:t>Services</a:t>
            </a:r>
          </a:p>
        </p:txBody>
      </p:sp>
      <p:sp>
        <p:nvSpPr>
          <p:cNvPr id="25" name="Rectangle 9"/>
          <p:cNvSpPr>
            <a:spLocks noChangeArrowheads="1"/>
          </p:cNvSpPr>
          <p:nvPr/>
        </p:nvSpPr>
        <p:spPr bwMode="auto">
          <a:xfrm>
            <a:off x="225363"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Automotive</a:t>
            </a:r>
          </a:p>
        </p:txBody>
      </p:sp>
      <p:sp>
        <p:nvSpPr>
          <p:cNvPr id="26" name="Rectangle 9"/>
          <p:cNvSpPr>
            <a:spLocks noChangeArrowheads="1"/>
          </p:cNvSpPr>
          <p:nvPr/>
        </p:nvSpPr>
        <p:spPr bwMode="auto">
          <a:xfrm>
            <a:off x="2024172"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a:solidFill>
                  <a:schemeClr val="bg1"/>
                </a:solidFill>
                <a:latin typeface="Trebuchet MS"/>
                <a:ea typeface="+mn-ea"/>
                <a:cs typeface="Trebuchet MS"/>
              </a:rPr>
              <a:t>Medical Devices</a:t>
            </a:r>
          </a:p>
        </p:txBody>
      </p:sp>
      <p:pic>
        <p:nvPicPr>
          <p:cNvPr id="27" name="Picture 6" descr="http://blog.quantumwimax.com/wp-content/uploads/2009/04/huawei-logo1.jp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241856" y="1387576"/>
            <a:ext cx="456763" cy="45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6"/>
          <p:cNvSpPr>
            <a:spLocks noChangeArrowheads="1"/>
          </p:cNvSpPr>
          <p:nvPr/>
        </p:nvSpPr>
        <p:spPr bwMode="auto">
          <a:xfrm>
            <a:off x="3827499" y="932907"/>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a:solidFill>
                  <a:schemeClr val="bg1"/>
                </a:solidFill>
                <a:latin typeface="Trebuchet MS"/>
                <a:cs typeface="Trebuchet MS"/>
              </a:rPr>
              <a:t>Semiconductor</a:t>
            </a:r>
          </a:p>
        </p:txBody>
      </p:sp>
      <p:pic>
        <p:nvPicPr>
          <p:cNvPr id="30" name="Picture 12"/>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859085" y="2081512"/>
            <a:ext cx="594130" cy="28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graphicFrame>
        <p:nvGraphicFramePr>
          <p:cNvPr id="31" name="Object 16"/>
          <p:cNvGraphicFramePr>
            <a:graphicFrameLocks noChangeAspect="1"/>
          </p:cNvGraphicFramePr>
          <p:nvPr>
            <p:extLst>
              <p:ext uri="{D42A27DB-BD31-4B8C-83A1-F6EECF244321}">
                <p14:modId xmlns:p14="http://schemas.microsoft.com/office/powerpoint/2010/main" val="3615344853"/>
              </p:ext>
            </p:extLst>
          </p:nvPr>
        </p:nvGraphicFramePr>
        <p:xfrm>
          <a:off x="4010921" y="1398049"/>
          <a:ext cx="992136" cy="214874"/>
        </p:xfrm>
        <a:graphic>
          <a:graphicData uri="http://schemas.openxmlformats.org/presentationml/2006/ole">
            <mc:AlternateContent xmlns:mc="http://schemas.openxmlformats.org/markup-compatibility/2006">
              <mc:Choice xmlns:v="urn:schemas-microsoft-com:vml" Requires="v">
                <p:oleObj spid="_x0000_s5680" name="Image" r:id="rId21" imgW="3809524" imgH="825106" progId="Photoshop.Image.8">
                  <p:embed/>
                </p:oleObj>
              </mc:Choice>
              <mc:Fallback>
                <p:oleObj name="Image" r:id="rId21" imgW="3809524" imgH="825106" progId="Photoshop.Image.8">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0921" y="1398049"/>
                        <a:ext cx="992136" cy="214874"/>
                      </a:xfrm>
                      <a:prstGeom prst="rect">
                        <a:avLst/>
                      </a:prstGeom>
                      <a:noFill/>
                      <a:ln>
                        <a:noFill/>
                      </a:ln>
                      <a:effectLst/>
                      <a:extLst/>
                    </p:spPr>
                  </p:pic>
                </p:oleObj>
              </mc:Fallback>
            </mc:AlternateContent>
          </a:graphicData>
        </a:graphic>
      </p:graphicFrame>
      <p:pic>
        <p:nvPicPr>
          <p:cNvPr id="32" name="Picture 8" descr="http://tbn0.google.com/images?q=tbn:-1cY3MH1qEOLPM:http://www.cellmaking.com/images/cell_phone_logos/texas-instruments.jpg">
            <a:hlinkClick r:id="rId23"/>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961735" y="1695323"/>
            <a:ext cx="676528" cy="38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3" descr="http://www.finfacts.com/artman/uploads/1/gm-logoFeb122008.jpg"/>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48161" y="3719811"/>
            <a:ext cx="383514" cy="32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3" descr="http://2.bp.blogspot.com/_VoTMOdI9adk/SkADBRuuilI/AAAAAAAAGas/cHU557arYr4/s400/morgan_stanley+logo.jp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7940629" y="1540397"/>
            <a:ext cx="1116283" cy="5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descr="http://t0.gstatic.com/images?q=tbn:ApE020YLoI3RzM:http://www.elite.net/castle-air/images/LOGO%2520-%2520general%2520dynamics.gif"/>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203509" y="3645478"/>
            <a:ext cx="869511" cy="24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7" descr="http://www.primeoncology.org/Files/Image/LOGOS/roche_logo.jpg"/>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2422053" y="4496126"/>
            <a:ext cx="510648" cy="269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9"/>
          <p:cNvSpPr>
            <a:spLocks noChangeArrowheads="1"/>
          </p:cNvSpPr>
          <p:nvPr/>
        </p:nvSpPr>
        <p:spPr bwMode="auto">
          <a:xfrm>
            <a:off x="3822981" y="2929453"/>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defRPr/>
            </a:pPr>
            <a:r>
              <a:rPr lang="en-US" sz="800" b="1" kern="600" dirty="0" smtClean="0">
                <a:solidFill>
                  <a:schemeClr val="bg1"/>
                </a:solidFill>
                <a:latin typeface="Trebuchet MS"/>
                <a:ea typeface="+mn-ea"/>
                <a:cs typeface="Trebuchet MS"/>
              </a:rPr>
              <a:t>Aerospace /</a:t>
            </a:r>
            <a:br>
              <a:rPr lang="en-US" sz="800" b="1" kern="600" dirty="0" smtClean="0">
                <a:solidFill>
                  <a:schemeClr val="bg1"/>
                </a:solidFill>
                <a:latin typeface="Trebuchet MS"/>
                <a:ea typeface="+mn-ea"/>
                <a:cs typeface="Trebuchet MS"/>
              </a:rPr>
            </a:br>
            <a:r>
              <a:rPr lang="en-US" sz="800" b="1" kern="600" dirty="0" smtClean="0">
                <a:solidFill>
                  <a:schemeClr val="bg1"/>
                </a:solidFill>
                <a:latin typeface="Trebuchet MS"/>
                <a:ea typeface="+mn-ea"/>
                <a:cs typeface="Trebuchet MS"/>
              </a:rPr>
              <a:t>Defense</a:t>
            </a:r>
            <a:endParaRPr lang="en-US" sz="800" b="1" kern="600" dirty="0">
              <a:solidFill>
                <a:schemeClr val="bg1"/>
              </a:solidFill>
              <a:latin typeface="Trebuchet MS"/>
              <a:ea typeface="+mn-ea"/>
              <a:cs typeface="Trebuchet MS"/>
            </a:endParaRPr>
          </a:p>
        </p:txBody>
      </p:sp>
      <p:sp>
        <p:nvSpPr>
          <p:cNvPr id="38" name="Rectangle 8"/>
          <p:cNvSpPr>
            <a:spLocks noChangeArrowheads="1"/>
          </p:cNvSpPr>
          <p:nvPr/>
        </p:nvSpPr>
        <p:spPr bwMode="auto">
          <a:xfrm>
            <a:off x="2035162" y="942104"/>
            <a:ext cx="1463040" cy="365760"/>
          </a:xfrm>
          <a:prstGeom prst="rect">
            <a:avLst/>
          </a:prstGeom>
          <a:solidFill>
            <a:schemeClr val="tx2"/>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lIns="18288" tIns="18288" rIns="18288" bIns="18288" anchor="ctr"/>
          <a:lstStyle/>
          <a:p>
            <a:pPr algn="ctr"/>
            <a:r>
              <a:rPr lang="en-US" sz="800" b="1" dirty="0" smtClean="0">
                <a:solidFill>
                  <a:schemeClr val="bg1"/>
                </a:solidFill>
                <a:latin typeface="Trebuchet MS"/>
                <a:cs typeface="Trebuchet MS"/>
              </a:rPr>
              <a:t>Mobile Devices</a:t>
            </a:r>
            <a:endParaRPr lang="en-US" sz="800" b="1" dirty="0">
              <a:solidFill>
                <a:schemeClr val="bg1"/>
              </a:solidFill>
              <a:latin typeface="Trebuchet MS"/>
              <a:cs typeface="Trebuchet MS"/>
            </a:endParaRPr>
          </a:p>
        </p:txBody>
      </p:sp>
      <p:pic>
        <p:nvPicPr>
          <p:cNvPr id="39" name="Picture 4" descr="http://t0.gstatic.com/images?q=tbn:Ll-sUrpjkNapuM:http://www.iamjoshbrown.com/blog/wp-content/uploads/2007/01/DIRECTV.jpg">
            <a:hlinkClick r:id="rId29"/>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7523433" y="3538283"/>
            <a:ext cx="439661" cy="32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descr="http://museum.mit.edu/150/items/teradynelogo.jp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7468787" y="4165134"/>
            <a:ext cx="883007" cy="2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8" descr="http://www.homeauvi.com/wp-content/uploads/2009/10/bose.jp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7688633" y="4482826"/>
            <a:ext cx="959498" cy="21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2" descr="http://t0.gstatic.com/images?q=tbn:EFtg0twRh4QqHM:http://www.mediabistro.com/news/original/GE%2520Logo.jpg">
            <a:hlinkClick r:id="rId33"/>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5688157" y="3427653"/>
            <a:ext cx="438223" cy="4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4" descr="http://warehousenews.co.uk/wp-content/uploads/2009/06/swisslog-logo.jpg"/>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5736075" y="4015372"/>
            <a:ext cx="780609" cy="19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58" descr="http://www.masterclassroboticurology.com/wp-content/uploads/logo_intuitive_black.gif"/>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2192694" y="3928600"/>
            <a:ext cx="905289" cy="37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2" descr="http://www.missionperformance.com/images/Pages/Who_for/Our_Clients/Logo32.gif"/>
          <p:cNvPicPr>
            <a:picLocks noChangeAspect="1" noChangeArrowheads="1"/>
          </p:cNvPicPr>
          <p:nvPr/>
        </p:nvPicPr>
        <p:blipFill rotWithShape="1">
          <a:blip r:embed="rId37" cstate="email">
            <a:extLst>
              <a:ext uri="{28A0092B-C50C-407E-A947-70E740481C1C}">
                <a14:useLocalDpi xmlns:a14="http://schemas.microsoft.com/office/drawing/2010/main"/>
              </a:ext>
            </a:extLst>
          </a:blip>
          <a:srcRect t="16667" b="26245"/>
          <a:stretch/>
        </p:blipFill>
        <p:spPr bwMode="auto">
          <a:xfrm>
            <a:off x="3756748" y="4031761"/>
            <a:ext cx="1040812" cy="40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4" descr="http://huntprofessionalinc.com/images/Mediatek_logo.gif"/>
          <p:cNvPicPr>
            <a:picLocks noChangeAspect="1" noChangeArrowheads="1"/>
          </p:cNvPicPr>
          <p:nvPr/>
        </p:nvPicPr>
        <p:blipFill rotWithShape="1">
          <a:blip r:embed="rId38" cstate="email">
            <a:extLst>
              <a:ext uri="{28A0092B-C50C-407E-A947-70E740481C1C}">
                <a14:useLocalDpi xmlns:a14="http://schemas.microsoft.com/office/drawing/2010/main"/>
              </a:ext>
            </a:extLst>
          </a:blip>
          <a:srcRect b="19761"/>
          <a:stretch/>
        </p:blipFill>
        <p:spPr bwMode="auto">
          <a:xfrm>
            <a:off x="4230394" y="2498727"/>
            <a:ext cx="988771" cy="20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66" descr="http://www.pycomall.com/images/P/Nokia_logo2.jpg"/>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2214155" y="2310715"/>
            <a:ext cx="743859" cy="16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8" descr="http://www.tukans.com/images/polycom_logo_sm.gif"/>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8018881" y="3499506"/>
            <a:ext cx="869557" cy="19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814429" y="3719815"/>
            <a:ext cx="728821" cy="397975"/>
          </a:xfrm>
          <a:prstGeom prst="rect">
            <a:avLst/>
          </a:prstGeom>
        </p:spPr>
      </p:pic>
      <p:pic>
        <p:nvPicPr>
          <p:cNvPr id="50" name="Picture 49"/>
          <p:cNvPicPr>
            <a:picLocks noChangeAspect="1"/>
          </p:cNvPicPr>
          <p:nvPr/>
        </p:nvPicPr>
        <p:blipFill rotWithShape="1">
          <a:blip r:embed="rId42" cstate="email">
            <a:extLst>
              <a:ext uri="{28A0092B-C50C-407E-A947-70E740481C1C}">
                <a14:useLocalDpi xmlns:a14="http://schemas.microsoft.com/office/drawing/2010/main"/>
              </a:ext>
            </a:extLst>
          </a:blip>
          <a:srcRect/>
          <a:stretch/>
        </p:blipFill>
        <p:spPr>
          <a:xfrm>
            <a:off x="7912287" y="2477695"/>
            <a:ext cx="920554" cy="235850"/>
          </a:xfrm>
          <a:prstGeom prst="rect">
            <a:avLst/>
          </a:prstGeom>
        </p:spPr>
      </p:pic>
      <p:pic>
        <p:nvPicPr>
          <p:cNvPr id="51" name="Picture 50"/>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5680025" y="1823054"/>
            <a:ext cx="367696" cy="367696"/>
          </a:xfrm>
          <a:prstGeom prst="rect">
            <a:avLst/>
          </a:prstGeom>
        </p:spPr>
      </p:pic>
      <p:pic>
        <p:nvPicPr>
          <p:cNvPr id="52" name="Picture 51"/>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95056" y="2218588"/>
            <a:ext cx="352952" cy="352952"/>
          </a:xfrm>
          <a:prstGeom prst="rect">
            <a:avLst/>
          </a:prstGeom>
        </p:spPr>
      </p:pic>
      <p:pic>
        <p:nvPicPr>
          <p:cNvPr id="54" name="Picture 53"/>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4740852" y="1640656"/>
            <a:ext cx="409759" cy="270203"/>
          </a:xfrm>
          <a:prstGeom prst="rect">
            <a:avLst/>
          </a:prstGeom>
        </p:spPr>
      </p:pic>
      <p:pic>
        <p:nvPicPr>
          <p:cNvPr id="56" name="Picture 55"/>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7910283" y="1932911"/>
            <a:ext cx="1021654" cy="255414"/>
          </a:xfrm>
          <a:prstGeom prst="rect">
            <a:avLst/>
          </a:prstGeom>
        </p:spPr>
      </p:pic>
      <p:pic>
        <p:nvPicPr>
          <p:cNvPr id="57" name="Picture 56"/>
          <p:cNvPicPr>
            <a:picLocks noChangeAspect="1"/>
          </p:cNvPicPr>
          <p:nvPr/>
        </p:nvPicPr>
        <p:blipFill rotWithShape="1">
          <a:blip r:embed="rId47" cstate="email">
            <a:extLst>
              <a:ext uri="{28A0092B-C50C-407E-A947-70E740481C1C}">
                <a14:useLocalDpi xmlns:a14="http://schemas.microsoft.com/office/drawing/2010/main"/>
              </a:ext>
            </a:extLst>
          </a:blip>
          <a:srcRect/>
          <a:stretch/>
        </p:blipFill>
        <p:spPr>
          <a:xfrm>
            <a:off x="2290256" y="1856056"/>
            <a:ext cx="722312" cy="291632"/>
          </a:xfrm>
          <a:prstGeom prst="rect">
            <a:avLst/>
          </a:prstGeom>
        </p:spPr>
      </p:pic>
      <p:pic>
        <p:nvPicPr>
          <p:cNvPr id="58" name="Picture 57"/>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6151708" y="1897789"/>
            <a:ext cx="766639" cy="298137"/>
          </a:xfrm>
          <a:prstGeom prst="rect">
            <a:avLst/>
          </a:prstGeom>
        </p:spPr>
      </p:pic>
      <p:pic>
        <p:nvPicPr>
          <p:cNvPr id="59" name="Picture 58"/>
          <p:cNvPicPr>
            <a:picLocks noChangeAspect="1"/>
          </p:cNvPicPr>
          <p:nvPr/>
        </p:nvPicPr>
        <p:blipFill rotWithShape="1">
          <a:blip r:embed="rId49" cstate="email">
            <a:extLst>
              <a:ext uri="{28A0092B-C50C-407E-A947-70E740481C1C}">
                <a14:useLocalDpi xmlns:a14="http://schemas.microsoft.com/office/drawing/2010/main"/>
              </a:ext>
            </a:extLst>
          </a:blip>
          <a:srcRect/>
          <a:stretch/>
        </p:blipFill>
        <p:spPr>
          <a:xfrm>
            <a:off x="6394907" y="3385583"/>
            <a:ext cx="508566" cy="519789"/>
          </a:xfrm>
          <a:prstGeom prst="rect">
            <a:avLst/>
          </a:prstGeom>
        </p:spPr>
      </p:pic>
      <p:pic>
        <p:nvPicPr>
          <p:cNvPr id="60" name="Picture 59"/>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8019035" y="3891587"/>
            <a:ext cx="957188" cy="198441"/>
          </a:xfrm>
          <a:prstGeom prst="rect">
            <a:avLst/>
          </a:prstGeom>
        </p:spPr>
      </p:pic>
      <p:pic>
        <p:nvPicPr>
          <p:cNvPr id="61" name="Picture 60"/>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4288994" y="4601540"/>
            <a:ext cx="815669" cy="154977"/>
          </a:xfrm>
          <a:prstGeom prst="rect">
            <a:avLst/>
          </a:prstGeom>
        </p:spPr>
      </p:pic>
      <p:pic>
        <p:nvPicPr>
          <p:cNvPr id="62" name="Picture 61"/>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1154374" y="3427650"/>
            <a:ext cx="486937" cy="292162"/>
          </a:xfrm>
          <a:prstGeom prst="rect">
            <a:avLst/>
          </a:prstGeom>
        </p:spPr>
      </p:pic>
      <p:pic>
        <p:nvPicPr>
          <p:cNvPr id="63" name="Picture 62"/>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18515" y="4489646"/>
            <a:ext cx="835527" cy="248015"/>
          </a:xfrm>
          <a:prstGeom prst="rect">
            <a:avLst/>
          </a:prstGeom>
        </p:spPr>
      </p:pic>
      <p:pic>
        <p:nvPicPr>
          <p:cNvPr id="64" name="Picture 50" descr="http://t1.gstatic.com/images?q=tbn:YMxBIsC8Kk3KHM:http://www.mikesappliances.co.uk/images/Bosch-Logo-1.jpg">
            <a:hlinkClick r:id="rId54"/>
          </p:cNvPr>
          <p:cNvPicPr>
            <a:picLocks noChangeAspect="1" noChangeArrowheads="1"/>
          </p:cNvPicPr>
          <p:nvPr/>
        </p:nvPicPr>
        <p:blipFill>
          <a:blip r:embed="rId55" cstate="email">
            <a:extLst>
              <a:ext uri="{28A0092B-C50C-407E-A947-70E740481C1C}">
                <a14:useLocalDpi xmlns:a14="http://schemas.microsoft.com/office/drawing/2010/main"/>
              </a:ext>
            </a:extLst>
          </a:blip>
          <a:srcRect/>
          <a:stretch>
            <a:fillRect/>
          </a:stretch>
        </p:blipFill>
        <p:spPr bwMode="auto">
          <a:xfrm>
            <a:off x="215215" y="4227469"/>
            <a:ext cx="627286" cy="18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Line 10"/>
          <p:cNvSpPr>
            <a:spLocks noChangeShapeType="1"/>
          </p:cNvSpPr>
          <p:nvPr/>
        </p:nvSpPr>
        <p:spPr bwMode="auto">
          <a:xfrm>
            <a:off x="3658593" y="1180001"/>
            <a:ext cx="0" cy="3657600"/>
          </a:xfrm>
          <a:prstGeom prst="line">
            <a:avLst/>
          </a:prstGeom>
          <a:noFill/>
          <a:ln w="44450" cap="rnd">
            <a:solidFill>
              <a:schemeClr val="tx2"/>
            </a:solidFill>
            <a:prstDash val="sysDot"/>
            <a:round/>
            <a:headEnd/>
            <a:tailEnd/>
          </a:ln>
          <a:extLst>
            <a:ext uri="{909E8E84-426E-40DD-AFC4-6F175D3DCCD1}">
              <a14:hiddenFill xmlns:a14="http://schemas.microsoft.com/office/drawing/2010/main">
                <a:noFill/>
              </a14:hiddenFill>
            </a:ext>
          </a:extLst>
        </p:spPr>
        <p:txBody>
          <a:bodyPr anchor="ctr">
            <a:spAutoFit/>
          </a:bodyPr>
          <a:lstStyle/>
          <a:p>
            <a:endParaRPr lang="en-US" dirty="0">
              <a:latin typeface="Trebuchet MS"/>
              <a:cs typeface="Trebuchet MS"/>
            </a:endParaRPr>
          </a:p>
        </p:txBody>
      </p:sp>
      <p:pic>
        <p:nvPicPr>
          <p:cNvPr id="67" name="Picture 66"/>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4504495" y="2075868"/>
            <a:ext cx="817891" cy="314052"/>
          </a:xfrm>
          <a:prstGeom prst="rect">
            <a:avLst/>
          </a:prstGeom>
        </p:spPr>
      </p:pic>
      <p:pic>
        <p:nvPicPr>
          <p:cNvPr id="68" name="Picture 67"/>
          <p:cNvPicPr>
            <a:picLocks noChangeAspect="1"/>
          </p:cNvPicPr>
          <p:nvPr/>
        </p:nvPicPr>
        <p:blipFill rotWithShape="1">
          <a:blip r:embed="rId57" cstate="email">
            <a:extLst>
              <a:ext uri="{28A0092B-C50C-407E-A947-70E740481C1C}">
                <a14:useLocalDpi xmlns:a14="http://schemas.microsoft.com/office/drawing/2010/main"/>
              </a:ext>
            </a:extLst>
          </a:blip>
          <a:srcRect/>
          <a:stretch/>
        </p:blipFill>
        <p:spPr>
          <a:xfrm>
            <a:off x="5563540" y="4305697"/>
            <a:ext cx="1029502" cy="182936"/>
          </a:xfrm>
          <a:prstGeom prst="rect">
            <a:avLst/>
          </a:prstGeom>
        </p:spPr>
      </p:pic>
      <p:pic>
        <p:nvPicPr>
          <p:cNvPr id="69" name="Picture 68"/>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8363524" y="1435070"/>
            <a:ext cx="612707" cy="211721"/>
          </a:xfrm>
          <a:prstGeom prst="rect">
            <a:avLst/>
          </a:prstGeom>
        </p:spPr>
      </p:pic>
      <p:pic>
        <p:nvPicPr>
          <p:cNvPr id="70" name="Picture 69"/>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7603968" y="2261253"/>
            <a:ext cx="759548" cy="152431"/>
          </a:xfrm>
          <a:prstGeom prst="rect">
            <a:avLst/>
          </a:prstGeom>
        </p:spPr>
      </p:pic>
      <p:pic>
        <p:nvPicPr>
          <p:cNvPr id="71" name="Picture 70"/>
          <p:cNvPicPr>
            <a:picLocks noChangeAspect="1"/>
          </p:cNvPicPr>
          <p:nvPr/>
        </p:nvPicPr>
        <p:blipFill rotWithShape="1">
          <a:blip r:embed="rId60" cstate="email">
            <a:extLst>
              <a:ext uri="{28A0092B-C50C-407E-A947-70E740481C1C}">
                <a14:useLocalDpi xmlns:a14="http://schemas.microsoft.com/office/drawing/2010/main"/>
              </a:ext>
            </a:extLst>
          </a:blip>
          <a:srcRect/>
          <a:stretch/>
        </p:blipFill>
        <p:spPr>
          <a:xfrm>
            <a:off x="6029126" y="4584540"/>
            <a:ext cx="789026" cy="156862"/>
          </a:xfrm>
          <a:prstGeom prst="rect">
            <a:avLst/>
          </a:prstGeom>
        </p:spPr>
      </p:pic>
      <p:pic>
        <p:nvPicPr>
          <p:cNvPr id="72" name="Picture 71"/>
          <p:cNvPicPr>
            <a:picLocks noChangeAspect="1"/>
          </p:cNvPicPr>
          <p:nvPr/>
        </p:nvPicPr>
        <p:blipFill rotWithShape="1">
          <a:blip r:embed="rId61" cstate="email">
            <a:extLst>
              <a:ext uri="{28A0092B-C50C-407E-A947-70E740481C1C}">
                <a14:useLocalDpi xmlns:a14="http://schemas.microsoft.com/office/drawing/2010/main"/>
              </a:ext>
            </a:extLst>
          </a:blip>
          <a:srcRect/>
          <a:stretch/>
        </p:blipFill>
        <p:spPr>
          <a:xfrm>
            <a:off x="2979375" y="1434190"/>
            <a:ext cx="540416" cy="386443"/>
          </a:xfrm>
          <a:prstGeom prst="rect">
            <a:avLst/>
          </a:prstGeom>
        </p:spPr>
      </p:pic>
      <p:pic>
        <p:nvPicPr>
          <p:cNvPr id="73" name="Picture 72"/>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3826915" y="3411447"/>
            <a:ext cx="1011840" cy="124794"/>
          </a:xfrm>
          <a:prstGeom prst="rect">
            <a:avLst/>
          </a:prstGeom>
        </p:spPr>
      </p:pic>
      <p:pic>
        <p:nvPicPr>
          <p:cNvPr id="74" name="Picture 19" descr="http://www.headwayinvestmentbanking.co.uk/images/NYSE_logo.bmp"/>
          <p:cNvPicPr>
            <a:picLocks noChangeAspect="1" noChangeArrowheads="1"/>
          </p:cNvPicPr>
          <p:nvPr/>
        </p:nvPicPr>
        <p:blipFill>
          <a:blip r:embed="rId63" cstate="email">
            <a:extLst>
              <a:ext uri="{28A0092B-C50C-407E-A947-70E740481C1C}">
                <a14:useLocalDpi xmlns:a14="http://schemas.microsoft.com/office/drawing/2010/main"/>
              </a:ext>
            </a:extLst>
          </a:blip>
          <a:srcRect/>
          <a:stretch>
            <a:fillRect/>
          </a:stretch>
        </p:blipFill>
        <p:spPr bwMode="auto">
          <a:xfrm>
            <a:off x="7496845" y="1402309"/>
            <a:ext cx="731989" cy="27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7" descr="http://www.fused-mobility.com/images/siemens_logo.jpg"/>
          <p:cNvPicPr>
            <a:picLocks noChangeAspect="1" noChangeArrowheads="1"/>
          </p:cNvPicPr>
          <p:nvPr/>
        </p:nvPicPr>
        <p:blipFill>
          <a:blip r:embed="rId64"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2301640" y="3146766"/>
            <a:ext cx="718810" cy="5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5806265" y="1402309"/>
            <a:ext cx="445721" cy="313278"/>
          </a:xfrm>
          <a:prstGeom prst="rect">
            <a:avLst/>
          </a:prstGeom>
        </p:spPr>
      </p:pic>
      <p:pic>
        <p:nvPicPr>
          <p:cNvPr id="77" name="Picture 76"/>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2436674" y="2567324"/>
            <a:ext cx="1153295" cy="252810"/>
          </a:xfrm>
          <a:prstGeom prst="rect">
            <a:avLst/>
          </a:prstGeom>
        </p:spPr>
      </p:pic>
      <p:sp>
        <p:nvSpPr>
          <p:cNvPr id="83" name="Rectangle 82"/>
          <p:cNvSpPr/>
          <p:nvPr/>
        </p:nvSpPr>
        <p:spPr>
          <a:xfrm>
            <a:off x="9" y="781541"/>
            <a:ext cx="9143999" cy="4361961"/>
          </a:xfrm>
          <a:prstGeom prst="rect">
            <a:avLst/>
          </a:prstGeom>
          <a:solidFill>
            <a:schemeClr val="bg1">
              <a:alpha val="8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rebuchet MS"/>
              <a:cs typeface="Trebuchet MS"/>
            </a:endParaRPr>
          </a:p>
        </p:txBody>
      </p:sp>
      <p:sp>
        <p:nvSpPr>
          <p:cNvPr id="84" name="Content Placeholder 2"/>
          <p:cNvSpPr txBox="1">
            <a:spLocks/>
          </p:cNvSpPr>
          <p:nvPr/>
        </p:nvSpPr>
        <p:spPr>
          <a:xfrm>
            <a:off x="284977" y="915745"/>
            <a:ext cx="7904571" cy="3478358"/>
          </a:xfrm>
          <a:prstGeom prst="rect">
            <a:avLst/>
          </a:prstGeom>
        </p:spPr>
        <p:txBody>
          <a:bodyPr>
            <a:noAutofit/>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a:lstStyle>
          <a:p>
            <a:pPr algn="ctr"/>
            <a:endParaRPr lang="en-US" sz="400" dirty="0" smtClean="0">
              <a:solidFill>
                <a:schemeClr val="tx1">
                  <a:lumMod val="65000"/>
                  <a:lumOff val="35000"/>
                </a:schemeClr>
              </a:solidFill>
              <a:latin typeface="Trebuchet MS"/>
              <a:cs typeface="Trebuchet MS"/>
            </a:endParaRPr>
          </a:p>
          <a:p>
            <a:pPr algn="ctr"/>
            <a:r>
              <a:rPr lang="en-US" sz="16600" dirty="0" smtClean="0">
                <a:solidFill>
                  <a:srgbClr val="01A1E7"/>
                </a:solidFill>
                <a:latin typeface="Trebuchet MS"/>
                <a:cs typeface="Trebuchet MS"/>
              </a:rPr>
              <a:t>Q</a:t>
            </a:r>
            <a:r>
              <a:rPr lang="en-US" sz="16600" dirty="0" smtClean="0">
                <a:latin typeface="Trebuchet MS"/>
                <a:cs typeface="Trebuchet MS"/>
              </a:rPr>
              <a:t>&amp;</a:t>
            </a:r>
            <a:r>
              <a:rPr lang="en-US" sz="16600" dirty="0" smtClean="0">
                <a:solidFill>
                  <a:srgbClr val="01A1E7"/>
                </a:solidFill>
                <a:latin typeface="Trebuchet MS"/>
                <a:cs typeface="Trebuchet MS"/>
              </a:rPr>
              <a:t>A</a:t>
            </a:r>
            <a:endParaRPr lang="en-US" sz="16600" dirty="0">
              <a:solidFill>
                <a:srgbClr val="01A1E7"/>
              </a:solidFill>
              <a:latin typeface="Trebuchet MS"/>
              <a:cs typeface="Trebuchet MS"/>
            </a:endParaRPr>
          </a:p>
        </p:txBody>
      </p:sp>
    </p:spTree>
    <p:extLst>
      <p:ext uri="{BB962C8B-B14F-4D97-AF65-F5344CB8AC3E}">
        <p14:creationId xmlns:p14="http://schemas.microsoft.com/office/powerpoint/2010/main" val="470749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latin typeface="Trebuchet MS"/>
                <a:cs typeface="Trebuchet MS"/>
              </a:rPr>
              <a:t>Electric Cloud:  Powering Continuous Delivery</a:t>
            </a:r>
          </a:p>
        </p:txBody>
      </p:sp>
      <p:sp>
        <p:nvSpPr>
          <p:cNvPr id="7" name="Rectangle 6"/>
          <p:cNvSpPr/>
          <p:nvPr/>
        </p:nvSpPr>
        <p:spPr>
          <a:xfrm rot="16200000">
            <a:off x="-413644" y="1665945"/>
            <a:ext cx="2887918" cy="1862048"/>
          </a:xfrm>
          <a:prstGeom prst="rect">
            <a:avLst/>
          </a:prstGeom>
        </p:spPr>
        <p:txBody>
          <a:bodyPr wrap="none">
            <a:spAutoFit/>
          </a:bodyPr>
          <a:lstStyle/>
          <a:p>
            <a:pPr algn="ctr"/>
            <a:r>
              <a:rPr lang="en-US" sz="11500" b="1" dirty="0" smtClean="0">
                <a:solidFill>
                  <a:schemeClr val="bg1">
                    <a:lumMod val="85000"/>
                  </a:schemeClr>
                </a:solidFill>
                <a:latin typeface="Trebuchet MS"/>
                <a:cs typeface="Trebuchet MS"/>
              </a:rPr>
              <a:t>DEV</a:t>
            </a:r>
            <a:endParaRPr lang="en-US" sz="11500" b="1" dirty="0">
              <a:solidFill>
                <a:schemeClr val="bg1">
                  <a:lumMod val="85000"/>
                </a:schemeClr>
              </a:solidFill>
              <a:latin typeface="Trebuchet MS"/>
              <a:cs typeface="Trebuchet MS"/>
            </a:endParaRPr>
          </a:p>
        </p:txBody>
      </p:sp>
      <p:sp>
        <p:nvSpPr>
          <p:cNvPr id="8" name="Rectangle 7"/>
          <p:cNvSpPr/>
          <p:nvPr/>
        </p:nvSpPr>
        <p:spPr>
          <a:xfrm rot="5400000">
            <a:off x="6714806" y="1541976"/>
            <a:ext cx="2841111" cy="1862048"/>
          </a:xfrm>
          <a:prstGeom prst="rect">
            <a:avLst/>
          </a:prstGeom>
        </p:spPr>
        <p:txBody>
          <a:bodyPr wrap="none">
            <a:spAutoFit/>
          </a:bodyPr>
          <a:lstStyle/>
          <a:p>
            <a:pPr algn="ctr"/>
            <a:r>
              <a:rPr lang="en-US" sz="11500" b="1" dirty="0" smtClean="0">
                <a:solidFill>
                  <a:schemeClr val="bg1">
                    <a:lumMod val="85000"/>
                  </a:schemeClr>
                </a:solidFill>
                <a:latin typeface="Trebuchet MS"/>
                <a:cs typeface="Trebuchet MS"/>
              </a:rPr>
              <a:t>OPS</a:t>
            </a:r>
            <a:endParaRPr lang="en-US" sz="11500" b="1" dirty="0">
              <a:solidFill>
                <a:schemeClr val="bg1">
                  <a:lumMod val="85000"/>
                </a:schemeClr>
              </a:solidFill>
              <a:latin typeface="Trebuchet MS"/>
              <a:cs typeface="Trebuchet MS"/>
            </a:endParaRPr>
          </a:p>
        </p:txBody>
      </p:sp>
      <p:cxnSp>
        <p:nvCxnSpPr>
          <p:cNvPr id="10" name="Straight Connector 9"/>
          <p:cNvCxnSpPr/>
          <p:nvPr/>
        </p:nvCxnSpPr>
        <p:spPr>
          <a:xfrm>
            <a:off x="382605" y="2598085"/>
            <a:ext cx="8318511" cy="0"/>
          </a:xfrm>
          <a:prstGeom prst="line">
            <a:avLst/>
          </a:prstGeom>
          <a:ln w="28575" cap="flat" cmpd="sng" algn="ctr">
            <a:solidFill>
              <a:schemeClr val="tx2"/>
            </a:solidFill>
            <a:prstDash val="solid"/>
            <a:round/>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066768" y="893965"/>
            <a:ext cx="2264359" cy="2016799"/>
            <a:chOff x="620084" y="1436711"/>
            <a:chExt cx="2264359" cy="2016799"/>
          </a:xfrm>
        </p:grpSpPr>
        <p:cxnSp>
          <p:nvCxnSpPr>
            <p:cNvPr id="12" name="Straight Connector 11"/>
            <p:cNvCxnSpPr/>
            <p:nvPr/>
          </p:nvCxnSpPr>
          <p:spPr>
            <a:xfrm rot="5400000" flipH="1" flipV="1">
              <a:off x="155901" y="2442612"/>
              <a:ext cx="1810348"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20084" y="2822574"/>
              <a:ext cx="863432" cy="630936"/>
              <a:chOff x="732968" y="2428745"/>
              <a:chExt cx="863432" cy="630936"/>
            </a:xfrm>
          </p:grpSpPr>
          <p:sp>
            <p:nvSpPr>
              <p:cNvPr id="19" name="Oval 18"/>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600" dirty="0" smtClean="0">
                  <a:ln>
                    <a:solidFill>
                      <a:schemeClr val="tx2"/>
                    </a:solidFill>
                  </a:ln>
                  <a:latin typeface="Trebuchet MS"/>
                  <a:cs typeface="Trebuchet MS"/>
                </a:endParaRPr>
              </a:p>
            </p:txBody>
          </p:sp>
          <p:sp>
            <p:nvSpPr>
              <p:cNvPr id="20" name="TextBox 19"/>
              <p:cNvSpPr txBox="1"/>
              <p:nvPr/>
            </p:nvSpPr>
            <p:spPr>
              <a:xfrm>
                <a:off x="732968" y="2602439"/>
                <a:ext cx="863432" cy="253916"/>
              </a:xfrm>
              <a:prstGeom prst="rect">
                <a:avLst/>
              </a:prstGeom>
              <a:noFill/>
            </p:spPr>
            <p:txBody>
              <a:bodyPr wrap="square" rtlCol="0" anchor="ctr">
                <a:spAutoFit/>
              </a:bodyPr>
              <a:lstStyle/>
              <a:p>
                <a:pPr algn="ctr"/>
                <a:r>
                  <a:rPr lang="en-US" sz="1050" dirty="0" smtClean="0">
                    <a:solidFill>
                      <a:schemeClr val="bg1">
                        <a:lumMod val="50000"/>
                      </a:schemeClr>
                    </a:solidFill>
                    <a:latin typeface="Trebuchet MS"/>
                    <a:cs typeface="Trebuchet MS"/>
                  </a:rPr>
                  <a:t>hours</a:t>
                </a:r>
              </a:p>
            </p:txBody>
          </p:sp>
        </p:grpSp>
        <p:sp>
          <p:nvSpPr>
            <p:cNvPr id="17" name="TextBox 16"/>
            <p:cNvSpPr txBox="1"/>
            <p:nvPr/>
          </p:nvSpPr>
          <p:spPr>
            <a:xfrm>
              <a:off x="1061870" y="1751320"/>
              <a:ext cx="1822573" cy="938719"/>
            </a:xfrm>
            <a:prstGeom prst="rect">
              <a:avLst/>
            </a:prstGeom>
            <a:noFill/>
          </p:spPr>
          <p:txBody>
            <a:bodyPr wrap="square" rtlCol="0">
              <a:spAutoFit/>
            </a:bodyPr>
            <a:lstStyle/>
            <a:p>
              <a:pPr marL="0" lvl="1"/>
              <a:r>
                <a:rPr lang="en-US" sz="1100" dirty="0" smtClean="0">
                  <a:solidFill>
                    <a:schemeClr val="bg1">
                      <a:lumMod val="50000"/>
                    </a:schemeClr>
                  </a:solidFill>
                  <a:latin typeface="Trebuchet MS"/>
                  <a:cs typeface="Trebuchet MS"/>
                </a:rPr>
                <a:t>More CI builds per day (10’s, 100’s, 1000’s)</a:t>
              </a:r>
            </a:p>
            <a:p>
              <a:pPr marL="0" lvl="1"/>
              <a:r>
                <a:rPr lang="en-US" sz="1100" dirty="0" smtClean="0">
                  <a:solidFill>
                    <a:schemeClr val="bg1">
                      <a:lumMod val="50000"/>
                    </a:schemeClr>
                  </a:solidFill>
                  <a:latin typeface="Trebuchet MS"/>
                  <a:cs typeface="Trebuchet MS"/>
                </a:rPr>
                <a:t>More LOC.</a:t>
              </a:r>
            </a:p>
            <a:p>
              <a:pPr marL="0" lvl="1"/>
              <a:r>
                <a:rPr lang="en-US" sz="1100" dirty="0" smtClean="0">
                  <a:solidFill>
                    <a:schemeClr val="bg1">
                      <a:lumMod val="50000"/>
                    </a:schemeClr>
                  </a:solidFill>
                  <a:latin typeface="Trebuchet MS"/>
                  <a:cs typeface="Trebuchet MS"/>
                </a:rPr>
                <a:t>More complexity.</a:t>
              </a:r>
            </a:p>
            <a:p>
              <a:pPr marL="0" lvl="1"/>
              <a:r>
                <a:rPr lang="en-US" sz="1100" dirty="0" smtClean="0">
                  <a:solidFill>
                    <a:schemeClr val="bg1">
                      <a:lumMod val="50000"/>
                    </a:schemeClr>
                  </a:solidFill>
                  <a:latin typeface="Trebuchet MS"/>
                  <a:cs typeface="Trebuchet MS"/>
                </a:rPr>
                <a:t>More dependencies.</a:t>
              </a:r>
            </a:p>
          </p:txBody>
        </p:sp>
        <p:sp>
          <p:nvSpPr>
            <p:cNvPr id="18" name="Rectangle 17"/>
            <p:cNvSpPr/>
            <p:nvPr/>
          </p:nvSpPr>
          <p:spPr>
            <a:xfrm>
              <a:off x="1061869" y="1436711"/>
              <a:ext cx="1217612" cy="292608"/>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b"/>
            <a:lstStyle/>
            <a:p>
              <a:r>
                <a:rPr lang="en-US" sz="1400" dirty="0" smtClean="0">
                  <a:latin typeface="Trebuchet MS"/>
                  <a:cs typeface="Trebuchet MS"/>
                </a:rPr>
                <a:t>Build</a:t>
              </a:r>
              <a:endParaRPr lang="en-US" sz="1400" dirty="0">
                <a:latin typeface="Trebuchet MS"/>
                <a:cs typeface="Trebuchet MS"/>
              </a:endParaRPr>
            </a:p>
          </p:txBody>
        </p:sp>
      </p:grpSp>
      <p:grpSp>
        <p:nvGrpSpPr>
          <p:cNvPr id="21" name="Group 20"/>
          <p:cNvGrpSpPr/>
          <p:nvPr/>
        </p:nvGrpSpPr>
        <p:grpSpPr>
          <a:xfrm>
            <a:off x="6423431" y="883805"/>
            <a:ext cx="2488260" cy="2048534"/>
            <a:chOff x="3885694" y="1436711"/>
            <a:chExt cx="2488260" cy="2048534"/>
          </a:xfrm>
        </p:grpSpPr>
        <p:cxnSp>
          <p:nvCxnSpPr>
            <p:cNvPr id="22" name="Straight Connector 21"/>
            <p:cNvCxnSpPr>
              <a:endCxn id="24" idx="1"/>
            </p:cNvCxnSpPr>
            <p:nvPr/>
          </p:nvCxnSpPr>
          <p:spPr>
            <a:xfrm rot="16200000" flipV="1">
              <a:off x="3654568" y="2236449"/>
              <a:ext cx="1316916" cy="10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08001" y="1751320"/>
              <a:ext cx="2065953" cy="938719"/>
            </a:xfrm>
            <a:prstGeom prst="rect">
              <a:avLst/>
            </a:prstGeom>
            <a:noFill/>
          </p:spPr>
          <p:txBody>
            <a:bodyPr wrap="square" rtlCol="0">
              <a:spAutoFit/>
            </a:bodyPr>
            <a:lstStyle/>
            <a:p>
              <a:pPr marL="0" lvl="1"/>
              <a:r>
                <a:rPr lang="en-US" sz="1100" dirty="0" smtClean="0">
                  <a:solidFill>
                    <a:schemeClr val="bg1">
                      <a:lumMod val="50000"/>
                    </a:schemeClr>
                  </a:solidFill>
                  <a:latin typeface="Trebuchet MS"/>
                  <a:cs typeface="Trebuchet MS"/>
                </a:rPr>
                <a:t>More releases.</a:t>
              </a:r>
            </a:p>
            <a:p>
              <a:pPr marL="0" lvl="1"/>
              <a:r>
                <a:rPr lang="en-US" sz="1100" dirty="0" smtClean="0">
                  <a:solidFill>
                    <a:schemeClr val="bg1">
                      <a:lumMod val="50000"/>
                    </a:schemeClr>
                  </a:solidFill>
                  <a:latin typeface="Trebuchet MS"/>
                  <a:cs typeface="Trebuchet MS"/>
                </a:rPr>
                <a:t>More environments.</a:t>
              </a:r>
            </a:p>
            <a:p>
              <a:pPr marL="0" lvl="1"/>
              <a:r>
                <a:rPr lang="en-US" sz="1100" dirty="0" smtClean="0">
                  <a:solidFill>
                    <a:schemeClr val="bg1">
                      <a:lumMod val="50000"/>
                    </a:schemeClr>
                  </a:solidFill>
                  <a:latin typeface="Trebuchet MS"/>
                  <a:cs typeface="Trebuchet MS"/>
                </a:rPr>
                <a:t>More checklists.</a:t>
              </a:r>
            </a:p>
            <a:p>
              <a:pPr marL="0" lvl="1"/>
              <a:r>
                <a:rPr lang="en-US" sz="1100" dirty="0" smtClean="0">
                  <a:solidFill>
                    <a:schemeClr val="bg1">
                      <a:lumMod val="50000"/>
                    </a:schemeClr>
                  </a:solidFill>
                  <a:latin typeface="Trebuchet MS"/>
                  <a:cs typeface="Trebuchet MS"/>
                </a:rPr>
                <a:t>More manual processes.</a:t>
              </a:r>
            </a:p>
            <a:p>
              <a:pPr marL="0" lvl="1"/>
              <a:r>
                <a:rPr lang="en-US" sz="1100" dirty="0" smtClean="0">
                  <a:solidFill>
                    <a:schemeClr val="bg1">
                      <a:lumMod val="50000"/>
                    </a:schemeClr>
                  </a:solidFill>
                  <a:latin typeface="Trebuchet MS"/>
                  <a:cs typeface="Trebuchet MS"/>
                </a:rPr>
                <a:t>More failed deployments.</a:t>
              </a:r>
            </a:p>
          </p:txBody>
        </p:sp>
        <p:sp>
          <p:nvSpPr>
            <p:cNvPr id="24" name="Rectangle 23"/>
            <p:cNvSpPr/>
            <p:nvPr/>
          </p:nvSpPr>
          <p:spPr>
            <a:xfrm>
              <a:off x="4308002" y="1436711"/>
              <a:ext cx="1217612" cy="292608"/>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b"/>
            <a:lstStyle/>
            <a:p>
              <a:r>
                <a:rPr lang="en-US" sz="1400" dirty="0" smtClean="0">
                  <a:latin typeface="Trebuchet MS"/>
                  <a:cs typeface="Trebuchet MS"/>
                </a:rPr>
                <a:t>Deploy</a:t>
              </a:r>
              <a:endParaRPr lang="en-US" sz="1400" dirty="0">
                <a:latin typeface="Trebuchet MS"/>
                <a:cs typeface="Trebuchet MS"/>
              </a:endParaRPr>
            </a:p>
          </p:txBody>
        </p:sp>
        <p:grpSp>
          <p:nvGrpSpPr>
            <p:cNvPr id="25" name="Group 24"/>
            <p:cNvGrpSpPr/>
            <p:nvPr/>
          </p:nvGrpSpPr>
          <p:grpSpPr>
            <a:xfrm>
              <a:off x="3885694" y="2854309"/>
              <a:ext cx="863432" cy="630936"/>
              <a:chOff x="732968" y="2428745"/>
              <a:chExt cx="863432" cy="630936"/>
            </a:xfrm>
          </p:grpSpPr>
          <p:sp>
            <p:nvSpPr>
              <p:cNvPr id="26" name="Oval 25"/>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600" dirty="0" smtClean="0">
                  <a:ln>
                    <a:solidFill>
                      <a:schemeClr val="tx2"/>
                    </a:solidFill>
                  </a:ln>
                  <a:latin typeface="Trebuchet MS"/>
                  <a:cs typeface="Trebuchet MS"/>
                </a:endParaRPr>
              </a:p>
            </p:txBody>
          </p:sp>
          <p:sp>
            <p:nvSpPr>
              <p:cNvPr id="27" name="TextBox 26"/>
              <p:cNvSpPr txBox="1"/>
              <p:nvPr/>
            </p:nvSpPr>
            <p:spPr>
              <a:xfrm>
                <a:off x="732968" y="2602439"/>
                <a:ext cx="863432" cy="253916"/>
              </a:xfrm>
              <a:prstGeom prst="rect">
                <a:avLst/>
              </a:prstGeom>
              <a:noFill/>
            </p:spPr>
            <p:txBody>
              <a:bodyPr wrap="square" rtlCol="0" anchor="ctr">
                <a:spAutoFit/>
              </a:bodyPr>
              <a:lstStyle/>
              <a:p>
                <a:pPr algn="ctr"/>
                <a:r>
                  <a:rPr lang="en-US" sz="1050" dirty="0" smtClean="0">
                    <a:solidFill>
                      <a:schemeClr val="bg1">
                        <a:lumMod val="50000"/>
                      </a:schemeClr>
                    </a:solidFill>
                    <a:latin typeface="Trebuchet MS"/>
                    <a:cs typeface="Trebuchet MS"/>
                  </a:rPr>
                  <a:t>weeks</a:t>
                </a:r>
              </a:p>
            </p:txBody>
          </p:sp>
        </p:grpSp>
      </p:grpSp>
      <p:grpSp>
        <p:nvGrpSpPr>
          <p:cNvPr id="28" name="Group 27"/>
          <p:cNvGrpSpPr/>
          <p:nvPr/>
        </p:nvGrpSpPr>
        <p:grpSpPr>
          <a:xfrm>
            <a:off x="3635134" y="885864"/>
            <a:ext cx="2063322" cy="2046475"/>
            <a:chOff x="2244680" y="1438770"/>
            <a:chExt cx="2063322" cy="2046475"/>
          </a:xfrm>
        </p:grpSpPr>
        <p:cxnSp>
          <p:nvCxnSpPr>
            <p:cNvPr id="29" name="Straight Connector 28"/>
            <p:cNvCxnSpPr>
              <a:endCxn id="31" idx="1"/>
            </p:cNvCxnSpPr>
            <p:nvPr/>
          </p:nvCxnSpPr>
          <p:spPr>
            <a:xfrm rot="16200000" flipV="1">
              <a:off x="2014648" y="2238508"/>
              <a:ext cx="1316916" cy="10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668082" y="1753379"/>
              <a:ext cx="1639920" cy="938719"/>
            </a:xfrm>
            <a:prstGeom prst="rect">
              <a:avLst/>
            </a:prstGeom>
            <a:noFill/>
          </p:spPr>
          <p:txBody>
            <a:bodyPr wrap="square" rtlCol="0">
              <a:spAutoFit/>
            </a:bodyPr>
            <a:lstStyle/>
            <a:p>
              <a:pPr marL="0" lvl="1"/>
              <a:r>
                <a:rPr lang="en-US" sz="1100" dirty="0" smtClean="0">
                  <a:solidFill>
                    <a:schemeClr val="bg1">
                      <a:lumMod val="50000"/>
                    </a:schemeClr>
                  </a:solidFill>
                  <a:latin typeface="Trebuchet MS"/>
                  <a:cs typeface="Trebuchet MS"/>
                </a:rPr>
                <a:t>More platforms. More versions.</a:t>
              </a:r>
              <a:br>
                <a:rPr lang="en-US" sz="1100" dirty="0" smtClean="0">
                  <a:solidFill>
                    <a:schemeClr val="bg1">
                      <a:lumMod val="50000"/>
                    </a:schemeClr>
                  </a:solidFill>
                  <a:latin typeface="Trebuchet MS"/>
                  <a:cs typeface="Trebuchet MS"/>
                </a:rPr>
              </a:br>
              <a:r>
                <a:rPr lang="en-US" sz="1100" dirty="0" smtClean="0">
                  <a:solidFill>
                    <a:schemeClr val="bg1">
                      <a:lumMod val="50000"/>
                    </a:schemeClr>
                  </a:solidFill>
                  <a:latin typeface="Trebuchet MS"/>
                  <a:cs typeface="Trebuchet MS"/>
                </a:rPr>
                <a:t>More systems.</a:t>
              </a:r>
            </a:p>
            <a:p>
              <a:pPr marL="0" lvl="1"/>
              <a:r>
                <a:rPr lang="en-US" sz="1100" dirty="0" smtClean="0">
                  <a:solidFill>
                    <a:schemeClr val="bg1">
                      <a:lumMod val="50000"/>
                    </a:schemeClr>
                  </a:solidFill>
                  <a:latin typeface="Trebuchet MS"/>
                  <a:cs typeface="Trebuchet MS"/>
                </a:rPr>
                <a:t>More test cases.</a:t>
              </a:r>
              <a:br>
                <a:rPr lang="en-US" sz="1100" dirty="0" smtClean="0">
                  <a:solidFill>
                    <a:schemeClr val="bg1">
                      <a:lumMod val="50000"/>
                    </a:schemeClr>
                  </a:solidFill>
                  <a:latin typeface="Trebuchet MS"/>
                  <a:cs typeface="Trebuchet MS"/>
                </a:rPr>
              </a:br>
              <a:r>
                <a:rPr lang="en-US" sz="1100" dirty="0" smtClean="0">
                  <a:solidFill>
                    <a:schemeClr val="bg1">
                      <a:lumMod val="50000"/>
                    </a:schemeClr>
                  </a:solidFill>
                  <a:latin typeface="Trebuchet MS"/>
                  <a:cs typeface="Trebuchet MS"/>
                </a:rPr>
                <a:t>More frequency. </a:t>
              </a:r>
              <a:endParaRPr lang="en-US" sz="1100" dirty="0">
                <a:solidFill>
                  <a:schemeClr val="bg1">
                    <a:lumMod val="50000"/>
                  </a:schemeClr>
                </a:solidFill>
                <a:latin typeface="Trebuchet MS"/>
                <a:cs typeface="Trebuchet MS"/>
              </a:endParaRPr>
            </a:p>
          </p:txBody>
        </p:sp>
        <p:sp>
          <p:nvSpPr>
            <p:cNvPr id="31" name="Rectangle 30"/>
            <p:cNvSpPr/>
            <p:nvPr/>
          </p:nvSpPr>
          <p:spPr>
            <a:xfrm>
              <a:off x="2668082" y="1438770"/>
              <a:ext cx="1217612" cy="292608"/>
            </a:xfrm>
            <a:prstGeom prst="rect">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b"/>
            <a:lstStyle/>
            <a:p>
              <a:r>
                <a:rPr lang="en-US" sz="1400" dirty="0" smtClean="0">
                  <a:latin typeface="Trebuchet MS"/>
                  <a:cs typeface="Trebuchet MS"/>
                </a:rPr>
                <a:t>QA/Test</a:t>
              </a:r>
              <a:endParaRPr lang="en-US" sz="1400" dirty="0">
                <a:latin typeface="Trebuchet MS"/>
                <a:cs typeface="Trebuchet MS"/>
              </a:endParaRPr>
            </a:p>
          </p:txBody>
        </p:sp>
        <p:grpSp>
          <p:nvGrpSpPr>
            <p:cNvPr id="32" name="Group 31"/>
            <p:cNvGrpSpPr/>
            <p:nvPr/>
          </p:nvGrpSpPr>
          <p:grpSpPr>
            <a:xfrm>
              <a:off x="2244680" y="2854309"/>
              <a:ext cx="863432" cy="630936"/>
              <a:chOff x="732968" y="2428745"/>
              <a:chExt cx="863432" cy="630936"/>
            </a:xfrm>
          </p:grpSpPr>
          <p:sp>
            <p:nvSpPr>
              <p:cNvPr id="33" name="Oval 32"/>
              <p:cNvSpPr>
                <a:spLocks noChangeAspect="1"/>
              </p:cNvSpPr>
              <p:nvPr/>
            </p:nvSpPr>
            <p:spPr>
              <a:xfrm>
                <a:off x="849383" y="2428745"/>
                <a:ext cx="630600" cy="630936"/>
              </a:xfrm>
              <a:prstGeom prst="ellipse">
                <a:avLst/>
              </a:prstGeom>
              <a:solidFill>
                <a:schemeClr val="bg1"/>
              </a:solidFill>
              <a:ln w="38100" cap="flat" cmpd="sng" algn="ctr">
                <a:solidFill>
                  <a:srgbClr val="66A1C7"/>
                </a:solidFill>
                <a:prstDash val="solid"/>
                <a:round/>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600" dirty="0" smtClean="0">
                  <a:ln>
                    <a:solidFill>
                      <a:schemeClr val="tx2"/>
                    </a:solidFill>
                  </a:ln>
                  <a:latin typeface="Trebuchet MS"/>
                  <a:cs typeface="Trebuchet MS"/>
                </a:endParaRPr>
              </a:p>
            </p:txBody>
          </p:sp>
          <p:sp>
            <p:nvSpPr>
              <p:cNvPr id="34" name="TextBox 33"/>
              <p:cNvSpPr txBox="1"/>
              <p:nvPr/>
            </p:nvSpPr>
            <p:spPr>
              <a:xfrm>
                <a:off x="732968" y="2602439"/>
                <a:ext cx="863432" cy="253916"/>
              </a:xfrm>
              <a:prstGeom prst="rect">
                <a:avLst/>
              </a:prstGeom>
              <a:noFill/>
            </p:spPr>
            <p:txBody>
              <a:bodyPr wrap="square" rtlCol="0" anchor="ctr">
                <a:spAutoFit/>
              </a:bodyPr>
              <a:lstStyle/>
              <a:p>
                <a:pPr algn="ctr"/>
                <a:r>
                  <a:rPr lang="en-US" sz="1050" dirty="0" smtClean="0">
                    <a:solidFill>
                      <a:schemeClr val="bg1">
                        <a:lumMod val="50000"/>
                      </a:schemeClr>
                    </a:solidFill>
                    <a:latin typeface="Trebuchet MS"/>
                    <a:cs typeface="Trebuchet MS"/>
                  </a:rPr>
                  <a:t>days</a:t>
                </a:r>
              </a:p>
            </p:txBody>
          </p:sp>
        </p:grpSp>
      </p:grpSp>
      <p:grpSp>
        <p:nvGrpSpPr>
          <p:cNvPr id="35" name="Group 34"/>
          <p:cNvGrpSpPr>
            <a:grpSpLocks noChangeAspect="1"/>
          </p:cNvGrpSpPr>
          <p:nvPr/>
        </p:nvGrpSpPr>
        <p:grpSpPr>
          <a:xfrm>
            <a:off x="1458379" y="3110393"/>
            <a:ext cx="2923770" cy="1731664"/>
            <a:chOff x="368301" y="2152084"/>
            <a:chExt cx="3136900" cy="2592636"/>
          </a:xfrm>
        </p:grpSpPr>
        <p:sp>
          <p:nvSpPr>
            <p:cNvPr id="36" name="Rectangle 35"/>
            <p:cNvSpPr/>
            <p:nvPr/>
          </p:nvSpPr>
          <p:spPr>
            <a:xfrm>
              <a:off x="368301" y="2152084"/>
              <a:ext cx="3136900" cy="2592636"/>
            </a:xfrm>
            <a:prstGeom prst="rect">
              <a:avLst/>
            </a:prstGeom>
            <a:solidFill>
              <a:srgbClr val="6DAA40"/>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solidFill>
                  <a:schemeClr val="bg1"/>
                </a:solidFill>
                <a:latin typeface="Trebuchet MS"/>
                <a:cs typeface="Trebuchet MS"/>
              </a:endParaRPr>
            </a:p>
          </p:txBody>
        </p:sp>
        <p:sp>
          <p:nvSpPr>
            <p:cNvPr id="37" name="Rectangle 36"/>
            <p:cNvSpPr/>
            <p:nvPr/>
          </p:nvSpPr>
          <p:spPr>
            <a:xfrm>
              <a:off x="368301" y="2152084"/>
              <a:ext cx="3136900" cy="2062085"/>
            </a:xfrm>
            <a:prstGeom prst="rect">
              <a:avLst/>
            </a:prstGeom>
          </p:spPr>
          <p:txBody>
            <a:bodyPr wrap="square">
              <a:spAutoFit/>
            </a:bodyPr>
            <a:lstStyle/>
            <a:p>
              <a:pPr algn="ctr"/>
              <a:endParaRPr lang="en-US" sz="1400" b="1" dirty="0">
                <a:solidFill>
                  <a:schemeClr val="bg1"/>
                </a:solidFill>
                <a:latin typeface="Trebuchet MS"/>
                <a:cs typeface="Trebuchet MS"/>
              </a:endParaRPr>
            </a:p>
            <a:p>
              <a:pPr algn="ctr"/>
              <a:r>
                <a:rPr lang="en-US" sz="1400" b="1" dirty="0" smtClean="0">
                  <a:solidFill>
                    <a:schemeClr val="bg1"/>
                  </a:solidFill>
                  <a:latin typeface="Trebuchet MS"/>
                  <a:cs typeface="Trebuchet MS"/>
                </a:rPr>
                <a:t>ElectricAccelerator</a:t>
              </a:r>
            </a:p>
            <a:p>
              <a:pPr algn="ctr"/>
              <a:r>
                <a:rPr lang="en-US" sz="1050" dirty="0" smtClean="0">
                  <a:solidFill>
                    <a:schemeClr val="bg1"/>
                  </a:solidFill>
                  <a:latin typeface="Trebuchet MS"/>
                  <a:cs typeface="Trebuchet MS"/>
                </a:rPr>
                <a:t>Build and Test Acceleration that Scales</a:t>
              </a:r>
            </a:p>
            <a:p>
              <a:pPr algn="ctr"/>
              <a:endParaRPr lang="en-US" sz="900" dirty="0" smtClean="0">
                <a:solidFill>
                  <a:schemeClr val="bg1"/>
                </a:solidFill>
                <a:latin typeface="Trebuchet MS"/>
                <a:cs typeface="Trebuchet MS"/>
              </a:endParaRPr>
            </a:p>
            <a:p>
              <a:pPr algn="ctr"/>
              <a:endParaRPr lang="en-US" sz="900" dirty="0" smtClean="0">
                <a:solidFill>
                  <a:schemeClr val="bg1"/>
                </a:solidFill>
                <a:latin typeface="Trebuchet MS"/>
                <a:cs typeface="Trebuchet MS"/>
              </a:endParaRPr>
            </a:p>
            <a:p>
              <a:pPr algn="ctr"/>
              <a:r>
                <a:rPr lang="en-US" sz="900" dirty="0" smtClean="0">
                  <a:solidFill>
                    <a:schemeClr val="bg1"/>
                  </a:solidFill>
                  <a:latin typeface="Trebuchet MS"/>
                  <a:cs typeface="Trebuchet MS"/>
                </a:rPr>
                <a:t>Supercharged builds and tests.</a:t>
              </a:r>
            </a:p>
            <a:p>
              <a:pPr algn="ctr"/>
              <a:r>
                <a:rPr lang="en-US" sz="900" dirty="0" smtClean="0">
                  <a:solidFill>
                    <a:schemeClr val="bg1"/>
                  </a:solidFill>
                  <a:latin typeface="Trebuchet MS"/>
                  <a:cs typeface="Trebuchet MS"/>
                </a:rPr>
                <a:t>Better infrastructure utilization.</a:t>
              </a:r>
              <a:br>
                <a:rPr lang="en-US" sz="900" dirty="0" smtClean="0">
                  <a:solidFill>
                    <a:schemeClr val="bg1"/>
                  </a:solidFill>
                  <a:latin typeface="Trebuchet MS"/>
                  <a:cs typeface="Trebuchet MS"/>
                </a:rPr>
              </a:br>
              <a:r>
                <a:rPr lang="en-US" sz="900" dirty="0" smtClean="0">
                  <a:solidFill>
                    <a:schemeClr val="bg1"/>
                  </a:solidFill>
                  <a:latin typeface="Trebuchet MS"/>
                  <a:cs typeface="Trebuchet MS"/>
                </a:rPr>
                <a:t>No </a:t>
              </a:r>
              <a:r>
                <a:rPr lang="en-US" sz="900" dirty="0">
                  <a:solidFill>
                    <a:schemeClr val="bg1"/>
                  </a:solidFill>
                  <a:latin typeface="Trebuchet MS"/>
                  <a:cs typeface="Trebuchet MS"/>
                </a:rPr>
                <a:t>more broken builds</a:t>
              </a:r>
              <a:r>
                <a:rPr lang="en-US" sz="900" dirty="0" smtClean="0">
                  <a:solidFill>
                    <a:schemeClr val="bg1"/>
                  </a:solidFill>
                  <a:latin typeface="Trebuchet MS"/>
                  <a:cs typeface="Trebuchet MS"/>
                </a:rPr>
                <a:t>. </a:t>
              </a:r>
              <a:endParaRPr lang="en-US" sz="900" dirty="0">
                <a:solidFill>
                  <a:schemeClr val="bg1"/>
                </a:solidFill>
                <a:latin typeface="Trebuchet MS"/>
                <a:cs typeface="Trebuchet MS"/>
              </a:endParaRPr>
            </a:p>
          </p:txBody>
        </p:sp>
      </p:grpSp>
      <p:grpSp>
        <p:nvGrpSpPr>
          <p:cNvPr id="38" name="Group 37"/>
          <p:cNvGrpSpPr>
            <a:grpSpLocks noChangeAspect="1"/>
          </p:cNvGrpSpPr>
          <p:nvPr/>
        </p:nvGrpSpPr>
        <p:grpSpPr>
          <a:xfrm>
            <a:off x="4750601" y="3117032"/>
            <a:ext cx="2927373" cy="1733800"/>
            <a:chOff x="3660719" y="2158043"/>
            <a:chExt cx="3136900" cy="2592636"/>
          </a:xfrm>
        </p:grpSpPr>
        <p:sp>
          <p:nvSpPr>
            <p:cNvPr id="39" name="Rectangle 38"/>
            <p:cNvSpPr>
              <a:spLocks noChangeAspect="1"/>
            </p:cNvSpPr>
            <p:nvPr/>
          </p:nvSpPr>
          <p:spPr>
            <a:xfrm>
              <a:off x="3660719" y="2158043"/>
              <a:ext cx="3136900" cy="2592636"/>
            </a:xfrm>
            <a:prstGeom prst="rect">
              <a:avLst/>
            </a:prstGeom>
            <a:solidFill>
              <a:srgbClr val="66A1C7"/>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dirty="0">
                <a:solidFill>
                  <a:schemeClr val="bg1"/>
                </a:solidFill>
                <a:latin typeface="Trebuchet MS"/>
                <a:cs typeface="Trebuchet MS"/>
              </a:endParaRPr>
            </a:p>
          </p:txBody>
        </p:sp>
        <p:sp>
          <p:nvSpPr>
            <p:cNvPr id="40" name="Rectangle 39"/>
            <p:cNvSpPr/>
            <p:nvPr/>
          </p:nvSpPr>
          <p:spPr>
            <a:xfrm>
              <a:off x="3660719" y="2158043"/>
              <a:ext cx="3136900" cy="2059544"/>
            </a:xfrm>
            <a:prstGeom prst="rect">
              <a:avLst/>
            </a:prstGeom>
          </p:spPr>
          <p:txBody>
            <a:bodyPr wrap="square">
              <a:spAutoFit/>
            </a:bodyPr>
            <a:lstStyle/>
            <a:p>
              <a:pPr algn="ctr"/>
              <a:endParaRPr lang="en-US" sz="1400" b="1" dirty="0">
                <a:solidFill>
                  <a:srgbClr val="FFFFFF"/>
                </a:solidFill>
                <a:latin typeface="Trebuchet MS"/>
                <a:cs typeface="Trebuchet MS"/>
              </a:endParaRPr>
            </a:p>
            <a:p>
              <a:pPr algn="ctr"/>
              <a:r>
                <a:rPr lang="en-US" sz="1400" b="1" dirty="0" smtClean="0">
                  <a:solidFill>
                    <a:srgbClr val="FFFFFF"/>
                  </a:solidFill>
                  <a:latin typeface="Trebuchet MS"/>
                  <a:cs typeface="Trebuchet MS"/>
                </a:rPr>
                <a:t>ElectricFlow</a:t>
              </a:r>
            </a:p>
            <a:p>
              <a:pPr algn="ctr"/>
              <a:r>
                <a:rPr lang="en-US" sz="1050" dirty="0" smtClean="0">
                  <a:solidFill>
                    <a:srgbClr val="FFFFFF"/>
                  </a:solidFill>
                  <a:latin typeface="Trebuchet MS"/>
                  <a:cs typeface="Trebuchet MS"/>
                </a:rPr>
                <a:t>Continuous Delivery that Scales</a:t>
              </a:r>
            </a:p>
            <a:p>
              <a:pPr algn="ctr"/>
              <a:endParaRPr lang="en-US" sz="900" dirty="0" smtClean="0">
                <a:solidFill>
                  <a:srgbClr val="FFFFFF"/>
                </a:solidFill>
                <a:latin typeface="Trebuchet MS"/>
                <a:cs typeface="Trebuchet MS"/>
              </a:endParaRPr>
            </a:p>
            <a:p>
              <a:pPr algn="ctr"/>
              <a:endParaRPr lang="en-US" sz="900" dirty="0" smtClean="0">
                <a:solidFill>
                  <a:srgbClr val="FFFFFF"/>
                </a:solidFill>
                <a:latin typeface="Trebuchet MS"/>
                <a:cs typeface="Trebuchet MS"/>
              </a:endParaRPr>
            </a:p>
            <a:p>
              <a:pPr algn="ctr"/>
              <a:r>
                <a:rPr lang="en-US" sz="900" dirty="0" smtClean="0">
                  <a:solidFill>
                    <a:srgbClr val="FFFFFF"/>
                  </a:solidFill>
                  <a:latin typeface="Trebuchet MS"/>
                  <a:cs typeface="Trebuchet MS"/>
                </a:rPr>
                <a:t>End-to-end pipeline automation and governance to help you </a:t>
              </a:r>
              <a:r>
                <a:rPr lang="en-US" sz="900" b="1" dirty="0" smtClean="0">
                  <a:solidFill>
                    <a:srgbClr val="FFFFFF"/>
                  </a:solidFill>
                  <a:latin typeface="Trebuchet MS"/>
                  <a:cs typeface="Trebuchet MS"/>
                </a:rPr>
                <a:t>build</a:t>
              </a:r>
              <a:r>
                <a:rPr lang="en-US" sz="900" dirty="0" smtClean="0">
                  <a:solidFill>
                    <a:srgbClr val="FFFFFF"/>
                  </a:solidFill>
                  <a:latin typeface="Trebuchet MS"/>
                  <a:cs typeface="Trebuchet MS"/>
                </a:rPr>
                <a:t>, </a:t>
              </a:r>
              <a:r>
                <a:rPr lang="en-US" sz="900" b="1" dirty="0" smtClean="0">
                  <a:solidFill>
                    <a:srgbClr val="FFFFFF"/>
                  </a:solidFill>
                  <a:latin typeface="Trebuchet MS"/>
                  <a:cs typeface="Trebuchet MS"/>
                </a:rPr>
                <a:t>test </a:t>
              </a:r>
              <a:r>
                <a:rPr lang="en-US" sz="900" dirty="0" smtClean="0">
                  <a:solidFill>
                    <a:srgbClr val="FFFFFF"/>
                  </a:solidFill>
                  <a:latin typeface="Trebuchet MS"/>
                  <a:cs typeface="Trebuchet MS"/>
                </a:rPr>
                <a:t>and </a:t>
              </a:r>
              <a:r>
                <a:rPr lang="en-US" sz="900" b="1" dirty="0" smtClean="0">
                  <a:solidFill>
                    <a:srgbClr val="FFFFFF"/>
                  </a:solidFill>
                  <a:latin typeface="Trebuchet MS"/>
                  <a:cs typeface="Trebuchet MS"/>
                </a:rPr>
                <a:t>deploy </a:t>
              </a:r>
              <a:r>
                <a:rPr lang="en-US" sz="900" dirty="0" smtClean="0">
                  <a:solidFill>
                    <a:srgbClr val="FFFFFF"/>
                  </a:solidFill>
                  <a:latin typeface="Trebuchet MS"/>
                  <a:cs typeface="Trebuchet MS"/>
                </a:rPr>
                <a:t>at scale. Integrate (and track) everything.</a:t>
              </a:r>
              <a:endParaRPr lang="en-US" sz="900" dirty="0">
                <a:solidFill>
                  <a:srgbClr val="FFFFFF"/>
                </a:solidFill>
                <a:latin typeface="Trebuchet MS"/>
                <a:cs typeface="Trebuchet MS"/>
              </a:endParaRPr>
            </a:p>
          </p:txBody>
        </p:sp>
      </p:grpSp>
      <p:sp>
        <p:nvSpPr>
          <p:cNvPr id="41" name="Rounded Rectangle 40"/>
          <p:cNvSpPr/>
          <p:nvPr/>
        </p:nvSpPr>
        <p:spPr>
          <a:xfrm>
            <a:off x="382605" y="2275978"/>
            <a:ext cx="5898631" cy="685800"/>
          </a:xfrm>
          <a:prstGeom prst="roundRect">
            <a:avLst>
              <a:gd name="adj" fmla="val 50000"/>
            </a:avLst>
          </a:prstGeom>
          <a:solidFill>
            <a:schemeClr val="bg2">
              <a:alpha val="91000"/>
            </a:schemeClr>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solidFill>
                <a:schemeClr val="bg1"/>
              </a:solidFill>
              <a:latin typeface="Trebuchet MS"/>
              <a:cs typeface="Trebuchet MS"/>
            </a:endParaRPr>
          </a:p>
        </p:txBody>
      </p:sp>
      <p:sp>
        <p:nvSpPr>
          <p:cNvPr id="42" name="Rounded Rectangle 41"/>
          <p:cNvSpPr/>
          <p:nvPr/>
        </p:nvSpPr>
        <p:spPr>
          <a:xfrm>
            <a:off x="6243881" y="2275978"/>
            <a:ext cx="2255521" cy="685800"/>
          </a:xfrm>
          <a:prstGeom prst="roundRect">
            <a:avLst>
              <a:gd name="adj" fmla="val 50000"/>
            </a:avLst>
          </a:prstGeom>
          <a:solidFill>
            <a:srgbClr val="800000">
              <a:alpha val="91000"/>
            </a:srgbClr>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solidFill>
                <a:schemeClr val="bg1"/>
              </a:solidFill>
              <a:latin typeface="Trebuchet MS"/>
              <a:cs typeface="Trebuchet MS"/>
            </a:endParaRPr>
          </a:p>
        </p:txBody>
      </p:sp>
      <p:sp>
        <p:nvSpPr>
          <p:cNvPr id="43" name="Rectangle 42"/>
          <p:cNvSpPr/>
          <p:nvPr/>
        </p:nvSpPr>
        <p:spPr>
          <a:xfrm>
            <a:off x="6580405" y="2465718"/>
            <a:ext cx="1573103" cy="246221"/>
          </a:xfrm>
          <a:prstGeom prst="rect">
            <a:avLst/>
          </a:prstGeom>
        </p:spPr>
        <p:txBody>
          <a:bodyPr wrap="none">
            <a:spAutoFit/>
          </a:bodyPr>
          <a:lstStyle/>
          <a:p>
            <a:pPr algn="ctr"/>
            <a:r>
              <a:rPr lang="en-US" sz="1000" b="1" dirty="0" smtClean="0">
                <a:solidFill>
                  <a:schemeClr val="bg1"/>
                </a:solidFill>
                <a:effectLst>
                  <a:outerShdw blurRad="123825" dist="38100" dir="2700000" algn="tl" rotWithShape="0">
                    <a:srgbClr val="000000">
                      <a:alpha val="43000"/>
                    </a:srgbClr>
                  </a:outerShdw>
                </a:effectLst>
                <a:latin typeface="Trebuchet MS"/>
                <a:cs typeface="Trebuchet MS"/>
              </a:rPr>
              <a:t>Shrink your cycle time!</a:t>
            </a:r>
            <a:endParaRPr lang="en-US" sz="1000" b="1" dirty="0">
              <a:solidFill>
                <a:schemeClr val="bg1"/>
              </a:solidFill>
              <a:effectLst>
                <a:outerShdw blurRad="123825" dist="38100" dir="2700000" algn="tl" rotWithShape="0">
                  <a:srgbClr val="000000">
                    <a:alpha val="43000"/>
                  </a:srgbClr>
                </a:outerShdw>
              </a:effectLst>
              <a:latin typeface="Trebuchet MS"/>
              <a:cs typeface="Trebuchet MS"/>
            </a:endParaRPr>
          </a:p>
        </p:txBody>
      </p:sp>
      <p:sp>
        <p:nvSpPr>
          <p:cNvPr id="44" name="Rectangle 43"/>
          <p:cNvSpPr/>
          <p:nvPr/>
        </p:nvSpPr>
        <p:spPr>
          <a:xfrm>
            <a:off x="3222133" y="2465718"/>
            <a:ext cx="945121" cy="246221"/>
          </a:xfrm>
          <a:prstGeom prst="rect">
            <a:avLst/>
          </a:prstGeom>
        </p:spPr>
        <p:txBody>
          <a:bodyPr wrap="none">
            <a:spAutoFit/>
          </a:bodyPr>
          <a:lstStyle/>
          <a:p>
            <a:pPr algn="ctr"/>
            <a:r>
              <a:rPr lang="en-US" sz="1000" b="1" dirty="0" smtClean="0">
                <a:solidFill>
                  <a:schemeClr val="bg1"/>
                </a:solidFill>
                <a:effectLst>
                  <a:outerShdw blurRad="123825" dist="38100" dir="2700000" algn="tl" rotWithShape="0">
                    <a:srgbClr val="000000">
                      <a:alpha val="43000"/>
                    </a:srgbClr>
                  </a:outerShdw>
                </a:effectLst>
                <a:latin typeface="Trebuchet MS"/>
                <a:cs typeface="Trebuchet MS"/>
              </a:rPr>
              <a:t>ElectricFlow</a:t>
            </a:r>
            <a:endParaRPr lang="en-US" sz="1000" b="1" dirty="0">
              <a:solidFill>
                <a:schemeClr val="bg1"/>
              </a:solidFill>
              <a:effectLst>
                <a:outerShdw blurRad="123825" dist="38100" dir="2700000" algn="tl" rotWithShape="0">
                  <a:srgbClr val="000000">
                    <a:alpha val="43000"/>
                  </a:srgbClr>
                </a:outerShdw>
              </a:effectLst>
              <a:latin typeface="Trebuchet MS"/>
              <a:cs typeface="Trebuchet MS"/>
            </a:endParaRPr>
          </a:p>
        </p:txBody>
      </p:sp>
      <p:sp>
        <p:nvSpPr>
          <p:cNvPr id="45" name="Rounded Rectangle 44"/>
          <p:cNvSpPr/>
          <p:nvPr/>
        </p:nvSpPr>
        <p:spPr>
          <a:xfrm>
            <a:off x="624980" y="2208252"/>
            <a:ext cx="2410573" cy="804326"/>
          </a:xfrm>
          <a:prstGeom prst="roundRect">
            <a:avLst>
              <a:gd name="adj" fmla="val 50000"/>
            </a:avLst>
          </a:prstGeom>
          <a:solidFill>
            <a:srgbClr val="6DAA40">
              <a:alpha val="92000"/>
            </a:srgbClr>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lgn="ctr">
              <a:spcAft>
                <a:spcPts val="1200"/>
              </a:spcAft>
            </a:pPr>
            <a:endParaRPr lang="en-US" sz="2000">
              <a:solidFill>
                <a:schemeClr val="bg1"/>
              </a:solidFill>
              <a:latin typeface="Trebuchet MS"/>
              <a:cs typeface="Trebuchet MS"/>
            </a:endParaRPr>
          </a:p>
        </p:txBody>
      </p:sp>
      <p:sp>
        <p:nvSpPr>
          <p:cNvPr id="46" name="Rectangle 45"/>
          <p:cNvSpPr/>
          <p:nvPr/>
        </p:nvSpPr>
        <p:spPr>
          <a:xfrm>
            <a:off x="1121840" y="2465718"/>
            <a:ext cx="1377300" cy="246221"/>
          </a:xfrm>
          <a:prstGeom prst="rect">
            <a:avLst/>
          </a:prstGeom>
        </p:spPr>
        <p:txBody>
          <a:bodyPr wrap="none">
            <a:spAutoFit/>
          </a:bodyPr>
          <a:lstStyle/>
          <a:p>
            <a:pPr algn="ctr"/>
            <a:r>
              <a:rPr lang="en-US" sz="1000" b="1" dirty="0" smtClean="0">
                <a:solidFill>
                  <a:schemeClr val="bg1"/>
                </a:solidFill>
                <a:effectLst>
                  <a:outerShdw blurRad="123825" dist="38100" dir="2700000" algn="tl" rotWithShape="0">
                    <a:srgbClr val="000000">
                      <a:alpha val="43000"/>
                    </a:srgbClr>
                  </a:outerShdw>
                </a:effectLst>
                <a:latin typeface="Trebuchet MS"/>
                <a:cs typeface="Trebuchet MS"/>
              </a:rPr>
              <a:t>ElectricAccelerator</a:t>
            </a:r>
            <a:endParaRPr lang="en-US" sz="1000" b="1" dirty="0">
              <a:solidFill>
                <a:schemeClr val="bg1"/>
              </a:solidFill>
              <a:effectLst>
                <a:outerShdw blurRad="123825" dist="38100" dir="2700000" algn="tl" rotWithShape="0">
                  <a:srgbClr val="000000">
                    <a:alpha val="43000"/>
                  </a:srgbClr>
                </a:outerShdw>
              </a:effectLst>
              <a:latin typeface="Trebuchet MS"/>
              <a:cs typeface="Trebuchet MS"/>
            </a:endParaRPr>
          </a:p>
        </p:txBody>
      </p:sp>
    </p:spTree>
    <p:extLst>
      <p:ext uri="{BB962C8B-B14F-4D97-AF65-F5344CB8AC3E}">
        <p14:creationId xmlns:p14="http://schemas.microsoft.com/office/powerpoint/2010/main" val="7845572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par>
                                <p:cTn id="8" presetID="37"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0"/>
                                        <p:tgtEl>
                                          <p:spTgt spid="35"/>
                                        </p:tgtEl>
                                      </p:cBhvr>
                                    </p:animEffect>
                                    <p:anim calcmode="lin" valueType="num">
                                      <p:cBhvr>
                                        <p:cTn id="11" dur="1000" fill="hold"/>
                                        <p:tgtEl>
                                          <p:spTgt spid="35"/>
                                        </p:tgtEl>
                                        <p:attrNameLst>
                                          <p:attrName>ppt_x</p:attrName>
                                        </p:attrNameLst>
                                      </p:cBhvr>
                                      <p:tavLst>
                                        <p:tav tm="0">
                                          <p:val>
                                            <p:strVal val="#ppt_x"/>
                                          </p:val>
                                        </p:tav>
                                        <p:tav tm="100000">
                                          <p:val>
                                            <p:strVal val="#ppt_x"/>
                                          </p:val>
                                        </p:tav>
                                      </p:tavLst>
                                    </p:anim>
                                    <p:anim calcmode="lin" valueType="num">
                                      <p:cBhvr>
                                        <p:cTn id="12" dur="900" decel="100000" fill="hold"/>
                                        <p:tgtEl>
                                          <p:spTgt spid="35"/>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42" presetClass="path" presetSubtype="0" accel="50000" decel="50000" fill="hold" nodeType="withEffect">
                                  <p:stCondLst>
                                    <p:cond delay="0"/>
                                  </p:stCondLst>
                                  <p:childTnLst>
                                    <p:animMotion origin="layout" path="M 1.11111E-6 -4.88573E-6 L -0.05712 0.00278 " pathEditMode="relative" rAng="0" ptsTypes="AA">
                                      <p:cBhvr>
                                        <p:cTn id="18" dur="2000" fill="hold"/>
                                        <p:tgtEl>
                                          <p:spTgt spid="11"/>
                                        </p:tgtEl>
                                        <p:attrNameLst>
                                          <p:attrName>ppt_x</p:attrName>
                                          <p:attrName>ppt_y</p:attrName>
                                        </p:attrNameLst>
                                      </p:cBhvr>
                                      <p:rCtr x="-2865" y="124"/>
                                    </p:animMotion>
                                  </p:childTnLst>
                                </p:cTn>
                              </p:par>
                              <p:par>
                                <p:cTn id="19" presetID="42" presetClass="path" presetSubtype="0" accel="50000" decel="50000" fill="hold" nodeType="withEffect">
                                  <p:stCondLst>
                                    <p:cond delay="300"/>
                                  </p:stCondLst>
                                  <p:childTnLst>
                                    <p:animMotion origin="layout" path="M -4.16667E-6 -3.21186E-6 L -0.12465 0.00031 " pathEditMode="relative" rAng="0" ptsTypes="AA">
                                      <p:cBhvr>
                                        <p:cTn id="20" dur="2000" fill="hold"/>
                                        <p:tgtEl>
                                          <p:spTgt spid="28"/>
                                        </p:tgtEl>
                                        <p:attrNameLst>
                                          <p:attrName>ppt_x</p:attrName>
                                          <p:attrName>ppt_y</p:attrName>
                                        </p:attrNameLst>
                                      </p:cBhvr>
                                      <p:rCtr x="-6233" y="0"/>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par>
                                <p:cTn id="26" presetID="42" presetClass="path" presetSubtype="0" accel="50000" decel="50000" fill="hold" nodeType="withEffect">
                                  <p:stCondLst>
                                    <p:cond delay="500"/>
                                  </p:stCondLst>
                                  <p:childTnLst>
                                    <p:animMotion origin="layout" path="M 8.33333E-7 -3.21186E-6 L -0.21181 0.00062 " pathEditMode="relative" rAng="0" ptsTypes="AA">
                                      <p:cBhvr>
                                        <p:cTn id="27" dur="2000" fill="hold"/>
                                        <p:tgtEl>
                                          <p:spTgt spid="21"/>
                                        </p:tgtEl>
                                        <p:attrNameLst>
                                          <p:attrName>ppt_x</p:attrName>
                                          <p:attrName>ppt_y</p:attrName>
                                        </p:attrNameLst>
                                      </p:cBhvr>
                                      <p:rCtr x="-10590" y="31"/>
                                    </p:animMotion>
                                  </p:childTnLst>
                                </p:cTn>
                              </p:par>
                              <p:par>
                                <p:cTn id="28" presetID="37"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1000"/>
                                        <p:tgtEl>
                                          <p:spTgt spid="38"/>
                                        </p:tgtEl>
                                      </p:cBhvr>
                                    </p:animEffect>
                                    <p:anim calcmode="lin" valueType="num">
                                      <p:cBhvr>
                                        <p:cTn id="31" dur="1000" fill="hold"/>
                                        <p:tgtEl>
                                          <p:spTgt spid="38"/>
                                        </p:tgtEl>
                                        <p:attrNameLst>
                                          <p:attrName>ppt_x</p:attrName>
                                        </p:attrNameLst>
                                      </p:cBhvr>
                                      <p:tavLst>
                                        <p:tav tm="0">
                                          <p:val>
                                            <p:strVal val="#ppt_x"/>
                                          </p:val>
                                        </p:tav>
                                        <p:tav tm="100000">
                                          <p:val>
                                            <p:strVal val="#ppt_x"/>
                                          </p:val>
                                        </p:tav>
                                      </p:tavLst>
                                    </p:anim>
                                    <p:anim calcmode="lin" valueType="num">
                                      <p:cBhvr>
                                        <p:cTn id="32" dur="900" decel="100000" fill="hold"/>
                                        <p:tgtEl>
                                          <p:spTgt spid="38"/>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right)">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p:bldP spid="44" grpId="0"/>
      <p:bldP spid="45"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ElectricAccelerator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28340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Build/Test: The Tip of the Agile Spear</a:t>
            </a:r>
            <a:endParaRPr lang="en-US" dirty="0">
              <a:latin typeface="Trebuchet MS"/>
              <a:cs typeface="Trebuchet MS"/>
            </a:endParaRPr>
          </a:p>
        </p:txBody>
      </p:sp>
      <p:sp>
        <p:nvSpPr>
          <p:cNvPr id="4"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smtClean="0">
                <a:latin typeface="Trebuchet MS"/>
                <a:cs typeface="Trebuchet MS"/>
              </a:rPr>
              <a:t>Increasing code size and complexity </a:t>
            </a:r>
            <a:r>
              <a:rPr lang="en-US" b="0" dirty="0" smtClean="0">
                <a:latin typeface="Trebuchet MS"/>
                <a:cs typeface="Trebuchet MS"/>
              </a:rPr>
              <a:t>slows down builds/tests and makes dependency management complicated</a:t>
            </a:r>
            <a:endParaRPr lang="en-US" b="0" dirty="0">
              <a:latin typeface="Trebuchet MS"/>
              <a:cs typeface="Trebuchet MS"/>
            </a:endParaRPr>
          </a:p>
        </p:txBody>
      </p:sp>
      <p:sp>
        <p:nvSpPr>
          <p:cNvPr id="5"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Increased build/test frequency </a:t>
            </a:r>
            <a:r>
              <a:rPr lang="en-US" b="0" dirty="0" smtClean="0">
                <a:latin typeface="Trebuchet MS"/>
                <a:cs typeface="Trebuchet MS"/>
              </a:rPr>
              <a:t>amplifies </a:t>
            </a:r>
            <a:r>
              <a:rPr lang="en-US" b="0" dirty="0">
                <a:latin typeface="Trebuchet MS"/>
                <a:cs typeface="Trebuchet MS"/>
              </a:rPr>
              <a:t>business impact of slow </a:t>
            </a:r>
            <a:r>
              <a:rPr lang="en-US" b="0" dirty="0" smtClean="0">
                <a:latin typeface="Trebuchet MS"/>
                <a:cs typeface="Trebuchet MS"/>
              </a:rPr>
              <a:t>downs, reduces </a:t>
            </a:r>
            <a:r>
              <a:rPr lang="en-US" b="0" dirty="0">
                <a:latin typeface="Trebuchet MS"/>
                <a:cs typeface="Trebuchet MS"/>
              </a:rPr>
              <a:t>agility</a:t>
            </a:r>
            <a:endParaRPr lang="en-US" dirty="0">
              <a:latin typeface="Trebuchet MS"/>
              <a:cs typeface="Trebuchet MS"/>
            </a:endParaRPr>
          </a:p>
        </p:txBody>
      </p:sp>
      <p:sp>
        <p:nvSpPr>
          <p:cNvPr id="6"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smtClean="0">
                <a:latin typeface="Trebuchet MS"/>
                <a:cs typeface="Trebuchet MS"/>
              </a:rPr>
              <a:t>Non-centralized build/test</a:t>
            </a:r>
            <a:r>
              <a:rPr lang="en-US" b="0" dirty="0" smtClean="0">
                <a:latin typeface="Trebuchet MS"/>
                <a:cs typeface="Trebuchet MS"/>
              </a:rPr>
              <a:t> </a:t>
            </a:r>
            <a:r>
              <a:rPr lang="en-US" dirty="0" smtClean="0">
                <a:latin typeface="Trebuchet MS"/>
                <a:cs typeface="Trebuchet MS"/>
              </a:rPr>
              <a:t>infrastructure </a:t>
            </a:r>
            <a:r>
              <a:rPr lang="en-US" b="0" dirty="0" smtClean="0">
                <a:latin typeface="Trebuchet MS"/>
                <a:cs typeface="Trebuchet MS"/>
              </a:rPr>
              <a:t>allows local control but no economies of scale</a:t>
            </a:r>
            <a:endParaRPr lang="en-US" b="0" dirty="0">
              <a:latin typeface="Trebuchet MS"/>
              <a:cs typeface="Trebuchet MS"/>
            </a:endParaRPr>
          </a:p>
        </p:txBody>
      </p:sp>
      <p:sp>
        <p:nvSpPr>
          <p:cNvPr id="7"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Platform </a:t>
            </a:r>
            <a:r>
              <a:rPr lang="en-US" dirty="0" smtClean="0">
                <a:latin typeface="Trebuchet MS"/>
                <a:cs typeface="Trebuchet MS"/>
              </a:rPr>
              <a:t>proliferation </a:t>
            </a:r>
            <a:r>
              <a:rPr lang="en-US" b="0" dirty="0" smtClean="0">
                <a:latin typeface="Trebuchet MS"/>
                <a:cs typeface="Trebuchet MS"/>
              </a:rPr>
              <a:t>means more build targets and test environments</a:t>
            </a:r>
            <a:endParaRPr lang="en-US" b="0" dirty="0">
              <a:latin typeface="Trebuchet MS"/>
              <a:cs typeface="Trebuchet MS"/>
            </a:endParaRPr>
          </a:p>
        </p:txBody>
      </p:sp>
      <p:pic>
        <p:nvPicPr>
          <p:cNvPr id="10" name="Picture 9" descr="EC_Icons.png"/>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4896171" y="1086361"/>
            <a:ext cx="824858" cy="766658"/>
          </a:xfrm>
          <a:prstGeom prst="rect">
            <a:avLst/>
          </a:prstGeom>
        </p:spPr>
      </p:pic>
      <p:pic>
        <p:nvPicPr>
          <p:cNvPr id="11" name="Picture 10" descr="EC_Icons.png"/>
          <p:cNvPicPr>
            <a:picLocks noChangeAspect="1"/>
          </p:cNvPicPr>
          <p:nvPr/>
        </p:nvPicPr>
        <p:blipFill rotWithShape="1">
          <a:blip r:embed="rId3" cstate="email">
            <a:alphaModFix amt="64000"/>
            <a:extLst>
              <a:ext uri="{28A0092B-C50C-407E-A947-70E740481C1C}">
                <a14:useLocalDpi xmlns:a14="http://schemas.microsoft.com/office/drawing/2010/main"/>
              </a:ext>
            </a:extLst>
          </a:blip>
          <a:srcRect r="-2713"/>
          <a:stretch/>
        </p:blipFill>
        <p:spPr>
          <a:xfrm>
            <a:off x="7702714" y="3943350"/>
            <a:ext cx="736436" cy="766658"/>
          </a:xfrm>
          <a:prstGeom prst="rect">
            <a:avLst/>
          </a:prstGeom>
        </p:spPr>
      </p:pic>
      <p:sp>
        <p:nvSpPr>
          <p:cNvPr id="12" name="Rectangle 11"/>
          <p:cNvSpPr/>
          <p:nvPr/>
        </p:nvSpPr>
        <p:spPr>
          <a:xfrm>
            <a:off x="5308600" y="1352550"/>
            <a:ext cx="3105150" cy="3170099"/>
          </a:xfrm>
          <a:prstGeom prst="rect">
            <a:avLst/>
          </a:prstGeom>
        </p:spPr>
        <p:txBody>
          <a:bodyPr wrap="square">
            <a:spAutoFit/>
          </a:bodyPr>
          <a:lstStyle/>
          <a:p>
            <a:r>
              <a:rPr lang="en-US" sz="2000" b="1" i="1" dirty="0">
                <a:solidFill>
                  <a:schemeClr val="tx1">
                    <a:lumMod val="50000"/>
                    <a:lumOff val="50000"/>
                  </a:schemeClr>
                </a:solidFill>
                <a:latin typeface="Trebuchet MS"/>
                <a:cs typeface="Trebuchet MS"/>
              </a:rPr>
              <a:t>Speed is essential for A</a:t>
            </a:r>
            <a:r>
              <a:rPr lang="en-US" sz="2000" b="1" i="1" dirty="0" smtClean="0">
                <a:solidFill>
                  <a:schemeClr val="tx1">
                    <a:lumMod val="50000"/>
                    <a:lumOff val="50000"/>
                  </a:schemeClr>
                </a:solidFill>
                <a:latin typeface="Trebuchet MS"/>
                <a:cs typeface="Trebuchet MS"/>
              </a:rPr>
              <a:t>gile </a:t>
            </a:r>
            <a:r>
              <a:rPr lang="en-US" sz="2000" b="1" i="1" dirty="0">
                <a:solidFill>
                  <a:schemeClr val="tx1">
                    <a:lumMod val="50000"/>
                    <a:lumOff val="50000"/>
                  </a:schemeClr>
                </a:solidFill>
                <a:latin typeface="Trebuchet MS"/>
                <a:cs typeface="Trebuchet MS"/>
              </a:rPr>
              <a:t>teams and </a:t>
            </a:r>
            <a:r>
              <a:rPr lang="en-US" sz="2000" b="1" i="1" dirty="0" smtClean="0">
                <a:solidFill>
                  <a:schemeClr val="tx1">
                    <a:lumMod val="50000"/>
                    <a:lumOff val="50000"/>
                  </a:schemeClr>
                </a:solidFill>
                <a:latin typeface="Trebuchet MS"/>
                <a:cs typeface="Trebuchet MS"/>
              </a:rPr>
              <a:t>Continuous Delivery.</a:t>
            </a:r>
            <a:br>
              <a:rPr lang="en-US" sz="2000" b="1" i="1" dirty="0" smtClean="0">
                <a:solidFill>
                  <a:schemeClr val="tx1">
                    <a:lumMod val="50000"/>
                    <a:lumOff val="50000"/>
                  </a:schemeClr>
                </a:solidFill>
                <a:latin typeface="Trebuchet MS"/>
                <a:cs typeface="Trebuchet MS"/>
              </a:rPr>
            </a:br>
            <a:r>
              <a:rPr lang="en-US" sz="2000" b="1" i="1" dirty="0" smtClean="0">
                <a:solidFill>
                  <a:schemeClr val="tx1">
                    <a:lumMod val="50000"/>
                    <a:lumOff val="50000"/>
                  </a:schemeClr>
                </a:solidFill>
                <a:latin typeface="Trebuchet MS"/>
                <a:cs typeface="Trebuchet MS"/>
              </a:rPr>
              <a:t/>
            </a:r>
            <a:br>
              <a:rPr lang="en-US" sz="2000" b="1" i="1" dirty="0" smtClean="0">
                <a:solidFill>
                  <a:schemeClr val="tx1">
                    <a:lumMod val="50000"/>
                    <a:lumOff val="50000"/>
                  </a:schemeClr>
                </a:solidFill>
                <a:latin typeface="Trebuchet MS"/>
                <a:cs typeface="Trebuchet MS"/>
              </a:rPr>
            </a:br>
            <a:r>
              <a:rPr lang="en-US" sz="2000" b="1" i="1" dirty="0" smtClean="0">
                <a:solidFill>
                  <a:schemeClr val="tx1">
                    <a:lumMod val="50000"/>
                    <a:lumOff val="50000"/>
                  </a:schemeClr>
                </a:solidFill>
                <a:latin typeface="Trebuchet MS"/>
                <a:cs typeface="Trebuchet MS"/>
              </a:rPr>
              <a:t>When </a:t>
            </a:r>
            <a:r>
              <a:rPr lang="en-US" sz="2000" b="1" i="1" dirty="0">
                <a:solidFill>
                  <a:schemeClr val="tx1">
                    <a:lumMod val="50000"/>
                    <a:lumOff val="50000"/>
                  </a:schemeClr>
                </a:solidFill>
                <a:latin typeface="Trebuchet MS"/>
                <a:cs typeface="Trebuchet MS"/>
              </a:rPr>
              <a:t>builds and tests take hours it is difficult for developers to get </a:t>
            </a:r>
            <a:r>
              <a:rPr lang="en-US" sz="2000" b="1" i="1" dirty="0" smtClean="0">
                <a:solidFill>
                  <a:schemeClr val="tx1">
                    <a:lumMod val="50000"/>
                    <a:lumOff val="50000"/>
                  </a:schemeClr>
                </a:solidFill>
                <a:latin typeface="Trebuchet MS"/>
                <a:cs typeface="Trebuchet MS"/>
              </a:rPr>
              <a:t>the fast </a:t>
            </a:r>
            <a:r>
              <a:rPr lang="en-US" sz="2000" b="1" i="1" dirty="0">
                <a:solidFill>
                  <a:schemeClr val="tx1">
                    <a:lumMod val="50000"/>
                    <a:lumOff val="50000"/>
                  </a:schemeClr>
                </a:solidFill>
                <a:latin typeface="Trebuchet MS"/>
                <a:cs typeface="Trebuchet MS"/>
              </a:rPr>
              <a:t>feedback </a:t>
            </a:r>
            <a:r>
              <a:rPr lang="en-US" sz="2000" b="1" i="1" dirty="0" smtClean="0">
                <a:solidFill>
                  <a:schemeClr val="tx1">
                    <a:lumMod val="50000"/>
                    <a:lumOff val="50000"/>
                  </a:schemeClr>
                </a:solidFill>
                <a:latin typeface="Trebuchet MS"/>
                <a:cs typeface="Trebuchet MS"/>
              </a:rPr>
              <a:t>they </a:t>
            </a:r>
            <a:r>
              <a:rPr lang="en-US" sz="2000" b="1" i="1" dirty="0">
                <a:solidFill>
                  <a:schemeClr val="tx1">
                    <a:lumMod val="50000"/>
                    <a:lumOff val="50000"/>
                  </a:schemeClr>
                </a:solidFill>
                <a:latin typeface="Trebuchet MS"/>
                <a:cs typeface="Trebuchet MS"/>
              </a:rPr>
              <a:t>rely on to iterate on the product. </a:t>
            </a:r>
            <a:endParaRPr lang="en-US" sz="2000" b="1" dirty="0">
              <a:solidFill>
                <a:schemeClr val="tx1">
                  <a:lumMod val="50000"/>
                  <a:lumOff val="50000"/>
                </a:schemeClr>
              </a:solidFill>
              <a:latin typeface="Trebuchet MS"/>
              <a:cs typeface="Trebuchet MS"/>
            </a:endParaRPr>
          </a:p>
        </p:txBody>
      </p:sp>
    </p:spTree>
    <p:extLst>
      <p:ext uri="{BB962C8B-B14F-4D97-AF65-F5344CB8AC3E}">
        <p14:creationId xmlns:p14="http://schemas.microsoft.com/office/powerpoint/2010/main" val="30328411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a:cs typeface="Trebuchet MS"/>
              </a:rPr>
              <a:t>Commodity </a:t>
            </a:r>
            <a:r>
              <a:rPr lang="en-US" dirty="0" smtClean="0">
                <a:latin typeface="Trebuchet MS"/>
                <a:cs typeface="Trebuchet MS"/>
              </a:rPr>
              <a:t>Solutions Can’t Solve </a:t>
            </a:r>
            <a:r>
              <a:rPr lang="en-US" dirty="0">
                <a:latin typeface="Trebuchet MS"/>
                <a:cs typeface="Trebuchet MS"/>
              </a:rPr>
              <a:t>the Problem</a:t>
            </a:r>
            <a:br>
              <a:rPr lang="en-US" dirty="0">
                <a:latin typeface="Trebuchet MS"/>
                <a:cs typeface="Trebuchet MS"/>
              </a:rPr>
            </a:br>
            <a:r>
              <a:rPr lang="en-US" sz="1200" dirty="0">
                <a:latin typeface="Trebuchet MS"/>
                <a:cs typeface="Trebuchet MS"/>
              </a:rPr>
              <a:t>GNU Make, Visual Studio, </a:t>
            </a:r>
            <a:r>
              <a:rPr lang="en-US" sz="1200" dirty="0" err="1" smtClean="0">
                <a:latin typeface="Trebuchet MS"/>
                <a:cs typeface="Trebuchet MS"/>
              </a:rPr>
              <a:t>Scons</a:t>
            </a:r>
            <a:r>
              <a:rPr lang="en-US" sz="1200" dirty="0" smtClean="0">
                <a:latin typeface="Trebuchet MS"/>
                <a:cs typeface="Trebuchet MS"/>
              </a:rPr>
              <a:t>, more</a:t>
            </a:r>
            <a:endParaRPr lang="en-US" sz="1200" dirty="0">
              <a:latin typeface="Trebuchet MS"/>
              <a:cs typeface="Trebuchet MS"/>
            </a:endParaRPr>
          </a:p>
        </p:txBody>
      </p:sp>
      <p:sp>
        <p:nvSpPr>
          <p:cNvPr id="4" name="TextBox 30"/>
          <p:cNvSpPr txBox="1">
            <a:spLocks noChangeArrowheads="1"/>
          </p:cNvSpPr>
          <p:nvPr/>
        </p:nvSpPr>
        <p:spPr bwMode="auto">
          <a:xfrm>
            <a:off x="170785" y="940953"/>
            <a:ext cx="1881725" cy="188209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Slow. </a:t>
            </a:r>
            <a:r>
              <a:rPr lang="en-US" b="0" dirty="0">
                <a:latin typeface="Trebuchet MS"/>
                <a:cs typeface="Trebuchet MS"/>
              </a:rPr>
              <a:t>Difficult to </a:t>
            </a:r>
            <a:r>
              <a:rPr lang="en-US" b="0" dirty="0" smtClean="0">
                <a:latin typeface="Trebuchet MS"/>
                <a:cs typeface="Trebuchet MS"/>
              </a:rPr>
              <a:t>parallelize </a:t>
            </a:r>
            <a:r>
              <a:rPr lang="en-US" b="0" dirty="0">
                <a:latin typeface="Trebuchet MS"/>
                <a:cs typeface="Trebuchet MS"/>
              </a:rPr>
              <a:t>and </a:t>
            </a:r>
            <a:r>
              <a:rPr lang="en-US" b="0" dirty="0" smtClean="0">
                <a:latin typeface="Trebuchet MS"/>
                <a:cs typeface="Trebuchet MS"/>
              </a:rPr>
              <a:t>distribute</a:t>
            </a:r>
            <a:endParaRPr lang="en-US" b="0" dirty="0">
              <a:latin typeface="Trebuchet MS"/>
              <a:cs typeface="Trebuchet MS"/>
            </a:endParaRPr>
          </a:p>
        </p:txBody>
      </p:sp>
      <p:sp>
        <p:nvSpPr>
          <p:cNvPr id="5" name="TextBox 30"/>
          <p:cNvSpPr txBox="1">
            <a:spLocks noChangeArrowheads="1"/>
          </p:cNvSpPr>
          <p:nvPr/>
        </p:nvSpPr>
        <p:spPr bwMode="auto">
          <a:xfrm>
            <a:off x="170785" y="3057050"/>
            <a:ext cx="1882775" cy="1881187"/>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Unreliable.</a:t>
            </a:r>
            <a:r>
              <a:rPr lang="en-US" b="0" dirty="0">
                <a:latin typeface="Trebuchet MS"/>
                <a:cs typeface="Trebuchet MS"/>
              </a:rPr>
              <a:t> L</a:t>
            </a:r>
            <a:r>
              <a:rPr lang="en-US" b="0" dirty="0" smtClean="0">
                <a:latin typeface="Trebuchet MS"/>
                <a:cs typeface="Trebuchet MS"/>
              </a:rPr>
              <a:t>ack </a:t>
            </a:r>
            <a:br>
              <a:rPr lang="en-US" b="0" dirty="0" smtClean="0">
                <a:latin typeface="Trebuchet MS"/>
                <a:cs typeface="Trebuchet MS"/>
              </a:rPr>
            </a:br>
            <a:r>
              <a:rPr lang="en-US" b="0" dirty="0" smtClean="0">
                <a:latin typeface="Trebuchet MS"/>
                <a:cs typeface="Trebuchet MS"/>
              </a:rPr>
              <a:t>of correct </a:t>
            </a:r>
            <a:br>
              <a:rPr lang="en-US" b="0" dirty="0" smtClean="0">
                <a:latin typeface="Trebuchet MS"/>
                <a:cs typeface="Trebuchet MS"/>
              </a:rPr>
            </a:br>
            <a:r>
              <a:rPr lang="en-US" b="0" dirty="0" smtClean="0">
                <a:latin typeface="Trebuchet MS"/>
                <a:cs typeface="Trebuchet MS"/>
              </a:rPr>
              <a:t>dependencies</a:t>
            </a:r>
            <a:endParaRPr lang="en-US" b="0" dirty="0">
              <a:latin typeface="Trebuchet MS"/>
              <a:cs typeface="Trebuchet MS"/>
            </a:endParaRPr>
          </a:p>
        </p:txBody>
      </p:sp>
      <p:sp>
        <p:nvSpPr>
          <p:cNvPr id="6" name="TextBox 30"/>
          <p:cNvSpPr txBox="1">
            <a:spLocks noChangeArrowheads="1"/>
          </p:cNvSpPr>
          <p:nvPr/>
        </p:nvSpPr>
        <p:spPr bwMode="auto">
          <a:xfrm>
            <a:off x="2274523" y="940953"/>
            <a:ext cx="1881725" cy="188209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Opaque. </a:t>
            </a:r>
            <a:r>
              <a:rPr lang="en-US" b="0" dirty="0" smtClean="0">
                <a:latin typeface="Trebuchet MS"/>
                <a:cs typeface="Trebuchet MS"/>
              </a:rPr>
              <a:t>Job execution for </a:t>
            </a:r>
            <a:br>
              <a:rPr lang="en-US" b="0" dirty="0" smtClean="0">
                <a:latin typeface="Trebuchet MS"/>
                <a:cs typeface="Trebuchet MS"/>
              </a:rPr>
            </a:br>
            <a:r>
              <a:rPr lang="en-US" b="0" dirty="0" smtClean="0">
                <a:latin typeface="Trebuchet MS"/>
                <a:cs typeface="Trebuchet MS"/>
              </a:rPr>
              <a:t>build and test </a:t>
            </a:r>
            <a:br>
              <a:rPr lang="en-US" b="0" dirty="0" smtClean="0">
                <a:latin typeface="Trebuchet MS"/>
                <a:cs typeface="Trebuchet MS"/>
              </a:rPr>
            </a:br>
            <a:r>
              <a:rPr lang="en-US" b="0" dirty="0" smtClean="0">
                <a:latin typeface="Trebuchet MS"/>
                <a:cs typeface="Trebuchet MS"/>
              </a:rPr>
              <a:t>are </a:t>
            </a:r>
            <a:r>
              <a:rPr lang="en-US" b="0" dirty="0">
                <a:latin typeface="Trebuchet MS"/>
                <a:cs typeface="Trebuchet MS"/>
              </a:rPr>
              <a:t>a black-</a:t>
            </a:r>
            <a:r>
              <a:rPr lang="en-US" b="0" dirty="0" smtClean="0">
                <a:latin typeface="Trebuchet MS"/>
                <a:cs typeface="Trebuchet MS"/>
              </a:rPr>
              <a:t>box</a:t>
            </a:r>
            <a:endParaRPr lang="en-US" b="0" dirty="0">
              <a:latin typeface="Trebuchet MS"/>
              <a:cs typeface="Trebuchet MS"/>
            </a:endParaRPr>
          </a:p>
        </p:txBody>
      </p:sp>
      <p:sp>
        <p:nvSpPr>
          <p:cNvPr id="7" name="TextBox 30"/>
          <p:cNvSpPr txBox="1">
            <a:spLocks noChangeArrowheads="1"/>
          </p:cNvSpPr>
          <p:nvPr/>
        </p:nvSpPr>
        <p:spPr bwMode="auto">
          <a:xfrm>
            <a:off x="2274523" y="3056147"/>
            <a:ext cx="1881725" cy="188209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defPPr>
              <a:defRPr lang="de-DE"/>
            </a:defPPr>
            <a:lvl1pPr algn="ctr">
              <a:defRPr sz="1400" b="1"/>
            </a:lvl1pPr>
          </a:lstStyle>
          <a:p>
            <a:r>
              <a:rPr lang="en-US" dirty="0">
                <a:latin typeface="Trebuchet MS"/>
                <a:cs typeface="Trebuchet MS"/>
              </a:rPr>
              <a:t>Poor Utilization. </a:t>
            </a:r>
            <a:r>
              <a:rPr lang="en-US" b="0" dirty="0">
                <a:latin typeface="Trebuchet MS"/>
                <a:cs typeface="Trebuchet MS"/>
              </a:rPr>
              <a:t>Decentralized Infrastructure</a:t>
            </a:r>
          </a:p>
        </p:txBody>
      </p:sp>
      <p:pic>
        <p:nvPicPr>
          <p:cNvPr id="10" name="Picture 9" descr="EC_Icons.png"/>
          <p:cNvPicPr>
            <a:picLocks noChangeAspect="1"/>
          </p:cNvPicPr>
          <p:nvPr/>
        </p:nvPicPr>
        <p:blipFill rotWithShape="1">
          <a:blip r:embed="rId2" cstate="email">
            <a:alphaModFix amt="64000"/>
            <a:extLst>
              <a:ext uri="{28A0092B-C50C-407E-A947-70E740481C1C}">
                <a14:useLocalDpi xmlns:a14="http://schemas.microsoft.com/office/drawing/2010/main"/>
              </a:ext>
            </a:extLst>
          </a:blip>
          <a:srcRect/>
          <a:stretch/>
        </p:blipFill>
        <p:spPr>
          <a:xfrm>
            <a:off x="4896171" y="1086361"/>
            <a:ext cx="824858" cy="766658"/>
          </a:xfrm>
          <a:prstGeom prst="rect">
            <a:avLst/>
          </a:prstGeom>
        </p:spPr>
      </p:pic>
      <p:pic>
        <p:nvPicPr>
          <p:cNvPr id="11" name="Picture 10" descr="EC_Icons.png"/>
          <p:cNvPicPr>
            <a:picLocks noChangeAspect="1"/>
          </p:cNvPicPr>
          <p:nvPr/>
        </p:nvPicPr>
        <p:blipFill rotWithShape="1">
          <a:blip r:embed="rId3" cstate="email">
            <a:alphaModFix amt="64000"/>
            <a:extLst>
              <a:ext uri="{28A0092B-C50C-407E-A947-70E740481C1C}">
                <a14:useLocalDpi xmlns:a14="http://schemas.microsoft.com/office/drawing/2010/main"/>
              </a:ext>
            </a:extLst>
          </a:blip>
          <a:srcRect r="-2713"/>
          <a:stretch/>
        </p:blipFill>
        <p:spPr>
          <a:xfrm>
            <a:off x="7702714" y="2818104"/>
            <a:ext cx="736436" cy="766658"/>
          </a:xfrm>
          <a:prstGeom prst="rect">
            <a:avLst/>
          </a:prstGeom>
        </p:spPr>
      </p:pic>
      <p:sp>
        <p:nvSpPr>
          <p:cNvPr id="12" name="Rectangle 11"/>
          <p:cNvSpPr/>
          <p:nvPr/>
        </p:nvSpPr>
        <p:spPr>
          <a:xfrm>
            <a:off x="5308600" y="1352550"/>
            <a:ext cx="3105150" cy="1938992"/>
          </a:xfrm>
          <a:prstGeom prst="rect">
            <a:avLst/>
          </a:prstGeom>
        </p:spPr>
        <p:txBody>
          <a:bodyPr wrap="square">
            <a:spAutoFit/>
          </a:bodyPr>
          <a:lstStyle/>
          <a:p>
            <a:r>
              <a:rPr lang="en-US" sz="2000" b="1" i="1" dirty="0">
                <a:solidFill>
                  <a:schemeClr val="tx1">
                    <a:lumMod val="50000"/>
                    <a:lumOff val="50000"/>
                  </a:schemeClr>
                </a:solidFill>
                <a:latin typeface="Trebuchet MS"/>
                <a:cs typeface="Trebuchet MS"/>
              </a:rPr>
              <a:t>Build and test parallelization </a:t>
            </a:r>
            <a:r>
              <a:rPr lang="en-US" sz="2000" b="1" i="1" dirty="0" smtClean="0">
                <a:solidFill>
                  <a:schemeClr val="tx1">
                    <a:lumMod val="50000"/>
                    <a:lumOff val="50000"/>
                  </a:schemeClr>
                </a:solidFill>
                <a:latin typeface="Trebuchet MS"/>
                <a:cs typeface="Trebuchet MS"/>
              </a:rPr>
              <a:t>can </a:t>
            </a:r>
            <a:r>
              <a:rPr lang="en-US" sz="2000" b="1" i="1" dirty="0">
                <a:solidFill>
                  <a:schemeClr val="tx1">
                    <a:lumMod val="50000"/>
                    <a:lumOff val="50000"/>
                  </a:schemeClr>
                </a:solidFill>
                <a:latin typeface="Trebuchet MS"/>
                <a:cs typeface="Trebuchet MS"/>
              </a:rPr>
              <a:t>expose dependency problems and result in incorrect or broken release candidates. </a:t>
            </a:r>
          </a:p>
        </p:txBody>
      </p:sp>
    </p:spTree>
    <p:extLst>
      <p:ext uri="{BB962C8B-B14F-4D97-AF65-F5344CB8AC3E}">
        <p14:creationId xmlns:p14="http://schemas.microsoft.com/office/powerpoint/2010/main" val="42853879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a:cs typeface="Trebuchet MS"/>
              </a:rPr>
              <a:t>Business Impact of sub-optimal build times</a:t>
            </a:r>
            <a:endParaRPr lang="en-US" dirty="0">
              <a:latin typeface="Trebuchet MS"/>
              <a:cs typeface="Trebuchet MS"/>
            </a:endParaRPr>
          </a:p>
        </p:txBody>
      </p:sp>
      <p:grpSp>
        <p:nvGrpSpPr>
          <p:cNvPr id="4" name="Group 3"/>
          <p:cNvGrpSpPr/>
          <p:nvPr/>
        </p:nvGrpSpPr>
        <p:grpSpPr>
          <a:xfrm>
            <a:off x="240772" y="1962625"/>
            <a:ext cx="8064500" cy="952500"/>
            <a:chOff x="254000" y="4961461"/>
            <a:chExt cx="8064500" cy="952500"/>
          </a:xfrm>
        </p:grpSpPr>
        <p:grpSp>
          <p:nvGrpSpPr>
            <p:cNvPr id="5" name="Group 3"/>
            <p:cNvGrpSpPr>
              <a:grpSpLocks/>
            </p:cNvGrpSpPr>
            <p:nvPr/>
          </p:nvGrpSpPr>
          <p:grpSpPr bwMode="auto">
            <a:xfrm>
              <a:off x="265112" y="4961461"/>
              <a:ext cx="8053388" cy="952500"/>
              <a:chOff x="410" y="793"/>
              <a:chExt cx="5073" cy="713"/>
            </a:xfrm>
          </p:grpSpPr>
          <p:sp>
            <p:nvSpPr>
              <p:cNvPr id="9" name="Rectangle 4"/>
              <p:cNvSpPr>
                <a:spLocks noChangeArrowheads="1"/>
              </p:cNvSpPr>
              <p:nvPr/>
            </p:nvSpPr>
            <p:spPr bwMode="auto">
              <a:xfrm>
                <a:off x="410" y="793"/>
                <a:ext cx="5073" cy="713"/>
              </a:xfrm>
              <a:prstGeom prst="rect">
                <a:avLst/>
              </a:prstGeom>
              <a:solidFill>
                <a:srgbClr val="0065A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10" name="Rectangle 5"/>
              <p:cNvSpPr>
                <a:spLocks noChangeArrowheads="1"/>
              </p:cNvSpPr>
              <p:nvPr/>
            </p:nvSpPr>
            <p:spPr bwMode="auto">
              <a:xfrm>
                <a:off x="410" y="793"/>
                <a:ext cx="1805" cy="713"/>
              </a:xfrm>
              <a:prstGeom prst="rect">
                <a:avLst/>
              </a:prstGeom>
              <a:solidFill>
                <a:srgbClr val="003A6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11" name="AutoShape 6"/>
              <p:cNvSpPr>
                <a:spLocks noChangeArrowheads="1"/>
              </p:cNvSpPr>
              <p:nvPr/>
            </p:nvSpPr>
            <p:spPr bwMode="auto">
              <a:xfrm rot="10800000" flipV="1">
                <a:off x="4001" y="794"/>
                <a:ext cx="1473" cy="699"/>
              </a:xfrm>
              <a:prstGeom prst="homePlate">
                <a:avLst>
                  <a:gd name="adj" fmla="val 19600"/>
                </a:avLst>
              </a:prstGeom>
              <a:solidFill>
                <a:srgbClr val="FFFFFF"/>
              </a:solidFill>
              <a:ln w="9525">
                <a:solidFill>
                  <a:schemeClr val="hlink"/>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grpSp>
        <p:sp>
          <p:nvSpPr>
            <p:cNvPr id="6" name="Rectangle 20"/>
            <p:cNvSpPr>
              <a:spLocks noChangeArrowheads="1"/>
            </p:cNvSpPr>
            <p:nvPr/>
          </p:nvSpPr>
          <p:spPr bwMode="white">
            <a:xfrm>
              <a:off x="3236912" y="5051094"/>
              <a:ext cx="2640013" cy="800219"/>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sz="1200" b="1" i="1" dirty="0" smtClean="0">
                  <a:solidFill>
                    <a:srgbClr val="FFFFFF"/>
                  </a:solidFill>
                  <a:latin typeface="Trebuchet MS"/>
                  <a:cs typeface="Trebuchet MS"/>
                </a:rPr>
                <a:t>“It Takes Us 20 Days‘ Worth Of Time To Find Errors In Newly Developed Code”</a:t>
              </a:r>
            </a:p>
            <a:p>
              <a:pPr algn="r"/>
              <a:r>
                <a:rPr lang="sv-SE" sz="1000" b="1" dirty="0" smtClean="0">
                  <a:solidFill>
                    <a:srgbClr val="FFFFFF"/>
                  </a:solidFill>
                  <a:latin typeface="Trebuchet MS"/>
                  <a:cs typeface="Trebuchet MS"/>
                </a:rPr>
                <a:t>Lean Six Sigma Practitioner</a:t>
              </a:r>
              <a:endParaRPr lang="en-US" sz="1200" b="1" dirty="0">
                <a:solidFill>
                  <a:srgbClr val="FFFFFF"/>
                </a:solidFill>
                <a:latin typeface="Trebuchet MS"/>
                <a:cs typeface="Trebuchet MS"/>
              </a:endParaRPr>
            </a:p>
          </p:txBody>
        </p:sp>
        <p:sp>
          <p:nvSpPr>
            <p:cNvPr id="7" name="Text Box 31"/>
            <p:cNvSpPr txBox="1">
              <a:spLocks noChangeArrowheads="1"/>
            </p:cNvSpPr>
            <p:nvPr/>
          </p:nvSpPr>
          <p:spPr bwMode="white">
            <a:xfrm>
              <a:off x="254000" y="5228679"/>
              <a:ext cx="2870201" cy="451406"/>
            </a:xfrm>
            <a:prstGeom prst="rect">
              <a:avLst/>
            </a:prstGeom>
            <a:noFill/>
            <a:ln>
              <a:noFill/>
            </a:ln>
            <a:effectLst/>
          </p:spPr>
          <p:txBody>
            <a:bodyPr wrap="square" anchor="ctr">
              <a:spAutoFit/>
            </a:bodyPr>
            <a:lstStyle/>
            <a:p>
              <a:pPr marL="0" lvl="1">
                <a:lnSpc>
                  <a:spcPct val="120000"/>
                </a:lnSpc>
                <a:buClr>
                  <a:schemeClr val="accent2"/>
                </a:buClr>
              </a:pPr>
              <a:r>
                <a:rPr lang="en-US" sz="2000" dirty="0" smtClean="0">
                  <a:solidFill>
                    <a:srgbClr val="FFFFFF"/>
                  </a:solidFill>
                  <a:latin typeface="Trebuchet MS"/>
                  <a:cs typeface="Trebuchet MS"/>
                </a:rPr>
                <a:t>Unreliable builds</a:t>
              </a:r>
            </a:p>
          </p:txBody>
        </p:sp>
        <p:pic>
          <p:nvPicPr>
            <p:cNvPr id="8" name="Picture 7" descr="Screen shot 2011-11-07 at 11.11.06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999" y="5139260"/>
              <a:ext cx="1428749" cy="533400"/>
            </a:xfrm>
            <a:prstGeom prst="rect">
              <a:avLst/>
            </a:prstGeom>
          </p:spPr>
        </p:pic>
      </p:grpSp>
      <p:grpSp>
        <p:nvGrpSpPr>
          <p:cNvPr id="12" name="Group 11"/>
          <p:cNvGrpSpPr/>
          <p:nvPr/>
        </p:nvGrpSpPr>
        <p:grpSpPr>
          <a:xfrm>
            <a:off x="252412" y="3955694"/>
            <a:ext cx="8053388" cy="945496"/>
            <a:chOff x="252412" y="1945211"/>
            <a:chExt cx="8053388" cy="945496"/>
          </a:xfrm>
        </p:grpSpPr>
        <p:grpSp>
          <p:nvGrpSpPr>
            <p:cNvPr id="13" name="Group 11"/>
            <p:cNvGrpSpPr>
              <a:grpSpLocks/>
            </p:cNvGrpSpPr>
            <p:nvPr/>
          </p:nvGrpSpPr>
          <p:grpSpPr bwMode="auto">
            <a:xfrm>
              <a:off x="252412" y="1945211"/>
              <a:ext cx="8053388" cy="945496"/>
              <a:chOff x="410" y="793"/>
              <a:chExt cx="5073" cy="713"/>
            </a:xfrm>
          </p:grpSpPr>
          <p:sp>
            <p:nvSpPr>
              <p:cNvPr id="17" name="Rectangle 12"/>
              <p:cNvSpPr>
                <a:spLocks noChangeArrowheads="1"/>
              </p:cNvSpPr>
              <p:nvPr/>
            </p:nvSpPr>
            <p:spPr bwMode="auto">
              <a:xfrm>
                <a:off x="410" y="793"/>
                <a:ext cx="5073" cy="713"/>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18" name="Rectangle 13"/>
              <p:cNvSpPr>
                <a:spLocks noChangeArrowheads="1"/>
              </p:cNvSpPr>
              <p:nvPr/>
            </p:nvSpPr>
            <p:spPr bwMode="auto">
              <a:xfrm>
                <a:off x="410" y="793"/>
                <a:ext cx="1805" cy="71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19" name="AutoShape 14"/>
              <p:cNvSpPr>
                <a:spLocks noChangeArrowheads="1"/>
              </p:cNvSpPr>
              <p:nvPr/>
            </p:nvSpPr>
            <p:spPr bwMode="auto">
              <a:xfrm rot="10800000" flipV="1">
                <a:off x="4001" y="794"/>
                <a:ext cx="1473" cy="699"/>
              </a:xfrm>
              <a:prstGeom prst="homePlate">
                <a:avLst>
                  <a:gd name="adj" fmla="val 19600"/>
                </a:avLst>
              </a:prstGeom>
              <a:gradFill rotWithShape="1">
                <a:gsLst>
                  <a:gs pos="0">
                    <a:schemeClr val="bg1"/>
                  </a:gs>
                  <a:gs pos="100000">
                    <a:schemeClr val="bg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grpSp>
        <p:sp>
          <p:nvSpPr>
            <p:cNvPr id="14" name="Rectangle 22"/>
            <p:cNvSpPr>
              <a:spLocks noChangeArrowheads="1"/>
            </p:cNvSpPr>
            <p:nvPr/>
          </p:nvSpPr>
          <p:spPr bwMode="white">
            <a:xfrm>
              <a:off x="3221037" y="2078808"/>
              <a:ext cx="2684463" cy="769441"/>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sz="1200" b="1" i="1" dirty="0" smtClean="0">
                  <a:solidFill>
                    <a:schemeClr val="bg1"/>
                  </a:solidFill>
                  <a:latin typeface="Trebuchet MS"/>
                  <a:cs typeface="Trebuchet MS"/>
                </a:rPr>
                <a:t>“We Need A Solution To Relieve Our Largest Pain”</a:t>
              </a:r>
            </a:p>
            <a:p>
              <a:pPr algn="r"/>
              <a:endParaRPr lang="en-US" sz="1000" b="1" dirty="0" smtClean="0">
                <a:solidFill>
                  <a:schemeClr val="bg1"/>
                </a:solidFill>
                <a:latin typeface="Trebuchet MS"/>
                <a:cs typeface="Trebuchet MS"/>
              </a:endParaRPr>
            </a:p>
            <a:p>
              <a:pPr algn="r"/>
              <a:r>
                <a:rPr lang="en-US" sz="1000" b="1" dirty="0" smtClean="0">
                  <a:solidFill>
                    <a:schemeClr val="bg1"/>
                  </a:solidFill>
                  <a:latin typeface="Trebuchet MS"/>
                  <a:cs typeface="Trebuchet MS"/>
                </a:rPr>
                <a:t>Tools &amp; Infrastructure Architect</a:t>
              </a:r>
              <a:endParaRPr lang="en-US" sz="1200" b="1" dirty="0">
                <a:solidFill>
                  <a:schemeClr val="bg1"/>
                </a:solidFill>
                <a:latin typeface="Trebuchet MS"/>
                <a:cs typeface="Trebuchet MS"/>
              </a:endParaRPr>
            </a:p>
          </p:txBody>
        </p:sp>
        <p:sp>
          <p:nvSpPr>
            <p:cNvPr id="15" name="Text Box 24"/>
            <p:cNvSpPr txBox="1">
              <a:spLocks noChangeArrowheads="1"/>
            </p:cNvSpPr>
            <p:nvPr/>
          </p:nvSpPr>
          <p:spPr bwMode="white">
            <a:xfrm>
              <a:off x="254001" y="2018557"/>
              <a:ext cx="2851150" cy="820738"/>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marL="0" lvl="1">
                <a:lnSpc>
                  <a:spcPct val="120000"/>
                </a:lnSpc>
                <a:buClr>
                  <a:schemeClr val="accent2"/>
                </a:buClr>
              </a:pPr>
              <a:r>
                <a:rPr lang="en-US" sz="2000" dirty="0" smtClean="0">
                  <a:solidFill>
                    <a:srgbClr val="FFFFFF"/>
                  </a:solidFill>
                  <a:latin typeface="Trebuchet MS"/>
                  <a:cs typeface="Trebuchet MS"/>
                </a:rPr>
                <a:t>Poorly utilized </a:t>
              </a:r>
              <a:r>
                <a:rPr lang="en-US" sz="2000" dirty="0">
                  <a:solidFill>
                    <a:srgbClr val="FFFFFF"/>
                  </a:solidFill>
                  <a:latin typeface="Trebuchet MS"/>
                  <a:cs typeface="Trebuchet MS"/>
                </a:rPr>
                <a:t>i</a:t>
              </a:r>
              <a:r>
                <a:rPr lang="en-US" sz="2000" dirty="0" smtClean="0">
                  <a:solidFill>
                    <a:srgbClr val="FFFFFF"/>
                  </a:solidFill>
                  <a:latin typeface="Trebuchet MS"/>
                  <a:cs typeface="Trebuchet MS"/>
                </a:rPr>
                <a:t>nfrastructure</a:t>
              </a:r>
              <a:endParaRPr lang="en-US" sz="2000" dirty="0">
                <a:solidFill>
                  <a:srgbClr val="FFFFFF"/>
                </a:solidFill>
                <a:latin typeface="Trebuchet MS"/>
                <a:cs typeface="Trebuchet MS"/>
              </a:endParaRPr>
            </a:p>
          </p:txBody>
        </p:sp>
        <p:pic>
          <p:nvPicPr>
            <p:cNvPr id="16" name="Picture 4" descr="http://www.issworldtraining.com/ISS_EUROPE/isslogos/eti.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56400" y="2139706"/>
              <a:ext cx="796925" cy="563344"/>
            </a:xfrm>
            <a:prstGeom prst="rect">
              <a:avLst/>
            </a:prstGeom>
            <a:noFill/>
          </p:spPr>
        </p:pic>
      </p:grpSp>
      <p:grpSp>
        <p:nvGrpSpPr>
          <p:cNvPr id="20" name="Group 19"/>
          <p:cNvGrpSpPr/>
          <p:nvPr/>
        </p:nvGrpSpPr>
        <p:grpSpPr>
          <a:xfrm>
            <a:off x="254528" y="961490"/>
            <a:ext cx="8059737" cy="944235"/>
            <a:chOff x="241300" y="2954860"/>
            <a:chExt cx="8059737" cy="944235"/>
          </a:xfrm>
        </p:grpSpPr>
        <p:grpSp>
          <p:nvGrpSpPr>
            <p:cNvPr id="21" name="Group 7"/>
            <p:cNvGrpSpPr>
              <a:grpSpLocks/>
            </p:cNvGrpSpPr>
            <p:nvPr/>
          </p:nvGrpSpPr>
          <p:grpSpPr bwMode="auto">
            <a:xfrm>
              <a:off x="247649" y="2954860"/>
              <a:ext cx="8053388" cy="944235"/>
              <a:chOff x="410" y="793"/>
              <a:chExt cx="5073" cy="713"/>
            </a:xfrm>
          </p:grpSpPr>
          <p:sp>
            <p:nvSpPr>
              <p:cNvPr id="25" name="Rectangle 8"/>
              <p:cNvSpPr>
                <a:spLocks noChangeArrowheads="1"/>
              </p:cNvSpPr>
              <p:nvPr/>
            </p:nvSpPr>
            <p:spPr bwMode="auto">
              <a:xfrm>
                <a:off x="410" y="793"/>
                <a:ext cx="5073" cy="713"/>
              </a:xfrm>
              <a:prstGeom prst="rect">
                <a:avLst/>
              </a:prstGeom>
              <a:solidFill>
                <a:srgbClr val="0065A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26" name="Rectangle 9"/>
              <p:cNvSpPr>
                <a:spLocks noChangeArrowheads="1"/>
              </p:cNvSpPr>
              <p:nvPr/>
            </p:nvSpPr>
            <p:spPr bwMode="auto">
              <a:xfrm>
                <a:off x="410" y="793"/>
                <a:ext cx="1805" cy="713"/>
              </a:xfrm>
              <a:prstGeom prst="rect">
                <a:avLst/>
              </a:prstGeom>
              <a:solidFill>
                <a:srgbClr val="003A6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27" name="AutoShape 10"/>
              <p:cNvSpPr>
                <a:spLocks noChangeArrowheads="1"/>
              </p:cNvSpPr>
              <p:nvPr/>
            </p:nvSpPr>
            <p:spPr bwMode="auto">
              <a:xfrm rot="10800000" flipV="1">
                <a:off x="4001" y="794"/>
                <a:ext cx="1473" cy="699"/>
              </a:xfrm>
              <a:prstGeom prst="homePlate">
                <a:avLst>
                  <a:gd name="adj" fmla="val 19600"/>
                </a:avLst>
              </a:prstGeom>
              <a:solidFill>
                <a:schemeClr val="bg1"/>
              </a:solidFill>
              <a:ln w="9525">
                <a:solidFill>
                  <a:schemeClr val="hlink"/>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grpSp>
        <p:sp>
          <p:nvSpPr>
            <p:cNvPr id="22" name="Rectangle 21"/>
            <p:cNvSpPr>
              <a:spLocks noChangeArrowheads="1"/>
            </p:cNvSpPr>
            <p:nvPr/>
          </p:nvSpPr>
          <p:spPr bwMode="white">
            <a:xfrm>
              <a:off x="3198813" y="3134607"/>
              <a:ext cx="2744788" cy="575542"/>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eaLnBrk="0" hangingPunct="0">
                <a:lnSpc>
                  <a:spcPct val="85000"/>
                </a:lnSpc>
                <a:spcBef>
                  <a:spcPct val="25000"/>
                </a:spcBef>
                <a:buClr>
                  <a:schemeClr val="tx2"/>
                </a:buClr>
                <a:buSzPct val="95000"/>
                <a:buFont typeface="Wingdings" charset="0"/>
                <a:buNone/>
              </a:pPr>
              <a:r>
                <a:rPr lang="en-US" sz="1200" b="1" i="1" dirty="0" smtClean="0">
                  <a:solidFill>
                    <a:srgbClr val="FFFFFF"/>
                  </a:solidFill>
                  <a:latin typeface="Trebuchet MS"/>
                  <a:cs typeface="Trebuchet MS"/>
                  <a:sym typeface="Wingdings" charset="0"/>
                </a:rPr>
                <a:t>“We Do Not Have Enough Hours In A Day”</a:t>
              </a:r>
              <a:endParaRPr lang="sv-SE" sz="1200" b="1" i="1" dirty="0" smtClean="0">
                <a:solidFill>
                  <a:srgbClr val="FFFFFF"/>
                </a:solidFill>
                <a:latin typeface="Trebuchet MS"/>
                <a:cs typeface="Trebuchet MS"/>
                <a:sym typeface="Wingdings" charset="0"/>
              </a:endParaRPr>
            </a:p>
            <a:p>
              <a:pPr algn="r" eaLnBrk="0" hangingPunct="0">
                <a:lnSpc>
                  <a:spcPct val="85000"/>
                </a:lnSpc>
                <a:spcBef>
                  <a:spcPct val="25000"/>
                </a:spcBef>
                <a:buClr>
                  <a:schemeClr val="tx2"/>
                </a:buClr>
                <a:buSzPct val="95000"/>
                <a:buFont typeface="Wingdings" charset="0"/>
                <a:buNone/>
              </a:pPr>
              <a:r>
                <a:rPr lang="sv-SE" sz="1000" b="1" dirty="0" smtClean="0">
                  <a:solidFill>
                    <a:srgbClr val="FFFFFF"/>
                  </a:solidFill>
                  <a:latin typeface="Trebuchet MS"/>
                  <a:cs typeface="Trebuchet MS"/>
                  <a:sym typeface="Wingdings" charset="0"/>
                </a:rPr>
                <a:t>Director of SW Tools</a:t>
              </a:r>
              <a:endParaRPr lang="en-US" sz="900" b="1" dirty="0">
                <a:solidFill>
                  <a:srgbClr val="FFFFFF"/>
                </a:solidFill>
                <a:latin typeface="Trebuchet MS"/>
                <a:cs typeface="Trebuchet MS"/>
                <a:sym typeface="Wingdings" charset="0"/>
              </a:endParaRPr>
            </a:p>
          </p:txBody>
        </p:sp>
        <p:sp>
          <p:nvSpPr>
            <p:cNvPr id="23" name="Text Box 23"/>
            <p:cNvSpPr txBox="1">
              <a:spLocks noChangeArrowheads="1"/>
            </p:cNvSpPr>
            <p:nvPr/>
          </p:nvSpPr>
          <p:spPr bwMode="white">
            <a:xfrm>
              <a:off x="241300" y="3158576"/>
              <a:ext cx="2878137" cy="451406"/>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marL="0" lvl="1">
                <a:lnSpc>
                  <a:spcPct val="120000"/>
                </a:lnSpc>
                <a:buClr>
                  <a:schemeClr val="accent2"/>
                </a:buClr>
              </a:pPr>
              <a:r>
                <a:rPr lang="en-US" sz="2000" dirty="0" smtClean="0">
                  <a:solidFill>
                    <a:srgbClr val="FFFFFF"/>
                  </a:solidFill>
                  <a:latin typeface="Trebuchet MS"/>
                  <a:cs typeface="Trebuchet MS"/>
                </a:rPr>
                <a:t>Slow builds</a:t>
              </a:r>
              <a:endParaRPr lang="en-US" sz="2000" dirty="0">
                <a:solidFill>
                  <a:srgbClr val="FFFFFF"/>
                </a:solidFill>
                <a:latin typeface="Trebuchet MS"/>
                <a:cs typeface="Trebuchet MS"/>
              </a:endParaRPr>
            </a:p>
          </p:txBody>
        </p:sp>
        <p:pic>
          <p:nvPicPr>
            <p:cNvPr id="24" name="Picture 66" descr="Delphi"/>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68534" y="3288235"/>
              <a:ext cx="1411109" cy="238125"/>
            </a:xfrm>
            <a:prstGeom prst="rect">
              <a:avLst/>
            </a:prstGeom>
            <a:noFill/>
          </p:spPr>
        </p:pic>
      </p:grpSp>
      <p:grpSp>
        <p:nvGrpSpPr>
          <p:cNvPr id="28" name="Group 27"/>
          <p:cNvGrpSpPr/>
          <p:nvPr/>
        </p:nvGrpSpPr>
        <p:grpSpPr>
          <a:xfrm>
            <a:off x="241300" y="2957026"/>
            <a:ext cx="8064500" cy="952500"/>
            <a:chOff x="241300" y="3958161"/>
            <a:chExt cx="8064500" cy="952500"/>
          </a:xfrm>
        </p:grpSpPr>
        <p:grpSp>
          <p:nvGrpSpPr>
            <p:cNvPr id="29" name="Group 3"/>
            <p:cNvGrpSpPr>
              <a:grpSpLocks/>
            </p:cNvGrpSpPr>
            <p:nvPr/>
          </p:nvGrpSpPr>
          <p:grpSpPr bwMode="auto">
            <a:xfrm>
              <a:off x="252412" y="3958161"/>
              <a:ext cx="8053388" cy="952500"/>
              <a:chOff x="410" y="793"/>
              <a:chExt cx="5073" cy="713"/>
            </a:xfrm>
          </p:grpSpPr>
          <p:sp>
            <p:nvSpPr>
              <p:cNvPr id="33" name="Rectangle 4"/>
              <p:cNvSpPr>
                <a:spLocks noChangeArrowheads="1"/>
              </p:cNvSpPr>
              <p:nvPr/>
            </p:nvSpPr>
            <p:spPr bwMode="auto">
              <a:xfrm>
                <a:off x="410" y="793"/>
                <a:ext cx="5073" cy="713"/>
              </a:xfrm>
              <a:prstGeom prst="rect">
                <a:avLst/>
              </a:prstGeom>
              <a:solidFill>
                <a:srgbClr val="0065A4"/>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34" name="Rectangle 5"/>
              <p:cNvSpPr>
                <a:spLocks noChangeArrowheads="1"/>
              </p:cNvSpPr>
              <p:nvPr/>
            </p:nvSpPr>
            <p:spPr bwMode="auto">
              <a:xfrm>
                <a:off x="410" y="793"/>
                <a:ext cx="1805" cy="71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sp>
            <p:nvSpPr>
              <p:cNvPr id="35" name="AutoShape 6"/>
              <p:cNvSpPr>
                <a:spLocks noChangeArrowheads="1"/>
              </p:cNvSpPr>
              <p:nvPr/>
            </p:nvSpPr>
            <p:spPr bwMode="auto">
              <a:xfrm rot="10800000" flipV="1">
                <a:off x="4001" y="794"/>
                <a:ext cx="1473" cy="699"/>
              </a:xfrm>
              <a:prstGeom prst="homePlate">
                <a:avLst>
                  <a:gd name="adj" fmla="val 19600"/>
                </a:avLst>
              </a:prstGeom>
              <a:solidFill>
                <a:srgbClr val="FFFFFF"/>
              </a:solidFill>
              <a:ln w="9525">
                <a:solidFill>
                  <a:schemeClr val="hlink"/>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latin typeface="Trebuchet MS"/>
                  <a:cs typeface="Trebuchet MS"/>
                </a:endParaRPr>
              </a:p>
            </p:txBody>
          </p:sp>
        </p:grpSp>
        <p:sp>
          <p:nvSpPr>
            <p:cNvPr id="30" name="Rectangle 20"/>
            <p:cNvSpPr>
              <a:spLocks noChangeArrowheads="1"/>
            </p:cNvSpPr>
            <p:nvPr/>
          </p:nvSpPr>
          <p:spPr bwMode="white">
            <a:xfrm>
              <a:off x="3224212" y="4047794"/>
              <a:ext cx="2795588" cy="800219"/>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25400">
                  <a:solidFill>
                    <a:srgbClr val="0033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r>
                <a:rPr lang="en-US" sz="1200" b="1" i="1" dirty="0" smtClean="0">
                  <a:solidFill>
                    <a:srgbClr val="FFFFFF"/>
                  </a:solidFill>
                  <a:latin typeface="Trebuchet MS"/>
                  <a:cs typeface="Trebuchet MS"/>
                </a:rPr>
                <a:t>“It’s Very Hard To Cope With The Growing Number Of Developers And Exploding Code Complexity”</a:t>
              </a:r>
            </a:p>
            <a:p>
              <a:pPr algn="r"/>
              <a:r>
                <a:rPr lang="sv-SE" sz="1000" b="1" dirty="0" err="1" smtClean="0">
                  <a:solidFill>
                    <a:srgbClr val="FFFFFF"/>
                  </a:solidFill>
                  <a:latin typeface="Trebuchet MS"/>
                  <a:cs typeface="Trebuchet MS"/>
                </a:rPr>
                <a:t>Development</a:t>
              </a:r>
              <a:r>
                <a:rPr lang="sv-SE" sz="1000" b="1" dirty="0" smtClean="0">
                  <a:solidFill>
                    <a:srgbClr val="FFFFFF"/>
                  </a:solidFill>
                  <a:latin typeface="Trebuchet MS"/>
                  <a:cs typeface="Trebuchet MS"/>
                </a:rPr>
                <a:t> Environment Engineer</a:t>
              </a:r>
              <a:endParaRPr lang="en-US" sz="1200" b="1" dirty="0">
                <a:solidFill>
                  <a:srgbClr val="FFFFFF"/>
                </a:solidFill>
                <a:latin typeface="Trebuchet MS"/>
                <a:cs typeface="Trebuchet MS"/>
              </a:endParaRPr>
            </a:p>
          </p:txBody>
        </p:sp>
        <p:sp>
          <p:nvSpPr>
            <p:cNvPr id="31" name="Text Box 31"/>
            <p:cNvSpPr txBox="1">
              <a:spLocks noChangeArrowheads="1"/>
            </p:cNvSpPr>
            <p:nvPr/>
          </p:nvSpPr>
          <p:spPr bwMode="white">
            <a:xfrm>
              <a:off x="241300" y="4251024"/>
              <a:ext cx="2870201" cy="400110"/>
            </a:xfrm>
            <a:prstGeom prst="rect">
              <a:avLst/>
            </a:prstGeom>
            <a:noFill/>
            <a:ln>
              <a:noFill/>
            </a:ln>
            <a:effectLst/>
          </p:spPr>
          <p:txBody>
            <a:bodyPr wrap="square" anchor="ctr">
              <a:spAutoFit/>
            </a:bodyPr>
            <a:lstStyle/>
            <a:p>
              <a:pPr marL="0" lvl="1">
                <a:buClr>
                  <a:schemeClr val="accent2"/>
                </a:buClr>
              </a:pPr>
              <a:r>
                <a:rPr lang="en-US" sz="2000" dirty="0" smtClean="0">
                  <a:solidFill>
                    <a:srgbClr val="FFFFFF"/>
                  </a:solidFill>
                  <a:latin typeface="Trebuchet MS"/>
                  <a:cs typeface="Trebuchet MS"/>
                </a:rPr>
                <a:t>Opaque build process</a:t>
              </a:r>
              <a:endParaRPr lang="en-US" sz="2000" dirty="0">
                <a:solidFill>
                  <a:srgbClr val="FFFFFF"/>
                </a:solidFill>
                <a:latin typeface="Trebuchet MS"/>
                <a:cs typeface="Trebuchet MS"/>
              </a:endParaRPr>
            </a:p>
          </p:txBody>
        </p:sp>
        <p:pic>
          <p:nvPicPr>
            <p:cNvPr id="32" name="Picture 21" descr="http://t2.gstatic.com/images?q=tbn:ANd9GcQbRDDayqcu2FJHcXyISfTCZ3S1pdMg8ICLJyW16zv3jFMBcFIUr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01841" y="4282862"/>
              <a:ext cx="1243180" cy="253147"/>
            </a:xfrm>
            <a:prstGeom prst="rect">
              <a:avLst/>
            </a:prstGeom>
            <a:noFill/>
          </p:spPr>
        </p:pic>
      </p:grpSp>
    </p:spTree>
    <p:extLst>
      <p:ext uri="{BB962C8B-B14F-4D97-AF65-F5344CB8AC3E}">
        <p14:creationId xmlns:p14="http://schemas.microsoft.com/office/powerpoint/2010/main" val="1232820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thm15="http://schemas.microsoft.com/office/thememl/2012/main" xmlns="" name="Presentationtitle2.pptx" id="{453840BD-3BFB-4F5A-9E53-A92418177D62}" vid="{CC85FA32-56F0-444A-93DB-CDABF849B46F}"/>
    </a:ext>
  </a:extLst>
</a:theme>
</file>

<file path=ppt/theme/theme2.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lIns="72000" tIns="72000" rIns="72000" bIns="72000" rtlCol="0" anchor="ct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ppt/theme/theme3.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12454</TotalTime>
  <Words>4029</Words>
  <Application>Microsoft Office PowerPoint</Application>
  <PresentationFormat>On-screen Show (16:9)</PresentationFormat>
  <Paragraphs>776</Paragraphs>
  <Slides>47</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Electric Cloud - Master Template</vt:lpstr>
      <vt:lpstr>Image</vt:lpstr>
      <vt:lpstr>Electric Cloud 101 Powering Continuous Delivery</vt:lpstr>
      <vt:lpstr>The Delivery Gap</vt:lpstr>
      <vt:lpstr>Filling the gaps</vt:lpstr>
      <vt:lpstr>Electric Cloud: Powering Continuous Delivery</vt:lpstr>
      <vt:lpstr>Electric Cloud:  Powering Continuous Delivery</vt:lpstr>
      <vt:lpstr>ElectricAccelerator</vt:lpstr>
      <vt:lpstr>Build/Test: The Tip of the Agile Spear</vt:lpstr>
      <vt:lpstr>Commodity Solutions Can’t Solve the Problem GNU Make, Visual Studio, Scons, more</vt:lpstr>
      <vt:lpstr>Business Impact of sub-optimal build times</vt:lpstr>
      <vt:lpstr>Introducing ElectricAccelerator Dramatically accelerated &amp; accurate builds</vt:lpstr>
      <vt:lpstr>Architecture</vt:lpstr>
      <vt:lpstr>Dependency Management Reality</vt:lpstr>
      <vt:lpstr>Dependency Detection </vt:lpstr>
      <vt:lpstr>Network Optimization</vt:lpstr>
      <vt:lpstr>Real world benefits: ElectricInsight</vt:lpstr>
      <vt:lpstr>Build Visualization</vt:lpstr>
      <vt:lpstr>Automated, dynamic dependency management</vt:lpstr>
      <vt:lpstr>Centralized and efficient management of build cloud</vt:lpstr>
      <vt:lpstr>Analytics to optimize build structure &amp; infrastructure</vt:lpstr>
      <vt:lpstr>Transformative Benefits</vt:lpstr>
      <vt:lpstr>Recap</vt:lpstr>
      <vt:lpstr>ElectricAccelerator </vt:lpstr>
      <vt:lpstr>ElectricFlow/Commander</vt:lpstr>
      <vt:lpstr>Software Delivery Challenges </vt:lpstr>
      <vt:lpstr>What’s needed for efficient software delivery</vt:lpstr>
      <vt:lpstr>ElectricFlow Continuous Delivery Automation</vt:lpstr>
      <vt:lpstr>Natively integrated end to end Continuous Delivery </vt:lpstr>
      <vt:lpstr>Delivery Pipeline Orchestration</vt:lpstr>
      <vt:lpstr>Software Delivery Pipelines</vt:lpstr>
      <vt:lpstr>Build Automation/CI</vt:lpstr>
      <vt:lpstr>Artifact Repository</vt:lpstr>
      <vt:lpstr>Test Automation</vt:lpstr>
      <vt:lpstr>Model-Driven Deployments</vt:lpstr>
      <vt:lpstr>Smart Deployments with manual override</vt:lpstr>
      <vt:lpstr>Complete Visibility – During and After deployments</vt:lpstr>
      <vt:lpstr>Sophisticated Resource Management Resource management with process context improves resource utilization</vt:lpstr>
      <vt:lpstr>Visibility and Traceability</vt:lpstr>
      <vt:lpstr>When the going gets tough….</vt:lpstr>
      <vt:lpstr>Flexibility</vt:lpstr>
      <vt:lpstr>Enterprise Scale Platform</vt:lpstr>
      <vt:lpstr>Integrations to 100’s of Tools</vt:lpstr>
      <vt:lpstr>Benefits</vt:lpstr>
      <vt:lpstr>Ship.io: Hosted CD for mobile apps</vt:lpstr>
      <vt:lpstr>Why Electric Cloud?</vt:lpstr>
      <vt:lpstr>Transformative Benefits</vt:lpstr>
      <vt:lpstr>Segment leaders love Electric Cloud</vt:lpstr>
      <vt:lpstr>Thank you</vt:lpstr>
    </vt:vector>
  </TitlesOfParts>
  <Company>Electric Cloud</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Cloud Template</dc:title>
  <dc:creator>AtreNet / Electric Cloud</dc:creator>
  <cp:lastModifiedBy>Jane Kuo</cp:lastModifiedBy>
  <cp:revision>861</cp:revision>
  <cp:lastPrinted>2014-07-31T16:51:48Z</cp:lastPrinted>
  <dcterms:created xsi:type="dcterms:W3CDTF">2014-05-06T01:14:24Z</dcterms:created>
  <dcterms:modified xsi:type="dcterms:W3CDTF">2014-10-21T08:48:11Z</dcterms:modified>
</cp:coreProperties>
</file>